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53" autoAdjust="0"/>
  </p:normalViewPr>
  <p:slideViewPr>
    <p:cSldViewPr snapToGrid="0">
      <p:cViewPr varScale="1">
        <p:scale>
          <a:sx n="73" d="100"/>
          <a:sy n="73"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2D471-A6F8-40EF-8223-1DCA8FA618BE}" type="datetimeFigureOut">
              <a:rPr lang="en-US" smtClean="0"/>
              <a:t>12/22/2015</a:t>
            </a:fld>
            <a:endParaRPr lang="en-US"/>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12/22/2015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jpe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7952" y="188259"/>
            <a:ext cx="10396724"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West and Central </a:t>
            </a:r>
            <a:r>
              <a:rPr lang="fr-FR" sz="1600" b="1" dirty="0" err="1" smtClean="0">
                <a:solidFill>
                  <a:schemeClr val="bg1"/>
                </a:solidFill>
                <a:latin typeface="Arial" panose="020B0604020202020204" pitchFamily="34" charset="0"/>
                <a:cs typeface="Arial" panose="020B0604020202020204" pitchFamily="34" charset="0"/>
              </a:rPr>
              <a:t>Africa</a:t>
            </a:r>
            <a:r>
              <a:rPr lang="fr-FR" sz="1600" b="1" dirty="0" smtClean="0">
                <a:solidFill>
                  <a:schemeClr val="bg1"/>
                </a:solidFill>
                <a:latin typeface="Arial" panose="020B0604020202020204" pitchFamily="34" charset="0"/>
                <a:cs typeface="Arial" panose="020B0604020202020204" pitchFamily="34" charset="0"/>
              </a:rPr>
              <a:t>: </a:t>
            </a:r>
            <a:r>
              <a:rPr lang="fr-FR" sz="1600" dirty="0" smtClean="0">
                <a:solidFill>
                  <a:schemeClr val="bg1"/>
                </a:solidFill>
                <a:latin typeface="Arial" panose="020B0604020202020204" pitchFamily="34" charset="0"/>
                <a:cs typeface="Arial" panose="020B0604020202020204" pitchFamily="34" charset="0"/>
              </a:rPr>
              <a:t>Weekly </a:t>
            </a:r>
            <a:r>
              <a:rPr lang="fr-FR" sz="1600" dirty="0" err="1" smtClean="0">
                <a:solidFill>
                  <a:schemeClr val="bg1"/>
                </a:solidFill>
                <a:latin typeface="Arial" panose="020B0604020202020204" pitchFamily="34" charset="0"/>
                <a:cs typeface="Arial" panose="020B0604020202020204" pitchFamily="34" charset="0"/>
              </a:rPr>
              <a:t>Regional</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Humanitarian</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Snapshot</a:t>
            </a:r>
            <a:r>
              <a:rPr lang="fr-FR" sz="1600" dirty="0" smtClean="0">
                <a:solidFill>
                  <a:schemeClr val="bg1"/>
                </a:solidFill>
                <a:latin typeface="Arial" panose="020B0604020202020204" pitchFamily="34" charset="0"/>
                <a:cs typeface="Arial" panose="020B0604020202020204" pitchFamily="34" charset="0"/>
              </a:rPr>
              <a:t> </a:t>
            </a:r>
            <a:r>
              <a:rPr lang="fr-FR" sz="1000" dirty="0" smtClean="0">
                <a:solidFill>
                  <a:schemeClr val="bg1"/>
                </a:solidFill>
                <a:latin typeface="Arial" panose="020B0604020202020204" pitchFamily="34" charset="0"/>
                <a:cs typeface="Arial" panose="020B0604020202020204" pitchFamily="34" charset="0"/>
              </a:rPr>
              <a:t>(15 – 21 </a:t>
            </a:r>
            <a:r>
              <a:rPr lang="fr-FR" sz="1000" dirty="0" err="1" smtClean="0">
                <a:solidFill>
                  <a:schemeClr val="bg1"/>
                </a:solidFill>
                <a:latin typeface="Arial" panose="020B0604020202020204" pitchFamily="34" charset="0"/>
                <a:cs typeface="Arial" panose="020B0604020202020204" pitchFamily="34" charset="0"/>
              </a:rPr>
              <a:t>December</a:t>
            </a:r>
            <a:r>
              <a:rPr lang="fr-FR" sz="1000" dirty="0" smtClean="0">
                <a:solidFill>
                  <a:schemeClr val="bg1"/>
                </a:solidFill>
                <a:latin typeface="Arial" panose="020B0604020202020204" pitchFamily="34" charset="0"/>
                <a:cs typeface="Arial" panose="020B0604020202020204" pitchFamily="34" charset="0"/>
              </a:rPr>
              <a:t> 2015)</a:t>
            </a:r>
            <a:endParaRPr lang="en-US"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1" cy="6122794"/>
          </a:xfrm>
          <a:prstGeom prst="rect">
            <a:avLst/>
          </a:prstGeom>
        </p:spPr>
      </p:pic>
      <p:sp>
        <p:nvSpPr>
          <p:cNvPr id="8" name="TextBox 52"/>
          <p:cNvSpPr txBox="1"/>
          <p:nvPr/>
        </p:nvSpPr>
        <p:spPr>
          <a:xfrm>
            <a:off x="239426" y="632800"/>
            <a:ext cx="2094629" cy="6484494"/>
          </a:xfrm>
          <a:prstGeom prst="rect">
            <a:avLst/>
          </a:prstGeom>
          <a:noFill/>
        </p:spPr>
        <p:txBody>
          <a:bodyPr wrap="square" lIns="99569" tIns="49785" rIns="99569" bIns="49785" rtlCol="0">
            <a:noAutofit/>
          </a:bodyPr>
          <a:lstStyle/>
          <a:p>
            <a:pPr>
              <a:spcBef>
                <a:spcPts val="600"/>
              </a:spcBef>
            </a:pPr>
            <a:r>
              <a:rPr lang="en-GB" sz="1000" dirty="0">
                <a:latin typeface="Arial"/>
              </a:rPr>
              <a:t>CENTRAL AFRICAN REPUBLIC</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On </a:t>
            </a:r>
            <a:r>
              <a:rPr lang="en-GB" sz="800" dirty="0">
                <a:latin typeface="Arial" panose="020B0604020202020204" pitchFamily="34" charset="0"/>
                <a:cs typeface="Arial" panose="020B0604020202020204" pitchFamily="34" charset="0"/>
              </a:rPr>
              <a:t>21 December, electoral officials announced that the constitutional referendum held on 13 December was overwhelmingly passed by 93 per cent of voters, paving the way for presidential and parliamentary elections scheduled for 27 December that are hoped will restore democratic order and help the country rebuild from the current crisis.</a:t>
            </a:r>
            <a:endParaRPr lang="en-US"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Fearing </a:t>
            </a:r>
            <a:r>
              <a:rPr lang="en-GB" sz="800" dirty="0">
                <a:latin typeface="Arial" panose="020B0604020202020204" pitchFamily="34" charset="0"/>
                <a:cs typeface="Arial" panose="020B0604020202020204" pitchFamily="34" charset="0"/>
              </a:rPr>
              <a:t>more attacks following clashes between armed groups in </a:t>
            </a:r>
            <a:r>
              <a:rPr lang="en-GB" sz="800" dirty="0" err="1">
                <a:latin typeface="Arial" panose="020B0604020202020204" pitchFamily="34" charset="0"/>
                <a:cs typeface="Arial" panose="020B0604020202020204" pitchFamily="34" charset="0"/>
              </a:rPr>
              <a:t>Bouar</a:t>
            </a:r>
            <a:r>
              <a:rPr lang="en-GB" sz="800" dirty="0">
                <a:latin typeface="Arial" panose="020B0604020202020204" pitchFamily="34" charset="0"/>
                <a:cs typeface="Arial" panose="020B0604020202020204" pitchFamily="34" charset="0"/>
              </a:rPr>
              <a:t> in Nana-</a:t>
            </a:r>
            <a:r>
              <a:rPr lang="en-GB" sz="800" dirty="0" err="1">
                <a:latin typeface="Arial" panose="020B0604020202020204" pitchFamily="34" charset="0"/>
                <a:cs typeface="Arial" panose="020B0604020202020204" pitchFamily="34" charset="0"/>
              </a:rPr>
              <a:t>Mambéré</a:t>
            </a:r>
            <a:r>
              <a:rPr lang="en-GB" sz="800" dirty="0">
                <a:latin typeface="Arial" panose="020B0604020202020204" pitchFamily="34" charset="0"/>
                <a:cs typeface="Arial" panose="020B0604020202020204" pitchFamily="34" charset="0"/>
              </a:rPr>
              <a:t> province in late November, around 6,500 people have fled their homes and sought refuge around the MINUSCA compound and a local church. Some of the displaced spend the night at the sites and return to their homes during the day. Healthcare, water, hygiene and sanitation are the main needs.</a:t>
            </a:r>
            <a:endParaRPr lang="en-US"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900" dirty="0" smtClean="0">
                <a:latin typeface="Arial"/>
              </a:rPr>
              <a:t>EVD REGIONAL</a:t>
            </a:r>
            <a:r>
              <a:rPr lang="en-GB" sz="1000" b="1" dirty="0"/>
              <a:t>	</a:t>
            </a:r>
            <a:endParaRPr lang="en-GB" sz="1000" b="1" dirty="0" smtClean="0"/>
          </a:p>
          <a:p>
            <a:endParaRPr lang="en-GB" sz="1000" b="1" i="1" dirty="0">
              <a:solidFill>
                <a:schemeClr val="bg1">
                  <a:lumMod val="50000"/>
                </a:schemeClr>
              </a:solidFill>
              <a:latin typeface="Arial" panose="020B0604020202020204" pitchFamily="34" charset="0"/>
              <a:cs typeface="Arial" panose="020B0604020202020204" pitchFamily="34" charset="0"/>
            </a:endParaRPr>
          </a:p>
          <a:p>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No </a:t>
            </a:r>
            <a:r>
              <a:rPr lang="en-GB" sz="800" dirty="0">
                <a:latin typeface="Arial" panose="020B0604020202020204" pitchFamily="34" charset="0"/>
                <a:cs typeface="Arial" panose="020B0604020202020204" pitchFamily="34" charset="0"/>
              </a:rPr>
              <a:t>new cases were reported in Guinea, Liberia and Sierra Leone in the week ending on 20 December. Incidents of people handling dead bodies were reported in three localities in Guinea’s </a:t>
            </a:r>
            <a:r>
              <a:rPr lang="en-GB" sz="800" dirty="0" err="1">
                <a:latin typeface="Arial" panose="020B0604020202020204" pitchFamily="34" charset="0"/>
                <a:cs typeface="Arial" panose="020B0604020202020204" pitchFamily="34" charset="0"/>
              </a:rPr>
              <a:t>Forécariah</a:t>
            </a:r>
            <a:r>
              <a:rPr lang="en-GB" sz="800" dirty="0">
                <a:latin typeface="Arial" panose="020B0604020202020204" pitchFamily="34" charset="0"/>
                <a:cs typeface="Arial" panose="020B0604020202020204" pitchFamily="34" charset="0"/>
              </a:rPr>
              <a:t> prefecture. Door-to-door information campaigns are ongoing across the country focusing on vigilance at the community level. In Liberia, county-specific epidemic preparedness and response plans are being rolled out simultaneously in all the 15 counties as a first step towards forming rapid response teams at the county level. Sierra Leone has begun the transfer of some Ebola emergency response tasks from the national and district level to the Office of National Security and the district health teams.</a:t>
            </a:r>
            <a:endParaRPr lang="en-US"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pPr algn="just"/>
            <a:endParaRPr lang="en-GB" sz="8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rgbClr val="A6A6A6"/>
              </a:solidFill>
              <a:latin typeface="Arial" panose="020B0604020202020204" pitchFamily="34" charset="0"/>
              <a:cs typeface="Arial" panose="020B0604020202020204" pitchFamily="34" charset="0"/>
            </a:endParaRPr>
          </a:p>
          <a:p>
            <a:endParaRPr lang="fr-FR" sz="800" dirty="0"/>
          </a:p>
        </p:txBody>
      </p:sp>
      <p:sp>
        <p:nvSpPr>
          <p:cNvPr id="9" name="TextBox 52"/>
          <p:cNvSpPr txBox="1"/>
          <p:nvPr/>
        </p:nvSpPr>
        <p:spPr>
          <a:xfrm>
            <a:off x="8502687" y="671014"/>
            <a:ext cx="2061990" cy="6681399"/>
          </a:xfrm>
          <a:prstGeom prst="rect">
            <a:avLst/>
          </a:prstGeom>
          <a:noFill/>
        </p:spPr>
        <p:txBody>
          <a:bodyPr wrap="square" lIns="99569" tIns="49785" rIns="99569" bIns="49785" rtlCol="0">
            <a:noAutofit/>
          </a:bodyPr>
          <a:lstStyle/>
          <a:p>
            <a:pPr>
              <a:spcBef>
                <a:spcPts val="600"/>
              </a:spcBef>
            </a:pPr>
            <a:r>
              <a:rPr lang="fr-FR" sz="1000" dirty="0" smtClean="0">
                <a:latin typeface="Arial" panose="020B0604020202020204" pitchFamily="34" charset="0"/>
                <a:cs typeface="Arial" panose="020B0604020202020204" pitchFamily="34" charset="0"/>
              </a:rPr>
              <a:t>NIGERIA</a:t>
            </a:r>
          </a:p>
          <a:p>
            <a:pPr>
              <a:spcBef>
                <a:spcPts val="600"/>
              </a:spcBef>
            </a:pPr>
            <a:endParaRPr lang="en-GB" sz="1000" b="1"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dirty="0" smtClean="0">
              <a:solidFill>
                <a:srgbClr val="A6A6A6"/>
              </a:solidFill>
              <a:latin typeface="Arial" panose="020B0604020202020204" pitchFamily="34" charset="0"/>
              <a:cs typeface="Arial" panose="020B0604020202020204" pitchFamily="34" charset="0"/>
            </a:endParaRPr>
          </a:p>
          <a:p>
            <a:r>
              <a:rPr lang="en-GB" sz="840" dirty="0">
                <a:latin typeface="Arial" panose="020B0604020202020204" pitchFamily="34" charset="0"/>
                <a:cs typeface="Arial" panose="020B0604020202020204" pitchFamily="34" charset="0"/>
              </a:rPr>
              <a:t>On 16 December, the National Emergency Management Agency (NEMA) said that it received 1,187 Nigerians who had returned from Cameroon where they had fled to due to Boko Haram attacks. They arrived between 14 and 16 December at a camp hosting internally displaced persons in </a:t>
            </a:r>
            <a:r>
              <a:rPr lang="en-GB" sz="840" dirty="0" err="1">
                <a:latin typeface="Arial" panose="020B0604020202020204" pitchFamily="34" charset="0"/>
                <a:cs typeface="Arial" panose="020B0604020202020204" pitchFamily="34" charset="0"/>
              </a:rPr>
              <a:t>Fufore</a:t>
            </a:r>
            <a:r>
              <a:rPr lang="en-GB" sz="840" dirty="0">
                <a:latin typeface="Arial" panose="020B0604020202020204" pitchFamily="34" charset="0"/>
                <a:cs typeface="Arial" panose="020B0604020202020204" pitchFamily="34" charset="0"/>
              </a:rPr>
              <a:t> in Adamawa state. The agency also said that 18,600 Nigerians have returned from Cameroon in recent months owing to improving security in northeast Nigeria and concerns by the Cameroonian authorities over their prolonged stay in their country.</a:t>
            </a:r>
            <a:endParaRPr lang="en-US" sz="840" dirty="0">
              <a:latin typeface="Arial" panose="020B0604020202020204" pitchFamily="34" charset="0"/>
              <a:cs typeface="Arial" panose="020B0604020202020204" pitchFamily="34" charset="0"/>
            </a:endParaRPr>
          </a:p>
          <a:p>
            <a:r>
              <a:rPr lang="en-GB" sz="900" dirty="0"/>
              <a:t> </a:t>
            </a:r>
            <a:r>
              <a:rPr lang="en-US" sz="900" i="1" dirty="0"/>
              <a:t> </a:t>
            </a:r>
            <a:endParaRPr lang="en-US" sz="900" i="1" dirty="0" smtClean="0"/>
          </a:p>
          <a:p>
            <a:pPr>
              <a:spcAft>
                <a:spcPts val="600"/>
              </a:spcAft>
            </a:pPr>
            <a:r>
              <a:rPr lang="fr-CA" sz="1000" dirty="0" smtClean="0">
                <a:latin typeface="Arial" panose="020B0604020202020204" pitchFamily="34" charset="0"/>
                <a:cs typeface="Arial" panose="020B0604020202020204" pitchFamily="34" charset="0"/>
              </a:rPr>
              <a:t>COTE D’IVOIRE</a:t>
            </a:r>
            <a:endParaRPr lang="fr-FR" sz="1000" dirty="0" smtClean="0">
              <a:latin typeface="Arial" panose="020B0604020202020204" pitchFamily="34" charset="0"/>
              <a:cs typeface="Arial" panose="020B0604020202020204" pitchFamily="34" charset="0"/>
            </a:endParaRPr>
          </a:p>
          <a:p>
            <a:pPr>
              <a:spcAft>
                <a:spcPts val="600"/>
              </a:spcAft>
            </a:pPr>
            <a:endParaRPr lang="fr-FR" sz="1000" b="1" dirty="0">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r>
              <a:rPr lang="en-GB" sz="840" dirty="0">
                <a:latin typeface="Arial" panose="020B0604020202020204" pitchFamily="34" charset="0"/>
                <a:cs typeface="Arial" panose="020B0604020202020204" pitchFamily="34" charset="0"/>
              </a:rPr>
              <a:t>The voluntary repatriation of Ivorian refugees in Liberia resumed on 18 December after halting for more than a year due to the Ebola outbreak. Some 654 people left Harper town and another refuges camp in eastern Liberia for their homes in western Côte d’Ivoire.  Two more convoys are planned before the end of the year, bringing the expected number of returnees by the end of 2015 to more than 1,000 people. Around 11,000 of the 38,000 Ivorian refugees in Liberian camps have said they wish to return immediately.  </a:t>
            </a:r>
            <a:endParaRPr lang="en-US" sz="840" dirty="0">
              <a:latin typeface="Arial" panose="020B0604020202020204" pitchFamily="34" charset="0"/>
              <a:cs typeface="Arial" panose="020B0604020202020204" pitchFamily="34" charset="0"/>
            </a:endParaRPr>
          </a:p>
          <a:p>
            <a:pPr algn="just"/>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26" name="ZoneTexte 25"/>
          <p:cNvSpPr txBox="1"/>
          <p:nvPr/>
        </p:nvSpPr>
        <p:spPr>
          <a:xfrm>
            <a:off x="2396057" y="6903515"/>
            <a:ext cx="6667915" cy="323165"/>
          </a:xfrm>
          <a:prstGeom prst="rect">
            <a:avLst/>
          </a:prstGeom>
          <a:solidFill>
            <a:schemeClr val="bg1"/>
          </a:solidFill>
        </p:spPr>
        <p:txBody>
          <a:bodyPr wrap="square" rtlCol="0">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22 December 2015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smtClean="0">
                <a:solidFill>
                  <a:schemeClr val="bg1">
                    <a:lumMod val="50000"/>
                  </a:schemeClr>
                </a:solidFill>
                <a:latin typeface="Arial" panose="020B0604020202020204" pitchFamily="34" charset="0"/>
                <a:cs typeface="Arial" panose="020B0604020202020204" pitchFamily="34" charset="0"/>
              </a:rPr>
              <a:t>: ocharowca@un.org</a:t>
            </a: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chemeClr val="bg1">
                    <a:lumMod val="50000"/>
                  </a:schemeClr>
                </a:solidFill>
                <a:latin typeface="Arial" panose="020B0604020202020204" pitchFamily="34" charset="0"/>
                <a:cs typeface="Arial" panose="020B0604020202020204" pitchFamily="34" charset="0"/>
              </a:rPr>
              <a:t>Nations.</a:t>
            </a:r>
            <a:endParaRPr lang="en-GB" sz="800" dirty="0">
              <a:solidFill>
                <a:schemeClr val="bg1">
                  <a:lumMod val="50000"/>
                </a:schemeClr>
              </a:solidFill>
              <a:latin typeface="Arial" panose="020B0604020202020204" pitchFamily="34" charset="0"/>
              <a:cs typeface="Arial" panose="020B0604020202020204" pitchFamily="34" charset="0"/>
            </a:endParaRPr>
          </a:p>
        </p:txBody>
      </p:sp>
      <p:pic>
        <p:nvPicPr>
          <p:cNvPr id="39" name="Image 38"/>
          <p:cNvPicPr>
            <a:picLocks noChangeAspect="1"/>
          </p:cNvPicPr>
          <p:nvPr/>
        </p:nvPicPr>
        <p:blipFill>
          <a:blip r:embed="rId4"/>
          <a:stretch>
            <a:fillRect/>
          </a:stretch>
        </p:blipFill>
        <p:spPr>
          <a:xfrm>
            <a:off x="5330272" y="3490899"/>
            <a:ext cx="225000" cy="326250"/>
          </a:xfrm>
          <a:prstGeom prst="rect">
            <a:avLst/>
          </a:prstGeom>
        </p:spPr>
      </p:pic>
      <p:pic>
        <p:nvPicPr>
          <p:cNvPr id="41" name="Image 40"/>
          <p:cNvPicPr>
            <a:picLocks noChangeAspect="1"/>
          </p:cNvPicPr>
          <p:nvPr/>
        </p:nvPicPr>
        <p:blipFill>
          <a:blip r:embed="rId4">
            <a:duotone>
              <a:schemeClr val="accent3">
                <a:shade val="45000"/>
                <a:satMod val="135000"/>
              </a:schemeClr>
              <a:prstClr val="white"/>
            </a:duotone>
          </a:blip>
          <a:stretch>
            <a:fillRect/>
          </a:stretch>
        </p:blipFill>
        <p:spPr>
          <a:xfrm>
            <a:off x="6603232" y="3623032"/>
            <a:ext cx="225000" cy="326250"/>
          </a:xfrm>
          <a:prstGeom prst="rect">
            <a:avLst/>
          </a:prstGeom>
        </p:spPr>
      </p:pic>
      <p:pic>
        <p:nvPicPr>
          <p:cNvPr id="45" name="Image 44"/>
          <p:cNvPicPr>
            <a:picLocks noChangeAspect="1"/>
          </p:cNvPicPr>
          <p:nvPr/>
        </p:nvPicPr>
        <p:blipFill>
          <a:blip r:embed="rId5"/>
          <a:stretch>
            <a:fillRect/>
          </a:stretch>
        </p:blipFill>
        <p:spPr>
          <a:xfrm>
            <a:off x="3434629" y="3270365"/>
            <a:ext cx="225000" cy="326250"/>
          </a:xfrm>
          <a:prstGeom prst="rect">
            <a:avLst/>
          </a:prstGeom>
        </p:spPr>
      </p:pic>
      <p:pic>
        <p:nvPicPr>
          <p:cNvPr id="46" name="Image 45"/>
          <p:cNvPicPr>
            <a:picLocks noChangeAspect="1"/>
          </p:cNvPicPr>
          <p:nvPr/>
        </p:nvPicPr>
        <p:blipFill>
          <a:blip r:embed="rId6"/>
          <a:stretch>
            <a:fillRect/>
          </a:stretch>
        </p:blipFill>
        <p:spPr>
          <a:xfrm>
            <a:off x="3451504" y="3280413"/>
            <a:ext cx="191250" cy="191250"/>
          </a:xfrm>
          <a:prstGeom prst="rect">
            <a:avLst/>
          </a:prstGeom>
        </p:spPr>
      </p:pic>
      <p:sp>
        <p:nvSpPr>
          <p:cNvPr id="49" name="ZoneTexte 48"/>
          <p:cNvSpPr txBox="1"/>
          <p:nvPr/>
        </p:nvSpPr>
        <p:spPr>
          <a:xfrm>
            <a:off x="6892314" y="4327186"/>
            <a:ext cx="936000" cy="461665"/>
          </a:xfrm>
          <a:prstGeom prst="rect">
            <a:avLst/>
          </a:prstGeom>
          <a:noFill/>
        </p:spPr>
        <p:txBody>
          <a:bodyPr wrap="square" rtlCol="0">
            <a:spAutoFit/>
          </a:bodyPr>
          <a:lstStyle/>
          <a:p>
            <a:pPr algn="ctr"/>
            <a:r>
              <a:rPr lang="fr-FR" sz="800" dirty="0" smtClean="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51" name="ZoneTexte 50"/>
          <p:cNvSpPr txBox="1"/>
          <p:nvPr/>
        </p:nvSpPr>
        <p:spPr>
          <a:xfrm>
            <a:off x="5525039" y="3807331"/>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58" name="ZoneTexte 57"/>
          <p:cNvSpPr txBox="1"/>
          <p:nvPr/>
        </p:nvSpPr>
        <p:spPr>
          <a:xfrm>
            <a:off x="4546711"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50762" y="3632362"/>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 D’IVOIRE</a:t>
            </a:r>
            <a:endParaRPr lang="en-US" dirty="0"/>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16" name="Groupe 15"/>
          <p:cNvGrpSpPr/>
          <p:nvPr/>
        </p:nvGrpSpPr>
        <p:grpSpPr>
          <a:xfrm>
            <a:off x="8574850" y="6219116"/>
            <a:ext cx="1924801" cy="954107"/>
            <a:chOff x="8574850" y="5922991"/>
            <a:chExt cx="1924801" cy="954107"/>
          </a:xfrm>
        </p:grpSpPr>
        <p:pic>
          <p:nvPicPr>
            <p:cNvPr id="34" name="Image 33"/>
            <p:cNvPicPr>
              <a:picLocks noChangeAspect="1"/>
            </p:cNvPicPr>
            <p:nvPr/>
          </p:nvPicPr>
          <p:blipFill>
            <a:blip r:embed="rId7"/>
            <a:stretch>
              <a:fillRect/>
            </a:stretch>
          </p:blipFill>
          <p:spPr>
            <a:xfrm>
              <a:off x="8574850" y="5965405"/>
              <a:ext cx="143848" cy="215772"/>
            </a:xfrm>
            <a:prstGeom prst="rect">
              <a:avLst/>
            </a:prstGeom>
          </p:spPr>
        </p:pic>
        <p:pic>
          <p:nvPicPr>
            <p:cNvPr id="35" name="Image 34"/>
            <p:cNvPicPr>
              <a:picLocks noChangeAspect="1"/>
            </p:cNvPicPr>
            <p:nvPr/>
          </p:nvPicPr>
          <p:blipFill>
            <a:blip r:embed="rId8"/>
            <a:stretch>
              <a:fillRect/>
            </a:stretch>
          </p:blipFill>
          <p:spPr>
            <a:xfrm>
              <a:off x="8574850" y="6207439"/>
              <a:ext cx="143848" cy="208580"/>
            </a:xfrm>
            <a:prstGeom prst="rect">
              <a:avLst/>
            </a:prstGeom>
          </p:spPr>
        </p:pic>
        <p:pic>
          <p:nvPicPr>
            <p:cNvPr id="36" name="Image 35"/>
            <p:cNvPicPr>
              <a:picLocks noChangeAspect="1"/>
            </p:cNvPicPr>
            <p:nvPr/>
          </p:nvPicPr>
          <p:blipFill>
            <a:blip r:embed="rId9"/>
            <a:stretch>
              <a:fillRect/>
            </a:stretch>
          </p:blipFill>
          <p:spPr>
            <a:xfrm>
              <a:off x="8574850" y="6432621"/>
              <a:ext cx="143848" cy="208580"/>
            </a:xfrm>
            <a:prstGeom prst="rect">
              <a:avLst/>
            </a:prstGeom>
          </p:spPr>
        </p:pic>
        <p:sp>
          <p:nvSpPr>
            <p:cNvPr id="37" name="ZoneTexte 36"/>
            <p:cNvSpPr txBox="1"/>
            <p:nvPr/>
          </p:nvSpPr>
          <p:spPr>
            <a:xfrm>
              <a:off x="8736634" y="5922991"/>
              <a:ext cx="1763017" cy="954107"/>
            </a:xfrm>
            <a:prstGeom prst="rect">
              <a:avLst/>
            </a:prstGeom>
            <a:noFill/>
          </p:spPr>
          <p:txBody>
            <a:bodyPr wrap="square" rtlCol="0">
              <a:spAutoFit/>
            </a:bodyPr>
            <a:lstStyle/>
            <a:p>
              <a:r>
                <a:rPr lang="fr-FR" sz="800" dirty="0" smtClean="0">
                  <a:latin typeface="Arial" panose="020B0604020202020204" pitchFamily="34" charset="0"/>
                  <a:cs typeface="Arial" panose="020B0604020202020204" pitchFamily="34" charset="0"/>
                </a:rPr>
                <a:t>Natural </a:t>
              </a:r>
              <a:r>
                <a:rPr lang="fr-FR" sz="800" dirty="0" err="1" smtClean="0">
                  <a:latin typeface="Arial" panose="020B0604020202020204" pitchFamily="34" charset="0"/>
                  <a:cs typeface="Arial" panose="020B0604020202020204" pitchFamily="34" charset="0"/>
                </a:rPr>
                <a:t>disaster</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Epidemic</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Conflict</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0"/>
            <a:stretch>
              <a:fillRect/>
            </a:stretch>
          </p:blipFill>
          <p:spPr>
            <a:xfrm>
              <a:off x="8577708" y="6669691"/>
              <a:ext cx="138132" cy="200291"/>
            </a:xfrm>
            <a:prstGeom prst="rect">
              <a:avLst/>
            </a:prstGeom>
          </p:spPr>
        </p:pic>
      </p:grpSp>
      <p:grpSp>
        <p:nvGrpSpPr>
          <p:cNvPr id="17" name="Groupe 16"/>
          <p:cNvGrpSpPr/>
          <p:nvPr/>
        </p:nvGrpSpPr>
        <p:grpSpPr>
          <a:xfrm>
            <a:off x="311116" y="4388577"/>
            <a:ext cx="1775728" cy="461665"/>
            <a:chOff x="311116" y="4360002"/>
            <a:chExt cx="1775728" cy="461665"/>
          </a:xfrm>
        </p:grpSpPr>
        <p:sp>
          <p:nvSpPr>
            <p:cNvPr id="83" name="ZoneTexte 82"/>
            <p:cNvSpPr txBox="1"/>
            <p:nvPr/>
          </p:nvSpPr>
          <p:spPr>
            <a:xfrm>
              <a:off x="556914" y="4360002"/>
              <a:ext cx="1529930" cy="461665"/>
            </a:xfrm>
            <a:prstGeom prst="rect">
              <a:avLst/>
            </a:prstGeom>
            <a:noFill/>
          </p:spPr>
          <p:txBody>
            <a:bodyPr wrap="square" rtlCol="0">
              <a:spAutoFit/>
            </a:bodyPr>
            <a:lstStyle/>
            <a:p>
              <a:r>
                <a:rPr lang="en-GB" sz="800" i="1" dirty="0" smtClean="0">
                  <a:solidFill>
                    <a:srgbClr val="026CB6"/>
                  </a:solidFill>
                  <a:latin typeface="Arial" panose="020B0604020202020204" pitchFamily="34" charset="0"/>
                  <a:cs typeface="Arial" panose="020B0604020202020204" pitchFamily="34" charset="0"/>
                </a:rPr>
                <a:t>NO </a:t>
              </a:r>
              <a:r>
                <a:rPr lang="en-GB" sz="800" i="1" dirty="0">
                  <a:solidFill>
                    <a:srgbClr val="026CB6"/>
                  </a:solidFill>
                  <a:latin typeface="Arial" panose="020B0604020202020204" pitchFamily="34" charset="0"/>
                  <a:cs typeface="Arial" panose="020B0604020202020204" pitchFamily="34" charset="0"/>
                </a:rPr>
                <a:t>NEW CASES REPORTED</a:t>
              </a:r>
              <a:endParaRPr lang="en-US" sz="800" i="1" dirty="0">
                <a:solidFill>
                  <a:srgbClr val="026CB6"/>
                </a:solidFill>
                <a:latin typeface="Arial" panose="020B0604020202020204" pitchFamily="34" charset="0"/>
                <a:cs typeface="Arial" panose="020B0604020202020204" pitchFamily="34" charset="0"/>
              </a:endParaRPr>
            </a:p>
            <a:p>
              <a:endParaRPr lang="en-US" sz="800" i="1" dirty="0">
                <a:solidFill>
                  <a:srgbClr val="026CB6"/>
                </a:solidFill>
                <a:latin typeface="Arial" panose="020B0604020202020204" pitchFamily="34" charset="0"/>
                <a:cs typeface="Arial" panose="020B0604020202020204" pitchFamily="34" charset="0"/>
              </a:endParaRPr>
            </a:p>
          </p:txBody>
        </p:sp>
        <p:pic>
          <p:nvPicPr>
            <p:cNvPr id="22" name="Image 21"/>
            <p:cNvPicPr>
              <a:picLocks noChangeAspect="1"/>
            </p:cNvPicPr>
            <p:nvPr/>
          </p:nvPicPr>
          <p:blipFill>
            <a:blip r:embed="rId5"/>
            <a:stretch>
              <a:fillRect/>
            </a:stretch>
          </p:blipFill>
          <p:spPr>
            <a:xfrm>
              <a:off x="311116" y="4378529"/>
              <a:ext cx="225000" cy="326250"/>
            </a:xfrm>
            <a:prstGeom prst="rect">
              <a:avLst/>
            </a:prstGeom>
          </p:spPr>
        </p:pic>
        <p:pic>
          <p:nvPicPr>
            <p:cNvPr id="18" name="Image 17"/>
            <p:cNvPicPr>
              <a:picLocks noChangeAspect="1"/>
            </p:cNvPicPr>
            <p:nvPr/>
          </p:nvPicPr>
          <p:blipFill>
            <a:blip r:embed="rId6"/>
            <a:stretch>
              <a:fillRect/>
            </a:stretch>
          </p:blipFill>
          <p:spPr>
            <a:xfrm>
              <a:off x="327991" y="4388577"/>
              <a:ext cx="191250" cy="191250"/>
            </a:xfrm>
            <a:prstGeom prst="rect">
              <a:avLst/>
            </a:prstGeom>
          </p:spPr>
        </p:pic>
      </p:grpSp>
      <p:cxnSp>
        <p:nvCxnSpPr>
          <p:cNvPr id="4" name="Connecteur droit 3"/>
          <p:cNvCxnSpPr/>
          <p:nvPr/>
        </p:nvCxnSpPr>
        <p:spPr>
          <a:xfrm flipV="1">
            <a:off x="335914" y="847964"/>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322816" y="4305169"/>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582247" y="3645310"/>
            <a:ext cx="1948269" cy="4333"/>
          </a:xfrm>
          <a:prstGeom prst="line">
            <a:avLst/>
          </a:prstGeom>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11"/>
          <a:stretch>
            <a:fillRect/>
          </a:stretch>
        </p:blipFill>
        <p:spPr>
          <a:xfrm>
            <a:off x="9202523" y="211195"/>
            <a:ext cx="1248750" cy="303750"/>
          </a:xfrm>
          <a:prstGeom prst="rect">
            <a:avLst/>
          </a:prstGeom>
        </p:spPr>
      </p:pic>
      <p:cxnSp>
        <p:nvCxnSpPr>
          <p:cNvPr id="13" name="Connecteur droit 12"/>
          <p:cNvCxnSpPr/>
          <p:nvPr/>
        </p:nvCxnSpPr>
        <p:spPr>
          <a:xfrm>
            <a:off x="8600519" y="881382"/>
            <a:ext cx="1944000" cy="2912"/>
          </a:xfrm>
          <a:prstGeom prst="line">
            <a:avLst/>
          </a:prstGeom>
        </p:spPr>
        <p:style>
          <a:lnRef idx="1">
            <a:schemeClr val="dk1"/>
          </a:lnRef>
          <a:fillRef idx="0">
            <a:schemeClr val="dk1"/>
          </a:fillRef>
          <a:effectRef idx="0">
            <a:schemeClr val="dk1"/>
          </a:effectRef>
          <a:fontRef idx="minor">
            <a:schemeClr val="tx1"/>
          </a:fontRef>
        </p:style>
      </p:cxnSp>
      <p:pic>
        <p:nvPicPr>
          <p:cNvPr id="77" name="Image 76"/>
          <p:cNvPicPr>
            <a:picLocks noChangeAspect="1"/>
          </p:cNvPicPr>
          <p:nvPr/>
        </p:nvPicPr>
        <p:blipFill>
          <a:blip r:embed="rId12"/>
          <a:stretch>
            <a:fillRect/>
          </a:stretch>
        </p:blipFill>
        <p:spPr>
          <a:xfrm>
            <a:off x="6623474" y="3641062"/>
            <a:ext cx="187978" cy="155286"/>
          </a:xfrm>
          <a:prstGeom prst="rect">
            <a:avLst/>
          </a:prstGeom>
        </p:spPr>
      </p:pic>
      <p:pic>
        <p:nvPicPr>
          <p:cNvPr id="91" name="Image 90"/>
          <p:cNvPicPr>
            <a:picLocks noChangeAspect="1"/>
          </p:cNvPicPr>
          <p:nvPr/>
        </p:nvPicPr>
        <p:blipFill>
          <a:blip r:embed="rId4"/>
          <a:stretch>
            <a:fillRect/>
          </a:stretch>
        </p:blipFill>
        <p:spPr>
          <a:xfrm>
            <a:off x="3892231" y="3365318"/>
            <a:ext cx="225000" cy="326250"/>
          </a:xfrm>
          <a:prstGeom prst="rect">
            <a:avLst/>
          </a:prstGeom>
        </p:spPr>
      </p:pic>
      <p:pic>
        <p:nvPicPr>
          <p:cNvPr id="92" name="Image 91"/>
          <p:cNvPicPr>
            <a:picLocks noChangeAspect="1"/>
          </p:cNvPicPr>
          <p:nvPr/>
        </p:nvPicPr>
        <p:blipFill>
          <a:blip r:embed="rId13"/>
          <a:stretch>
            <a:fillRect/>
          </a:stretch>
        </p:blipFill>
        <p:spPr>
          <a:xfrm>
            <a:off x="3934565" y="3388604"/>
            <a:ext cx="173572" cy="165683"/>
          </a:xfrm>
          <a:prstGeom prst="rect">
            <a:avLst/>
          </a:prstGeom>
        </p:spPr>
      </p:pic>
      <p:pic>
        <p:nvPicPr>
          <p:cNvPr id="7" name="Image 6"/>
          <p:cNvPicPr>
            <a:picLocks noChangeAspect="1"/>
          </p:cNvPicPr>
          <p:nvPr/>
        </p:nvPicPr>
        <p:blipFill>
          <a:blip r:embed="rId14"/>
          <a:stretch>
            <a:fillRect/>
          </a:stretch>
        </p:blipFill>
        <p:spPr>
          <a:xfrm>
            <a:off x="5358002" y="3502393"/>
            <a:ext cx="180137" cy="164473"/>
          </a:xfrm>
          <a:prstGeom prst="rect">
            <a:avLst/>
          </a:prstGeom>
        </p:spPr>
      </p:pic>
      <p:grpSp>
        <p:nvGrpSpPr>
          <p:cNvPr id="15" name="Groupe 14"/>
          <p:cNvGrpSpPr/>
          <p:nvPr/>
        </p:nvGrpSpPr>
        <p:grpSpPr>
          <a:xfrm>
            <a:off x="322945" y="901916"/>
            <a:ext cx="1853721" cy="326250"/>
            <a:chOff x="305971" y="940020"/>
            <a:chExt cx="1853721" cy="326250"/>
          </a:xfrm>
        </p:grpSpPr>
        <p:grpSp>
          <p:nvGrpSpPr>
            <p:cNvPr id="86" name="Groupe 85"/>
            <p:cNvGrpSpPr/>
            <p:nvPr/>
          </p:nvGrpSpPr>
          <p:grpSpPr>
            <a:xfrm>
              <a:off x="305971" y="940020"/>
              <a:ext cx="1853721" cy="326250"/>
              <a:chOff x="305971" y="884471"/>
              <a:chExt cx="1853721" cy="326250"/>
            </a:xfrm>
          </p:grpSpPr>
          <p:sp>
            <p:nvSpPr>
              <p:cNvPr id="85" name="ZoneTexte 84"/>
              <p:cNvSpPr txBox="1"/>
              <p:nvPr/>
            </p:nvSpPr>
            <p:spPr>
              <a:xfrm>
                <a:off x="494266" y="894304"/>
                <a:ext cx="1665426" cy="215444"/>
              </a:xfrm>
              <a:prstGeom prst="rect">
                <a:avLst/>
              </a:prstGeom>
              <a:noFill/>
            </p:spPr>
            <p:txBody>
              <a:bodyPr wrap="square" rtlCol="0">
                <a:spAutoFit/>
              </a:bodyPr>
              <a:lstStyle/>
              <a:p>
                <a:pPr>
                  <a:spcBef>
                    <a:spcPts val="600"/>
                  </a:spcBef>
                </a:pPr>
                <a:r>
                  <a:rPr lang="en-GB" sz="800" i="1" dirty="0" smtClean="0">
                    <a:solidFill>
                      <a:srgbClr val="026CB6"/>
                    </a:solidFill>
                    <a:latin typeface="Arial" panose="020B0604020202020204" pitchFamily="34" charset="0"/>
                    <a:cs typeface="Arial" panose="020B0604020202020204" pitchFamily="34" charset="0"/>
                  </a:rPr>
                  <a:t>REFEREDUM VOTE PASSED</a:t>
                </a:r>
                <a:endParaRPr lang="en-US" sz="800" i="1" dirty="0">
                  <a:solidFill>
                    <a:srgbClr val="026CB6"/>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4">
                <a:duotone>
                  <a:schemeClr val="accent3">
                    <a:shade val="45000"/>
                    <a:satMod val="135000"/>
                  </a:schemeClr>
                  <a:prstClr val="white"/>
                </a:duotone>
              </a:blip>
              <a:stretch>
                <a:fillRect/>
              </a:stretch>
            </p:blipFill>
            <p:spPr>
              <a:xfrm>
                <a:off x="305971" y="884471"/>
                <a:ext cx="225000" cy="326250"/>
              </a:xfrm>
              <a:prstGeom prst="rect">
                <a:avLst/>
              </a:prstGeom>
            </p:spPr>
          </p:pic>
        </p:grpSp>
        <p:pic>
          <p:nvPicPr>
            <p:cNvPr id="94" name="Image 93"/>
            <p:cNvPicPr>
              <a:picLocks noChangeAspect="1"/>
            </p:cNvPicPr>
            <p:nvPr/>
          </p:nvPicPr>
          <p:blipFill>
            <a:blip r:embed="rId12"/>
            <a:stretch>
              <a:fillRect/>
            </a:stretch>
          </p:blipFill>
          <p:spPr>
            <a:xfrm>
              <a:off x="324201" y="951713"/>
              <a:ext cx="177331" cy="146491"/>
            </a:xfrm>
            <a:prstGeom prst="rect">
              <a:avLst/>
            </a:prstGeom>
          </p:spPr>
        </p:pic>
      </p:grpSp>
      <p:grpSp>
        <p:nvGrpSpPr>
          <p:cNvPr id="12" name="Groupe 11"/>
          <p:cNvGrpSpPr/>
          <p:nvPr/>
        </p:nvGrpSpPr>
        <p:grpSpPr>
          <a:xfrm>
            <a:off x="322945" y="2398639"/>
            <a:ext cx="1853721" cy="364042"/>
            <a:chOff x="241974" y="2541519"/>
            <a:chExt cx="1853721" cy="364042"/>
          </a:xfrm>
        </p:grpSpPr>
        <p:grpSp>
          <p:nvGrpSpPr>
            <p:cNvPr id="95" name="Groupe 94"/>
            <p:cNvGrpSpPr/>
            <p:nvPr/>
          </p:nvGrpSpPr>
          <p:grpSpPr>
            <a:xfrm>
              <a:off x="241974" y="2541519"/>
              <a:ext cx="1853721" cy="364042"/>
              <a:chOff x="305971" y="846679"/>
              <a:chExt cx="1853721" cy="364042"/>
            </a:xfrm>
          </p:grpSpPr>
          <p:sp>
            <p:nvSpPr>
              <p:cNvPr id="96" name="ZoneTexte 95"/>
              <p:cNvSpPr txBox="1"/>
              <p:nvPr/>
            </p:nvSpPr>
            <p:spPr>
              <a:xfrm>
                <a:off x="494266" y="846679"/>
                <a:ext cx="1665426" cy="338554"/>
              </a:xfrm>
              <a:prstGeom prst="rect">
                <a:avLst/>
              </a:prstGeom>
              <a:noFill/>
            </p:spPr>
            <p:txBody>
              <a:bodyPr wrap="square" rtlCol="0">
                <a:spAutoFit/>
              </a:bodyPr>
              <a:lstStyle/>
              <a:p>
                <a:r>
                  <a:rPr lang="en-GB" sz="800" i="1" dirty="0">
                    <a:solidFill>
                      <a:srgbClr val="026CB6"/>
                    </a:solidFill>
                    <a:latin typeface="Arial" panose="020B0604020202020204" pitchFamily="34" charset="0"/>
                    <a:cs typeface="Arial" panose="020B0604020202020204" pitchFamily="34" charset="0"/>
                  </a:rPr>
                  <a:t>OVER 6,000 SEEK REFUGE AFTER BOUAR CLASHES</a:t>
                </a:r>
                <a:endParaRPr lang="en-US" sz="800" i="1" dirty="0">
                  <a:solidFill>
                    <a:srgbClr val="026CB6"/>
                  </a:solidFill>
                  <a:latin typeface="Arial" panose="020B0604020202020204" pitchFamily="34" charset="0"/>
                  <a:cs typeface="Arial" panose="020B0604020202020204" pitchFamily="34" charset="0"/>
                </a:endParaRPr>
              </a:p>
            </p:txBody>
          </p:sp>
          <p:pic>
            <p:nvPicPr>
              <p:cNvPr id="97" name="Image 96"/>
              <p:cNvPicPr>
                <a:picLocks noChangeAspect="1"/>
              </p:cNvPicPr>
              <p:nvPr/>
            </p:nvPicPr>
            <p:blipFill>
              <a:blip r:embed="rId4"/>
              <a:stretch>
                <a:fillRect/>
              </a:stretch>
            </p:blipFill>
            <p:spPr>
              <a:xfrm>
                <a:off x="305971" y="884471"/>
                <a:ext cx="225000" cy="326250"/>
              </a:xfrm>
              <a:prstGeom prst="rect">
                <a:avLst/>
              </a:prstGeom>
            </p:spPr>
          </p:pic>
        </p:grpSp>
        <p:pic>
          <p:nvPicPr>
            <p:cNvPr id="98" name="Image 97"/>
            <p:cNvPicPr>
              <a:picLocks noChangeAspect="1"/>
            </p:cNvPicPr>
            <p:nvPr/>
          </p:nvPicPr>
          <p:blipFill>
            <a:blip r:embed="rId13"/>
            <a:stretch>
              <a:fillRect/>
            </a:stretch>
          </p:blipFill>
          <p:spPr>
            <a:xfrm>
              <a:off x="268636" y="2604344"/>
              <a:ext cx="173572" cy="165683"/>
            </a:xfrm>
            <a:prstGeom prst="rect">
              <a:avLst/>
            </a:prstGeom>
          </p:spPr>
        </p:pic>
      </p:grpSp>
      <p:pic>
        <p:nvPicPr>
          <p:cNvPr id="99" name="Image 98"/>
          <p:cNvPicPr>
            <a:picLocks noChangeAspect="1"/>
          </p:cNvPicPr>
          <p:nvPr/>
        </p:nvPicPr>
        <p:blipFill>
          <a:blip r:embed="rId4"/>
          <a:stretch>
            <a:fillRect/>
          </a:stretch>
        </p:blipFill>
        <p:spPr>
          <a:xfrm>
            <a:off x="6353745" y="3757052"/>
            <a:ext cx="225000" cy="326250"/>
          </a:xfrm>
          <a:prstGeom prst="rect">
            <a:avLst/>
          </a:prstGeom>
        </p:spPr>
      </p:pic>
      <p:pic>
        <p:nvPicPr>
          <p:cNvPr id="100" name="Image 99"/>
          <p:cNvPicPr>
            <a:picLocks noChangeAspect="1"/>
          </p:cNvPicPr>
          <p:nvPr/>
        </p:nvPicPr>
        <p:blipFill>
          <a:blip r:embed="rId13"/>
          <a:stretch>
            <a:fillRect/>
          </a:stretch>
        </p:blipFill>
        <p:spPr>
          <a:xfrm>
            <a:off x="6396079" y="3780338"/>
            <a:ext cx="173572" cy="165683"/>
          </a:xfrm>
          <a:prstGeom prst="rect">
            <a:avLst/>
          </a:prstGeom>
        </p:spPr>
      </p:pic>
      <p:grpSp>
        <p:nvGrpSpPr>
          <p:cNvPr id="27" name="Groupe 26"/>
          <p:cNvGrpSpPr/>
          <p:nvPr/>
        </p:nvGrpSpPr>
        <p:grpSpPr>
          <a:xfrm>
            <a:off x="8592348" y="979489"/>
            <a:ext cx="1872110" cy="338554"/>
            <a:chOff x="8592348" y="931864"/>
            <a:chExt cx="1872110" cy="338554"/>
          </a:xfrm>
        </p:grpSpPr>
        <p:sp>
          <p:nvSpPr>
            <p:cNvPr id="89" name="ZoneTexte 88"/>
            <p:cNvSpPr txBox="1"/>
            <p:nvPr/>
          </p:nvSpPr>
          <p:spPr>
            <a:xfrm>
              <a:off x="8815768" y="931864"/>
              <a:ext cx="1648690" cy="338554"/>
            </a:xfrm>
            <a:prstGeom prst="rect">
              <a:avLst/>
            </a:prstGeom>
            <a:noFill/>
          </p:spPr>
          <p:txBody>
            <a:bodyPr wrap="square" rtlCol="0">
              <a:spAutoFit/>
            </a:bodyPr>
            <a:lstStyle/>
            <a:p>
              <a:pPr>
                <a:spcBef>
                  <a:spcPts val="600"/>
                </a:spcBef>
              </a:pPr>
              <a:r>
                <a:rPr lang="en-GB" sz="800" i="1" dirty="0">
                  <a:solidFill>
                    <a:srgbClr val="026CB6"/>
                  </a:solidFill>
                  <a:latin typeface="Arial" panose="020B0604020202020204" pitchFamily="34" charset="0"/>
                  <a:cs typeface="Arial" panose="020B0604020202020204" pitchFamily="34" charset="0"/>
                </a:rPr>
                <a:t>MORE THAN 1,000 RETURN FROM CAMEROON</a:t>
              </a:r>
              <a:endParaRPr lang="en-US" sz="800" i="1" dirty="0">
                <a:solidFill>
                  <a:srgbClr val="026CB6"/>
                </a:solidFill>
                <a:latin typeface="Arial" panose="020B0604020202020204" pitchFamily="34" charset="0"/>
                <a:cs typeface="Arial" panose="020B0604020202020204" pitchFamily="34" charset="0"/>
              </a:endParaRPr>
            </a:p>
          </p:txBody>
        </p:sp>
        <p:pic>
          <p:nvPicPr>
            <p:cNvPr id="102" name="Image 101"/>
            <p:cNvPicPr>
              <a:picLocks noChangeAspect="1"/>
            </p:cNvPicPr>
            <p:nvPr/>
          </p:nvPicPr>
          <p:blipFill>
            <a:blip r:embed="rId4"/>
            <a:stretch>
              <a:fillRect/>
            </a:stretch>
          </p:blipFill>
          <p:spPr>
            <a:xfrm>
              <a:off x="8592348" y="937476"/>
              <a:ext cx="225000" cy="326250"/>
            </a:xfrm>
            <a:prstGeom prst="rect">
              <a:avLst/>
            </a:prstGeom>
          </p:spPr>
        </p:pic>
        <p:pic>
          <p:nvPicPr>
            <p:cNvPr id="103" name="Image 102"/>
            <p:cNvPicPr>
              <a:picLocks noChangeAspect="1"/>
            </p:cNvPicPr>
            <p:nvPr/>
          </p:nvPicPr>
          <p:blipFill>
            <a:blip r:embed="rId14"/>
            <a:stretch>
              <a:fillRect/>
            </a:stretch>
          </p:blipFill>
          <p:spPr>
            <a:xfrm>
              <a:off x="8620078" y="948970"/>
              <a:ext cx="180137" cy="164473"/>
            </a:xfrm>
            <a:prstGeom prst="rect">
              <a:avLst/>
            </a:prstGeom>
          </p:spPr>
        </p:pic>
      </p:grpSp>
      <p:grpSp>
        <p:nvGrpSpPr>
          <p:cNvPr id="28" name="Groupe 27"/>
          <p:cNvGrpSpPr/>
          <p:nvPr/>
        </p:nvGrpSpPr>
        <p:grpSpPr>
          <a:xfrm>
            <a:off x="8605301" y="3708315"/>
            <a:ext cx="1890961" cy="365477"/>
            <a:chOff x="8605301" y="3679740"/>
            <a:chExt cx="1890961" cy="365477"/>
          </a:xfrm>
        </p:grpSpPr>
        <p:sp>
          <p:nvSpPr>
            <p:cNvPr id="87" name="ZoneTexte 86"/>
            <p:cNvSpPr txBox="1"/>
            <p:nvPr/>
          </p:nvSpPr>
          <p:spPr>
            <a:xfrm>
              <a:off x="8786652" y="3679740"/>
              <a:ext cx="1709610" cy="338554"/>
            </a:xfrm>
            <a:prstGeom prst="rect">
              <a:avLst/>
            </a:prstGeom>
            <a:noFill/>
          </p:spPr>
          <p:txBody>
            <a:bodyPr wrap="square" rtlCol="0">
              <a:spAutoFit/>
            </a:bodyPr>
            <a:lstStyle/>
            <a:p>
              <a:pPr>
                <a:spcBef>
                  <a:spcPts val="600"/>
                </a:spcBef>
              </a:pPr>
              <a:r>
                <a:rPr lang="en-GB" sz="800" i="1" dirty="0" smtClean="0">
                  <a:solidFill>
                    <a:srgbClr val="026CB6"/>
                  </a:solidFill>
                  <a:latin typeface="Arial" panose="020B0604020202020204" pitchFamily="34" charset="0"/>
                  <a:cs typeface="Arial" panose="020B0604020202020204" pitchFamily="34" charset="0"/>
                </a:rPr>
                <a:t>REFUGEE </a:t>
              </a:r>
              <a:r>
                <a:rPr lang="en-GB" sz="800" i="1" dirty="0">
                  <a:solidFill>
                    <a:srgbClr val="026CB6"/>
                  </a:solidFill>
                  <a:latin typeface="Arial" panose="020B0604020202020204" pitchFamily="34" charset="0"/>
                  <a:cs typeface="Arial" panose="020B0604020202020204" pitchFamily="34" charset="0"/>
                </a:rPr>
                <a:t>REPATRIATION RESUMES</a:t>
              </a:r>
              <a:endParaRPr lang="en-US" sz="800" i="1" dirty="0">
                <a:solidFill>
                  <a:srgbClr val="026CB6"/>
                </a:solidFill>
                <a:latin typeface="Arial" panose="020B0604020202020204" pitchFamily="34" charset="0"/>
                <a:cs typeface="Arial" panose="020B0604020202020204" pitchFamily="34" charset="0"/>
              </a:endParaRPr>
            </a:p>
          </p:txBody>
        </p:sp>
        <p:pic>
          <p:nvPicPr>
            <p:cNvPr id="104" name="Image 103"/>
            <p:cNvPicPr>
              <a:picLocks noChangeAspect="1"/>
            </p:cNvPicPr>
            <p:nvPr/>
          </p:nvPicPr>
          <p:blipFill>
            <a:blip r:embed="rId4"/>
            <a:stretch>
              <a:fillRect/>
            </a:stretch>
          </p:blipFill>
          <p:spPr>
            <a:xfrm>
              <a:off x="8605301" y="3718967"/>
              <a:ext cx="225000" cy="326250"/>
            </a:xfrm>
            <a:prstGeom prst="rect">
              <a:avLst/>
            </a:prstGeom>
          </p:spPr>
        </p:pic>
        <p:pic>
          <p:nvPicPr>
            <p:cNvPr id="105" name="Image 104"/>
            <p:cNvPicPr>
              <a:picLocks noChangeAspect="1"/>
            </p:cNvPicPr>
            <p:nvPr/>
          </p:nvPicPr>
          <p:blipFill>
            <a:blip r:embed="rId13"/>
            <a:stretch>
              <a:fillRect/>
            </a:stretch>
          </p:blipFill>
          <p:spPr>
            <a:xfrm>
              <a:off x="8647635" y="3742253"/>
              <a:ext cx="173572" cy="165683"/>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341</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(15 – 21 December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31</cp:revision>
  <dcterms:created xsi:type="dcterms:W3CDTF">2015-12-15T11:10:25Z</dcterms:created>
  <dcterms:modified xsi:type="dcterms:W3CDTF">2015-12-22T15:35:15Z</dcterms:modified>
</cp:coreProperties>
</file>