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78" d="100"/>
          <a:sy n="78" d="100"/>
        </p:scale>
        <p:origin x="78" y="12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26/08/2015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26/08/2015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26/08/2015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26/08/2015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26/08/2015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26/08/2015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 y="846490"/>
            <a:ext cx="6683819" cy="601975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25 August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18 – 24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pPr lvl="0"/>
            <a:r>
              <a:rPr lang="en-GB" sz="900" b="1" dirty="0">
                <a:solidFill>
                  <a:srgbClr val="FF721E"/>
                </a:solidFill>
                <a:latin typeface="Arial"/>
              </a:rPr>
              <a:t>CENTRAL AFRICAN REPUBLIC (CAR)</a:t>
            </a:r>
            <a:r>
              <a:rPr lang="en-GB" sz="1100" b="1" dirty="0">
                <a:solidFill>
                  <a:prstClr val="black"/>
                </a:solidFill>
              </a:rPr>
              <a:t>	</a:t>
            </a:r>
            <a:endParaRPr lang="fr-FR" sz="1100" dirty="0">
              <a:solidFill>
                <a:prstClr val="black"/>
              </a:solidFill>
            </a:endParaRPr>
          </a:p>
          <a:p>
            <a:pPr lvl="0"/>
            <a:r>
              <a:rPr lang="en-GB" sz="750" b="1" i="1" cap="all" dirty="0">
                <a:solidFill>
                  <a:srgbClr val="036BB6"/>
                </a:solidFill>
                <a:latin typeface="Arial"/>
              </a:rPr>
              <a:t>humanitarian workers attacked in </a:t>
            </a:r>
            <a:r>
              <a:rPr lang="en-GB" sz="750" b="1" i="1" cap="all" dirty="0" err="1">
                <a:solidFill>
                  <a:srgbClr val="036BB6"/>
                </a:solidFill>
                <a:latin typeface="Arial"/>
              </a:rPr>
              <a:t>Bambari</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On 20 August, a vehicle with humanitarian workers was attacked in </a:t>
            </a:r>
            <a:r>
              <a:rPr lang="en-GB" sz="750" dirty="0" err="1">
                <a:solidFill>
                  <a:srgbClr val="A6A6A6"/>
                </a:solidFill>
                <a:latin typeface="Arial" pitchFamily="34" charset="0"/>
                <a:cs typeface="Arial" pitchFamily="34" charset="0"/>
              </a:rPr>
              <a:t>Bambari</a:t>
            </a:r>
            <a:r>
              <a:rPr lang="en-GB" sz="750" dirty="0">
                <a:solidFill>
                  <a:srgbClr val="A6A6A6"/>
                </a:solidFill>
                <a:latin typeface="Arial" pitchFamily="34" charset="0"/>
                <a:cs typeface="Arial" pitchFamily="34" charset="0"/>
              </a:rPr>
              <a:t> and one staff injured. The vehicle was on its way to retrieve casualties from the clashes in </a:t>
            </a:r>
            <a:r>
              <a:rPr lang="en-GB" sz="750" dirty="0" err="1">
                <a:solidFill>
                  <a:srgbClr val="A6A6A6"/>
                </a:solidFill>
                <a:latin typeface="Arial" pitchFamily="34" charset="0"/>
                <a:cs typeface="Arial" pitchFamily="34" charset="0"/>
              </a:rPr>
              <a:t>Bornou</a:t>
            </a:r>
            <a:r>
              <a:rPr lang="en-GB" sz="750" dirty="0">
                <a:solidFill>
                  <a:srgbClr val="A6A6A6"/>
                </a:solidFill>
                <a:latin typeface="Arial" pitchFamily="34" charset="0"/>
                <a:cs typeface="Arial" pitchFamily="34" charset="0"/>
              </a:rPr>
              <a:t> neighbourhood, when a mob intercepted and attacked its occupants. Renewed </a:t>
            </a:r>
            <a:r>
              <a:rPr lang="en-GB" sz="750" dirty="0" err="1">
                <a:solidFill>
                  <a:srgbClr val="A6A6A6"/>
                </a:solidFill>
                <a:latin typeface="Arial" pitchFamily="34" charset="0"/>
                <a:cs typeface="Arial" pitchFamily="34" charset="0"/>
              </a:rPr>
              <a:t>intercommunal</a:t>
            </a:r>
            <a:r>
              <a:rPr lang="en-GB" sz="750" dirty="0">
                <a:solidFill>
                  <a:srgbClr val="A6A6A6"/>
                </a:solidFill>
                <a:latin typeface="Arial" pitchFamily="34" charset="0"/>
                <a:cs typeface="Arial" pitchFamily="34" charset="0"/>
              </a:rPr>
              <a:t> tensions in </a:t>
            </a:r>
            <a:r>
              <a:rPr lang="en-GB" sz="750" dirty="0" err="1">
                <a:solidFill>
                  <a:srgbClr val="A6A6A6"/>
                </a:solidFill>
                <a:latin typeface="Arial" pitchFamily="34" charset="0"/>
                <a:cs typeface="Arial" pitchFamily="34" charset="0"/>
              </a:rPr>
              <a:t>Bambari</a:t>
            </a:r>
            <a:r>
              <a:rPr lang="en-GB" sz="750" dirty="0">
                <a:solidFill>
                  <a:srgbClr val="A6A6A6"/>
                </a:solidFill>
                <a:latin typeface="Arial" pitchFamily="34" charset="0"/>
                <a:cs typeface="Arial" pitchFamily="34" charset="0"/>
              </a:rPr>
              <a:t> have resulted in 10 civilians dead and 8 injured. The situation on the ground remains very tense and all humanitarian activities in </a:t>
            </a:r>
            <a:r>
              <a:rPr lang="en-GB" sz="750" dirty="0" err="1">
                <a:solidFill>
                  <a:srgbClr val="A6A6A6"/>
                </a:solidFill>
                <a:latin typeface="Arial" pitchFamily="34" charset="0"/>
                <a:cs typeface="Arial" pitchFamily="34" charset="0"/>
              </a:rPr>
              <a:t>Bambari</a:t>
            </a:r>
            <a:r>
              <a:rPr lang="en-GB" sz="750" dirty="0">
                <a:solidFill>
                  <a:srgbClr val="A6A6A6"/>
                </a:solidFill>
                <a:latin typeface="Arial" pitchFamily="34" charset="0"/>
                <a:cs typeface="Arial" pitchFamily="34" charset="0"/>
              </a:rPr>
              <a:t> have been temporarily suspended pending a reassessment of the security of the operating environment. </a:t>
            </a:r>
          </a:p>
          <a:p>
            <a:pPr lvl="0" algn="just"/>
            <a:endParaRPr lang="en-GB" sz="750" dirty="0">
              <a:solidFill>
                <a:srgbClr val="A6A6A6"/>
              </a:solidFill>
              <a:latin typeface="Arial" pitchFamily="34" charset="0"/>
              <a:cs typeface="Arial" pitchFamily="34" charset="0"/>
            </a:endParaRPr>
          </a:p>
          <a:p>
            <a:pPr lvl="0"/>
            <a:r>
              <a:rPr lang="en-GB" sz="900" b="1" dirty="0">
                <a:solidFill>
                  <a:srgbClr val="FF721E"/>
                </a:solidFill>
                <a:latin typeface="Arial"/>
              </a:rPr>
              <a:t>CHAD</a:t>
            </a:r>
            <a:endParaRPr lang="fr-FR" sz="900" b="1" dirty="0">
              <a:solidFill>
                <a:srgbClr val="FF721E"/>
              </a:solidFill>
              <a:latin typeface="Arial"/>
            </a:endParaRPr>
          </a:p>
          <a:p>
            <a:pPr lvl="0"/>
            <a:r>
              <a:rPr lang="en-GB" sz="750" b="1" i="1" cap="all" dirty="0">
                <a:solidFill>
                  <a:srgbClr val="036BB6"/>
                </a:solidFill>
                <a:latin typeface="Arial"/>
              </a:rPr>
              <a:t>7 new spontaneous IDP sites IN the Lake region</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Over the last week, seven new sites hosting internally displaced people were reported in the Lake region, bringing the total number of IDP sites to 22. Between 21 July and 21 August, at least 41,000 people had already been displaced. The additional number of IDPs in the seven new sites remains unknown, as evaluations have not yet been carried out. Most important needs include shelters, food security, WASH, and health</a:t>
            </a:r>
            <a:r>
              <a:rPr lang="en-GB" sz="700" dirty="0">
                <a:solidFill>
                  <a:srgbClr val="A6A6A6"/>
                </a:solidFill>
                <a:latin typeface="Arial" pitchFamily="34" charset="0"/>
                <a:cs typeface="Arial" pitchFamily="34" charset="0"/>
              </a:rPr>
              <a:t>. </a:t>
            </a:r>
            <a:endParaRPr lang="fr-FR" sz="700" dirty="0">
              <a:solidFill>
                <a:srgbClr val="A6A6A6"/>
              </a:solidFill>
              <a:latin typeface="Arial" pitchFamily="34" charset="0"/>
              <a:cs typeface="Arial" pitchFamily="34" charset="0"/>
            </a:endParaRPr>
          </a:p>
          <a:p>
            <a:pPr lvl="0"/>
            <a:endParaRPr lang="fr-FR" sz="500" dirty="0">
              <a:solidFill>
                <a:prstClr val="black"/>
              </a:solidFill>
              <a:latin typeface="Arial" panose="020B0604020202020204" pitchFamily="34" charset="0"/>
              <a:cs typeface="Arial" panose="020B0604020202020204" pitchFamily="34" charset="0"/>
            </a:endParaRPr>
          </a:p>
          <a:p>
            <a:pPr lvl="0"/>
            <a:r>
              <a:rPr lang="en-GB" sz="900" b="1" dirty="0">
                <a:solidFill>
                  <a:srgbClr val="FF721E"/>
                </a:solidFill>
                <a:latin typeface="Arial"/>
              </a:rPr>
              <a:t>GUINEA</a:t>
            </a:r>
            <a:endParaRPr lang="fr-FR" sz="900" b="1" dirty="0">
              <a:solidFill>
                <a:srgbClr val="FF721E"/>
              </a:solidFill>
              <a:latin typeface="Arial"/>
            </a:endParaRPr>
          </a:p>
          <a:p>
            <a:pPr lvl="0"/>
            <a:r>
              <a:rPr lang="en-GB" sz="750" b="1" i="1" cap="all" dirty="0">
                <a:solidFill>
                  <a:srgbClr val="036BB6"/>
                </a:solidFill>
                <a:latin typeface="Arial"/>
              </a:rPr>
              <a:t>Political parties sign deal </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On 20 August, the ruling party and opposition coalition signed a political agreement towards ending political tensions. Local elections were planned for 2014 but have been postponed due to the Ebola epidemic. The opposition parties claim that the Presidential elections, which are due to be held on 11 October, should not be held before the local ones without consultation</a:t>
            </a:r>
            <a:r>
              <a:rPr lang="en-GB" sz="700" dirty="0">
                <a:solidFill>
                  <a:srgbClr val="A6A6A6"/>
                </a:solidFill>
                <a:latin typeface="Arial" pitchFamily="34" charset="0"/>
                <a:cs typeface="Arial" pitchFamily="34" charset="0"/>
              </a:rPr>
              <a:t>. </a:t>
            </a:r>
          </a:p>
          <a:p>
            <a:pPr lvl="0" algn="just"/>
            <a:endParaRPr lang="fr-FR" sz="500" dirty="0">
              <a:solidFill>
                <a:srgbClr val="A6A6A6"/>
              </a:solidFill>
              <a:latin typeface="Arial" pitchFamily="34" charset="0"/>
              <a:cs typeface="Arial" pitchFamily="34" charset="0"/>
            </a:endParaRPr>
          </a:p>
          <a:p>
            <a:pPr lvl="0"/>
            <a:r>
              <a:rPr lang="en-GB" sz="900" b="1" dirty="0">
                <a:solidFill>
                  <a:srgbClr val="FF721E"/>
                </a:solidFill>
                <a:latin typeface="Arial"/>
              </a:rPr>
              <a:t>GUINEA-BISSAU</a:t>
            </a:r>
            <a:endParaRPr lang="fr-FR" sz="900" b="1" dirty="0">
              <a:solidFill>
                <a:srgbClr val="FF721E"/>
              </a:solidFill>
              <a:latin typeface="Arial"/>
            </a:endParaRPr>
          </a:p>
          <a:p>
            <a:pPr lvl="0"/>
            <a:r>
              <a:rPr lang="en-GB" sz="750" b="1" i="1" cap="all" dirty="0">
                <a:solidFill>
                  <a:srgbClr val="036BB6"/>
                </a:solidFill>
                <a:latin typeface="Arial"/>
              </a:rPr>
              <a:t>NEW PRIME MINISTER CONTESTED BY PARLIAMENT</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The political crisis in Guinea-Bissau continues, whilst no further protests were reported in the past week. The appointment of a new Prime Minister was condemned by the Parliament because he was not put forward by the party which won the last legislative elections. The UN expressed concerns that the crisis risks to undermine progress and destabilize the political situation. </a:t>
            </a:r>
            <a:endParaRPr lang="fr-FR" sz="750" dirty="0">
              <a:solidFill>
                <a:srgbClr val="A6A6A6"/>
              </a:solidFill>
              <a:latin typeface="Arial" pitchFamily="34" charset="0"/>
              <a:cs typeface="Arial" pitchFamily="34" charset="0"/>
            </a:endParaRPr>
          </a:p>
          <a:p>
            <a:pPr lvl="0"/>
            <a:endParaRPr lang="en-US" sz="500" b="1" dirty="0">
              <a:solidFill>
                <a:srgbClr val="FF721E"/>
              </a:solidFill>
              <a:latin typeface="Arial"/>
            </a:endParaRPr>
          </a:p>
          <a:p>
            <a:pPr lvl="0"/>
            <a:r>
              <a:rPr lang="en-US" sz="900" b="1" dirty="0">
                <a:solidFill>
                  <a:srgbClr val="FF721E"/>
                </a:solidFill>
                <a:latin typeface="Arial"/>
              </a:rPr>
              <a:t>MALI</a:t>
            </a:r>
            <a:endParaRPr lang="fr-FR" sz="900" b="1" dirty="0">
              <a:solidFill>
                <a:srgbClr val="FF721E"/>
              </a:solidFill>
              <a:latin typeface="Arial"/>
            </a:endParaRPr>
          </a:p>
          <a:p>
            <a:pPr lvl="0"/>
            <a:r>
              <a:rPr lang="en-GB" sz="750" b="1" i="1" cap="all" dirty="0">
                <a:solidFill>
                  <a:srgbClr val="036BB6"/>
                </a:solidFill>
                <a:latin typeface="Arial"/>
              </a:rPr>
              <a:t>Key rebel group suspend peace agreement MONITORING </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The Coordination of Azawad Movements (CMA) announced that they will suspend their participation in a committee monitoring the peace agreement. The agreement was signed in June 2015 by the Government and rebel groups to end the conflict in northern Mali but there has been a recent spike in violence</a:t>
            </a:r>
            <a:r>
              <a:rPr lang="en-GB" sz="700" dirty="0">
                <a:solidFill>
                  <a:srgbClr val="A6A6A6"/>
                </a:solidFill>
                <a:latin typeface="Arial" pitchFamily="34" charset="0"/>
                <a:cs typeface="Arial" pitchFamily="34" charset="0"/>
              </a:rPr>
              <a:t>. </a:t>
            </a:r>
            <a:endParaRPr lang="fr-FR" sz="700" dirty="0">
              <a:solidFill>
                <a:srgbClr val="A6A6A6"/>
              </a:solidFill>
              <a:latin typeface="Arial" pitchFamily="34" charset="0"/>
              <a:cs typeface="Arial" pitchFamily="34" charset="0"/>
            </a:endParaRPr>
          </a:p>
          <a:p>
            <a:pPr lvl="0"/>
            <a:endParaRPr lang="fr-FR" sz="500" b="1" dirty="0">
              <a:solidFill>
                <a:srgbClr val="FF721E"/>
              </a:solidFill>
              <a:latin typeface="Arial"/>
            </a:endParaRPr>
          </a:p>
          <a:p>
            <a:pPr lvl="0"/>
            <a:r>
              <a:rPr lang="fr-FR" sz="900" b="1" dirty="0">
                <a:solidFill>
                  <a:srgbClr val="FF721E"/>
                </a:solidFill>
                <a:latin typeface="Arial"/>
              </a:rPr>
              <a:t>NIGERIA</a:t>
            </a:r>
          </a:p>
          <a:p>
            <a:pPr lvl="0"/>
            <a:r>
              <a:rPr lang="en-GB" sz="750" b="1" i="1" cap="all" dirty="0">
                <a:solidFill>
                  <a:srgbClr val="036BB6"/>
                </a:solidFill>
                <a:latin typeface="Arial"/>
              </a:rPr>
              <a:t>U.N. Secretary-General Ban Ki-moon visit </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On 23 August, Ban Ki-moon began a two-day visit to Nigeria. After meeting with President </a:t>
            </a:r>
            <a:r>
              <a:rPr lang="en-GB" sz="750" dirty="0" err="1">
                <a:solidFill>
                  <a:srgbClr val="A6A6A6"/>
                </a:solidFill>
                <a:latin typeface="Arial" pitchFamily="34" charset="0"/>
                <a:cs typeface="Arial" pitchFamily="34" charset="0"/>
              </a:rPr>
              <a:t>Buhari</a:t>
            </a:r>
            <a:r>
              <a:rPr lang="en-GB" sz="750" dirty="0">
                <a:solidFill>
                  <a:srgbClr val="A6A6A6"/>
                </a:solidFill>
                <a:latin typeface="Arial" pitchFamily="34" charset="0"/>
                <a:cs typeface="Arial" pitchFamily="34" charset="0"/>
              </a:rPr>
              <a:t>, he pledged support for Nigeria's efforts to counter Boko Haram and tackle the causes of militancy in the country's northeast, where he described humanitarian conditions as particularly worrying. </a:t>
            </a:r>
          </a:p>
          <a:p>
            <a:pPr lvl="0" algn="just"/>
            <a:endParaRPr lang="en-US" sz="500" dirty="0">
              <a:solidFill>
                <a:srgbClr val="A6A6A6"/>
              </a:solidFill>
              <a:latin typeface="Arial" pitchFamily="34" charset="0"/>
              <a:cs typeface="Arial" pitchFamily="34" charset="0"/>
            </a:endParaRPr>
          </a:p>
          <a:p>
            <a:pPr lvl="0"/>
            <a:r>
              <a:rPr lang="en-GB" sz="900" b="1" dirty="0">
                <a:solidFill>
                  <a:srgbClr val="FF721E"/>
                </a:solidFill>
                <a:latin typeface="Arial"/>
              </a:rPr>
              <a:t>EVD </a:t>
            </a:r>
            <a:r>
              <a:rPr lang="fr-FR" sz="900" b="1" dirty="0">
                <a:solidFill>
                  <a:srgbClr val="FF721E"/>
                </a:solidFill>
                <a:latin typeface="Arial"/>
              </a:rPr>
              <a:t>REGIONAL</a:t>
            </a:r>
            <a:endParaRPr lang="fr-FR" sz="750" b="1" dirty="0">
              <a:solidFill>
                <a:srgbClr val="FF721E"/>
              </a:solidFill>
              <a:latin typeface="Arial"/>
            </a:endParaRPr>
          </a:p>
          <a:p>
            <a:pPr lvl="0"/>
            <a:r>
              <a:rPr lang="en-GB" sz="750" b="1" i="1" cap="all" dirty="0">
                <a:solidFill>
                  <a:srgbClr val="036BB6"/>
                </a:solidFill>
                <a:latin typeface="Arial"/>
              </a:rPr>
              <a:t>Ebola still in Guinea, zero cases in Liberia and Sierra Leone</a:t>
            </a:r>
            <a:endParaRPr lang="fr-FR" sz="750" b="1" i="1" cap="all" dirty="0">
              <a:solidFill>
                <a:srgbClr val="036BB6"/>
              </a:solidFill>
              <a:latin typeface="Arial"/>
            </a:endParaRPr>
          </a:p>
          <a:p>
            <a:pPr lvl="0" algn="just"/>
            <a:r>
              <a:rPr lang="en-GB" sz="750" dirty="0">
                <a:solidFill>
                  <a:srgbClr val="A6A6A6"/>
                </a:solidFill>
                <a:latin typeface="Arial" pitchFamily="34" charset="0"/>
                <a:cs typeface="Arial" pitchFamily="34" charset="0"/>
              </a:rPr>
              <a:t>The number of cases of Ebola in Liberia and Sierra Leone remains at zero, while this week reported three new cases in Guinea. Presently, six EVD patients are receiving treatment in Guinea and several more suspected cases. All new cases for the past month are from known chains of transmission, permitting easier case management and tracking. </a:t>
            </a:r>
            <a:r>
              <a:rPr lang="fr-FR" sz="700" dirty="0">
                <a:solidFill>
                  <a:srgbClr val="A6A6A6"/>
                </a:solidFill>
                <a:latin typeface="Arial" pitchFamily="34" charset="0"/>
                <a:cs typeface="Arial" pitchFamily="34" charset="0"/>
              </a:rPr>
              <a:t> </a:t>
            </a:r>
          </a:p>
        </p:txBody>
      </p:sp>
      <p:sp>
        <p:nvSpPr>
          <p:cNvPr id="66" name="TextBox 22"/>
          <p:cNvSpPr txBox="1"/>
          <p:nvPr/>
        </p:nvSpPr>
        <p:spPr>
          <a:xfrm>
            <a:off x="4706698" y="2325949"/>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755961" y="2622334"/>
            <a:ext cx="1115757" cy="19974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IDP SITES</a:t>
            </a:r>
          </a:p>
          <a:p>
            <a:r>
              <a:rPr lang="en-GB" dirty="0" smtClean="0"/>
              <a:t>IN LAKE REGION</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497463" y="4426251"/>
            <a:ext cx="1074353"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IN GUINEA</a:t>
            </a:r>
          </a:p>
        </p:txBody>
      </p:sp>
      <p:sp>
        <p:nvSpPr>
          <p:cNvPr id="29" name="TextBox 22"/>
          <p:cNvSpPr txBox="1"/>
          <p:nvPr/>
        </p:nvSpPr>
        <p:spPr>
          <a:xfrm>
            <a:off x="3152376" y="3158019"/>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148689" y="3374862"/>
            <a:ext cx="957341"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UN SG PLEDGES SUPPORT</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452155"/>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48"/>
          <p:cNvSpPr txBox="1"/>
          <p:nvPr/>
        </p:nvSpPr>
        <p:spPr>
          <a:xfrm>
            <a:off x="4511778" y="2607349"/>
            <a:ext cx="18311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124334" y="1705133"/>
            <a:ext cx="153339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GUINEA-BISSAU</a:t>
            </a:r>
            <a:endParaRPr lang="en-GB" dirty="0"/>
          </a:p>
        </p:txBody>
      </p:sp>
      <p:sp>
        <p:nvSpPr>
          <p:cNvPr id="35" name="TextBox 44"/>
          <p:cNvSpPr txBox="1"/>
          <p:nvPr/>
        </p:nvSpPr>
        <p:spPr>
          <a:xfrm>
            <a:off x="490593" y="1968642"/>
            <a:ext cx="12716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POLITICAL CRISIS CONTINUES</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019105" y="1864210"/>
            <a:ext cx="55482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0" name="TextBox 44"/>
          <p:cNvSpPr txBox="1"/>
          <p:nvPr/>
        </p:nvSpPr>
        <p:spPr>
          <a:xfrm>
            <a:off x="2021294" y="2218498"/>
            <a:ext cx="129745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REBELS SUSPEND PEACE AGREEMENT</a:t>
            </a:r>
          </a:p>
          <a:p>
            <a:r>
              <a:rPr lang="en-GB" sz="900" b="1" dirty="0" smtClean="0">
                <a:solidFill>
                  <a:srgbClr val="026DB6"/>
                </a:solidFill>
                <a:latin typeface="Arial" panose="020B0604020202020204" pitchFamily="34" charset="0"/>
                <a:cs typeface="Arial" panose="020B0604020202020204" pitchFamily="34" charset="0"/>
              </a:rPr>
              <a:t>MONITORING</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394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cxnSp>
        <p:nvCxnSpPr>
          <p:cNvPr id="41" name="Connecteur en angle 40"/>
          <p:cNvCxnSpPr/>
          <p:nvPr/>
        </p:nvCxnSpPr>
        <p:spPr>
          <a:xfrm rot="16200000" flipH="1">
            <a:off x="93754" y="2640036"/>
            <a:ext cx="696018" cy="995"/>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5204577" y="3344781"/>
            <a:ext cx="48026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33" name="TextBox 44"/>
          <p:cNvSpPr txBox="1"/>
          <p:nvPr/>
        </p:nvSpPr>
        <p:spPr>
          <a:xfrm>
            <a:off x="5104614" y="3592427"/>
            <a:ext cx="976392"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HUMANITARIANS </a:t>
            </a:r>
            <a:r>
              <a:rPr lang="en-GB" sz="900" b="1" dirty="0" smtClean="0">
                <a:solidFill>
                  <a:srgbClr val="026DB6"/>
                </a:solidFill>
                <a:latin typeface="Arial" panose="020B0604020202020204" pitchFamily="34" charset="0"/>
                <a:cs typeface="Arial" panose="020B0604020202020204" pitchFamily="34" charset="0"/>
              </a:rPr>
              <a:t>ATTACKED IN BAMBARI</a:t>
            </a:r>
            <a:endParaRPr lang="en-GB" sz="900" b="1" dirty="0">
              <a:solidFill>
                <a:srgbClr val="026DB6"/>
              </a:solidFill>
              <a:latin typeface="Arial" panose="020B0604020202020204" pitchFamily="34" charset="0"/>
              <a:cs typeface="Arial" panose="020B0604020202020204" pitchFamily="34" charset="0"/>
            </a:endParaRPr>
          </a:p>
        </p:txBody>
      </p:sp>
      <p:pic>
        <p:nvPicPr>
          <p:cNvPr id="9" name="Image 8"/>
          <p:cNvPicPr>
            <a:picLocks noChangeAspect="1"/>
          </p:cNvPicPr>
          <p:nvPr/>
        </p:nvPicPr>
        <p:blipFill>
          <a:blip r:embed="rId5"/>
          <a:stretch>
            <a:fillRect/>
          </a:stretch>
        </p:blipFill>
        <p:spPr>
          <a:xfrm>
            <a:off x="206546" y="1992184"/>
            <a:ext cx="258750" cy="213750"/>
          </a:xfrm>
          <a:prstGeom prst="rect">
            <a:avLst/>
          </a:prstGeom>
        </p:spPr>
      </p:pic>
      <p:pic>
        <p:nvPicPr>
          <p:cNvPr id="10" name="Image 9"/>
          <p:cNvPicPr>
            <a:picLocks noChangeAspect="1"/>
          </p:cNvPicPr>
          <p:nvPr/>
        </p:nvPicPr>
        <p:blipFill>
          <a:blip r:embed="rId6"/>
          <a:stretch>
            <a:fillRect/>
          </a:stretch>
        </p:blipFill>
        <p:spPr>
          <a:xfrm>
            <a:off x="1730736" y="2282508"/>
            <a:ext cx="236250" cy="157500"/>
          </a:xfrm>
          <a:prstGeom prst="rect">
            <a:avLst/>
          </a:prstGeom>
        </p:spPr>
      </p:pic>
      <p:pic>
        <p:nvPicPr>
          <p:cNvPr id="11" name="Image 10"/>
          <p:cNvPicPr>
            <a:picLocks noChangeAspect="1"/>
          </p:cNvPicPr>
          <p:nvPr/>
        </p:nvPicPr>
        <p:blipFill>
          <a:blip r:embed="rId7"/>
          <a:stretch>
            <a:fillRect/>
          </a:stretch>
        </p:blipFill>
        <p:spPr>
          <a:xfrm>
            <a:off x="2850830" y="3442944"/>
            <a:ext cx="213750" cy="236250"/>
          </a:xfrm>
          <a:prstGeom prst="rect">
            <a:avLst/>
          </a:prstGeom>
        </p:spPr>
      </p:pic>
      <p:pic>
        <p:nvPicPr>
          <p:cNvPr id="12" name="Image 11"/>
          <p:cNvPicPr>
            <a:picLocks noChangeAspect="1"/>
          </p:cNvPicPr>
          <p:nvPr/>
        </p:nvPicPr>
        <p:blipFill>
          <a:blip r:embed="rId8"/>
          <a:stretch>
            <a:fillRect/>
          </a:stretch>
        </p:blipFill>
        <p:spPr>
          <a:xfrm>
            <a:off x="4863598" y="3679761"/>
            <a:ext cx="236250" cy="236250"/>
          </a:xfrm>
          <a:prstGeom prst="rect">
            <a:avLst/>
          </a:prstGeom>
        </p:spPr>
      </p:pic>
      <p:pic>
        <p:nvPicPr>
          <p:cNvPr id="13" name="Image 12"/>
          <p:cNvPicPr>
            <a:picLocks noChangeAspect="1"/>
          </p:cNvPicPr>
          <p:nvPr/>
        </p:nvPicPr>
        <p:blipFill>
          <a:blip r:embed="rId9"/>
          <a:stretch>
            <a:fillRect/>
          </a:stretch>
        </p:blipFill>
        <p:spPr>
          <a:xfrm>
            <a:off x="4320861" y="2604082"/>
            <a:ext cx="247500" cy="236250"/>
          </a:xfrm>
          <a:prstGeom prst="rect">
            <a:avLst/>
          </a:prstGeom>
        </p:spPr>
      </p:pic>
      <p:sp>
        <p:nvSpPr>
          <p:cNvPr id="42" name="TextBox 48"/>
          <p:cNvSpPr txBox="1"/>
          <p:nvPr/>
        </p:nvSpPr>
        <p:spPr>
          <a:xfrm>
            <a:off x="311492" y="4674785"/>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43" name="TextBox 44"/>
          <p:cNvSpPr txBox="1"/>
          <p:nvPr/>
        </p:nvSpPr>
        <p:spPr>
          <a:xfrm>
            <a:off x="518971" y="4688514"/>
            <a:ext cx="1074353"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IN SIERRA LEONE AND LIBERIA</a:t>
            </a: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8094</TotalTime>
  <Words>90</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738</cp:revision>
  <cp:lastPrinted>2015-08-26T11:08:03Z</cp:lastPrinted>
  <dcterms:created xsi:type="dcterms:W3CDTF">2014-03-10T10:37:19Z</dcterms:created>
  <dcterms:modified xsi:type="dcterms:W3CDTF">2015-08-26T14:12:14Z</dcterms:modified>
</cp:coreProperties>
</file>