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26DB6"/>
    <a:srgbClr val="FF721E"/>
    <a:srgbClr val="036BB6"/>
    <a:srgbClr val="404040"/>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varScale="1">
        <p:scale>
          <a:sx n="98" d="100"/>
          <a:sy n="98" d="100"/>
        </p:scale>
        <p:origin x="1428" y="96"/>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28/10/2015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28/10/2015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28/10/2015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28/10/2015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28/10/2015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28/10/2015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28/10/2015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28/10/2015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28/10/2015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28/10/2015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28/10/2015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28/10/2015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28/10/2015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28/10/2015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2" y="849199"/>
            <a:ext cx="6671789" cy="6014328"/>
          </a:xfrm>
          <a:prstGeom prst="rect">
            <a:avLst/>
          </a:prstGeom>
        </p:spPr>
      </p:pic>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20 - 26 Oct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847853" cy="6318517"/>
          </a:xfrm>
          <a:prstGeom prst="rect">
            <a:avLst/>
          </a:prstGeom>
          <a:noFill/>
        </p:spPr>
        <p:txBody>
          <a:bodyPr wrap="square" lIns="99569" tIns="49785" rIns="99569" bIns="49785" rtlCol="0">
            <a:noAutofit/>
          </a:bodyPr>
          <a:lstStyle/>
          <a:p>
            <a:r>
              <a:rPr lang="fr-FR" sz="900" b="1" dirty="0" smtClean="0">
                <a:solidFill>
                  <a:srgbClr val="FF721E"/>
                </a:solidFill>
                <a:latin typeface="Arial"/>
              </a:rPr>
              <a:t>CAMEROON</a:t>
            </a:r>
          </a:p>
          <a:p>
            <a:r>
              <a:rPr lang="en-GB" sz="600" b="1" i="1" dirty="0">
                <a:solidFill>
                  <a:srgbClr val="026DB6"/>
                </a:solidFill>
                <a:latin typeface="Arial" panose="020B0604020202020204" pitchFamily="34" charset="0"/>
                <a:cs typeface="Arial" panose="020B0604020202020204" pitchFamily="34" charset="0"/>
              </a:rPr>
              <a:t>EIGHT PEOPLE KILLED AMIDST CLASHES BETWEEN BOKO HARAM AND THE CAMEROON ARMY  </a:t>
            </a:r>
          </a:p>
          <a:p>
            <a:pPr algn="just"/>
            <a:r>
              <a:rPr lang="en-GB" sz="750" dirty="0">
                <a:solidFill>
                  <a:srgbClr val="A6A6A6"/>
                </a:solidFill>
                <a:latin typeface="Arial" panose="020B0604020202020204" pitchFamily="34" charset="0"/>
                <a:cs typeface="Arial" panose="020B0604020202020204" pitchFamily="34" charset="0"/>
              </a:rPr>
              <a:t>On 21 October, eight civilians were killed and nine injured in </a:t>
            </a:r>
            <a:r>
              <a:rPr lang="en-GB" sz="750" dirty="0" err="1">
                <a:solidFill>
                  <a:srgbClr val="A6A6A6"/>
                </a:solidFill>
                <a:latin typeface="Arial" panose="020B0604020202020204" pitchFamily="34" charset="0"/>
                <a:cs typeface="Arial" panose="020B0604020202020204" pitchFamily="34" charset="0"/>
              </a:rPr>
              <a:t>Doulo</a:t>
            </a:r>
            <a:r>
              <a:rPr lang="en-GB" sz="750" dirty="0">
                <a:solidFill>
                  <a:srgbClr val="A6A6A6"/>
                </a:solidFill>
                <a:latin typeface="Arial" panose="020B0604020202020204" pitchFamily="34" charset="0"/>
                <a:cs typeface="Arial" panose="020B0604020202020204" pitchFamily="34" charset="0"/>
              </a:rPr>
              <a:t> village, located in Cameroon's Far North region, during fighting between Boko Haram militants and security forces. In the region affected by violence resources are urgently needed to address protection issues, and further support is required in terms of access to health and psychological support</a:t>
            </a:r>
            <a:r>
              <a:rPr lang="en-GB" sz="750" dirty="0" smtClean="0">
                <a:solidFill>
                  <a:srgbClr val="A6A6A6"/>
                </a:solidFill>
                <a:latin typeface="Arial" panose="020B0604020202020204" pitchFamily="34" charset="0"/>
                <a:cs typeface="Arial" panose="020B0604020202020204" pitchFamily="34" charset="0"/>
              </a:rPr>
              <a:t>.</a:t>
            </a:r>
          </a:p>
          <a:p>
            <a:pPr algn="just"/>
            <a:endParaRPr lang="en-GB" sz="200" dirty="0">
              <a:solidFill>
                <a:srgbClr val="A6A6A6"/>
              </a:solidFill>
              <a:latin typeface="Arial" panose="020B0604020202020204" pitchFamily="34" charset="0"/>
              <a:cs typeface="Arial" panose="020B0604020202020204" pitchFamily="34" charset="0"/>
            </a:endParaRPr>
          </a:p>
          <a:p>
            <a:r>
              <a:rPr lang="en-GB" sz="650" b="1" i="1" dirty="0">
                <a:solidFill>
                  <a:srgbClr val="026DB6"/>
                </a:solidFill>
                <a:latin typeface="Arial" panose="020B0604020202020204" pitchFamily="34" charset="0"/>
                <a:cs typeface="Arial" panose="020B0604020202020204" pitchFamily="34" charset="0"/>
              </a:rPr>
              <a:t>BOKO HARAM BRIEFLY SEIZES CONTROL OF A TOWN ON THE BORDER WITH NIGERIA </a:t>
            </a:r>
          </a:p>
          <a:p>
            <a:pPr algn="just"/>
            <a:r>
              <a:rPr lang="en-GB" sz="750" dirty="0">
                <a:solidFill>
                  <a:srgbClr val="A6A6A6"/>
                </a:solidFill>
                <a:latin typeface="Arial" panose="020B0604020202020204" pitchFamily="34" charset="0"/>
                <a:cs typeface="Arial" panose="020B0604020202020204" pitchFamily="34" charset="0"/>
              </a:rPr>
              <a:t>On 23 October, Boko Haram insurgents briefly seized control of </a:t>
            </a:r>
            <a:r>
              <a:rPr lang="en-GB" sz="750" dirty="0" err="1">
                <a:solidFill>
                  <a:srgbClr val="A6A6A6"/>
                </a:solidFill>
                <a:latin typeface="Arial" panose="020B0604020202020204" pitchFamily="34" charset="0"/>
                <a:cs typeface="Arial" panose="020B0604020202020204" pitchFamily="34" charset="0"/>
              </a:rPr>
              <a:t>Kerawa</a:t>
            </a:r>
            <a:r>
              <a:rPr lang="en-GB" sz="750" dirty="0">
                <a:solidFill>
                  <a:srgbClr val="A6A6A6"/>
                </a:solidFill>
                <a:latin typeface="Arial" panose="020B0604020202020204" pitchFamily="34" charset="0"/>
                <a:cs typeface="Arial" panose="020B0604020202020204" pitchFamily="34" charset="0"/>
              </a:rPr>
              <a:t>, a town located in the </a:t>
            </a:r>
            <a:r>
              <a:rPr lang="en-GB" sz="750" dirty="0" err="1">
                <a:solidFill>
                  <a:srgbClr val="A6A6A6"/>
                </a:solidFill>
                <a:latin typeface="Arial" panose="020B0604020202020204" pitchFamily="34" charset="0"/>
                <a:cs typeface="Arial" panose="020B0604020202020204" pitchFamily="34" charset="0"/>
              </a:rPr>
              <a:t>Kolofata</a:t>
            </a:r>
            <a:r>
              <a:rPr lang="en-GB" sz="750" dirty="0">
                <a:solidFill>
                  <a:srgbClr val="A6A6A6"/>
                </a:solidFill>
                <a:latin typeface="Arial" panose="020B0604020202020204" pitchFamily="34" charset="0"/>
                <a:cs typeface="Arial" panose="020B0604020202020204" pitchFamily="34" charset="0"/>
              </a:rPr>
              <a:t> district in the far north of Cameroon, on the border with Nigeria. The assailants withdrew when the army arrived, according to Cameroonian security sources.</a:t>
            </a:r>
          </a:p>
          <a:p>
            <a:endParaRPr lang="en-GB" sz="300" b="1" dirty="0" smtClean="0">
              <a:solidFill>
                <a:srgbClr val="FF721E"/>
              </a:solidFill>
              <a:latin typeface="Arial"/>
            </a:endParaRPr>
          </a:p>
          <a:p>
            <a:r>
              <a:rPr lang="en-GB" sz="900" b="1" dirty="0" smtClean="0">
                <a:solidFill>
                  <a:srgbClr val="FF721E"/>
                </a:solidFill>
                <a:latin typeface="Arial"/>
              </a:rPr>
              <a:t>CENTRAL AFRICAN REPUBLIC (CAR)</a:t>
            </a:r>
            <a:r>
              <a:rPr lang="en-GB" sz="1000" b="1" dirty="0"/>
              <a:t>	</a:t>
            </a:r>
            <a:endParaRPr lang="fr-FR" sz="1000" dirty="0"/>
          </a:p>
          <a:p>
            <a:r>
              <a:rPr lang="en-US" sz="650" b="1" i="1" dirty="0">
                <a:solidFill>
                  <a:srgbClr val="026DB6"/>
                </a:solidFill>
                <a:latin typeface="Arial" panose="020B0604020202020204" pitchFamily="34" charset="0"/>
                <a:cs typeface="Arial" panose="020B0604020202020204" pitchFamily="34" charset="0"/>
              </a:rPr>
              <a:t>UN RELIEF CHIEF RELEASES US$ 12 MILLION FROM CERF FUNDING </a:t>
            </a:r>
            <a:endParaRPr lang="en-GB" sz="650" b="1" i="1" dirty="0">
              <a:solidFill>
                <a:srgbClr val="026DB6"/>
              </a:solidFill>
              <a:latin typeface="Arial" panose="020B0604020202020204" pitchFamily="34" charset="0"/>
              <a:cs typeface="Arial" panose="020B0604020202020204" pitchFamily="34" charset="0"/>
            </a:endParaRPr>
          </a:p>
          <a:p>
            <a:pPr algn="just"/>
            <a:r>
              <a:rPr lang="en-US" sz="750" dirty="0">
                <a:solidFill>
                  <a:srgbClr val="A6A6A6"/>
                </a:solidFill>
                <a:latin typeface="Arial" panose="020B0604020202020204" pitchFamily="34" charset="0"/>
                <a:cs typeface="Arial" panose="020B0604020202020204" pitchFamily="34" charset="0"/>
              </a:rPr>
              <a:t>During a visit from 20 to 23 October, UN Relief Chief O’Brien released US$12 million from the UN Central Emergency Response Fund (CERF) to support life-saving assistance for people affected by the conflict in the Central African Republic, where more than 62,000 people have been displaced since new violence broke out in September. Emergency Relief Coordinator (ERC) Stephen O’Brien visited the Saint </a:t>
            </a:r>
            <a:r>
              <a:rPr lang="en-US" sz="750" dirty="0" err="1">
                <a:solidFill>
                  <a:srgbClr val="A6A6A6"/>
                </a:solidFill>
                <a:latin typeface="Arial" panose="020B0604020202020204" pitchFamily="34" charset="0"/>
                <a:cs typeface="Arial" panose="020B0604020202020204" pitchFamily="34" charset="0"/>
              </a:rPr>
              <a:t>Sauveur</a:t>
            </a:r>
            <a:r>
              <a:rPr lang="en-US" sz="750" dirty="0">
                <a:solidFill>
                  <a:srgbClr val="A6A6A6"/>
                </a:solidFill>
                <a:latin typeface="Arial" panose="020B0604020202020204" pitchFamily="34" charset="0"/>
                <a:cs typeface="Arial" panose="020B0604020202020204" pitchFamily="34" charset="0"/>
              </a:rPr>
              <a:t> IDP site and PK5 </a:t>
            </a:r>
            <a:r>
              <a:rPr lang="en-US" sz="750" dirty="0" err="1">
                <a:solidFill>
                  <a:srgbClr val="A6A6A6"/>
                </a:solidFill>
                <a:latin typeface="Arial" panose="020B0604020202020204" pitchFamily="34" charset="0"/>
                <a:cs typeface="Arial" panose="020B0604020202020204" pitchFamily="34" charset="0"/>
              </a:rPr>
              <a:t>neighbourhood</a:t>
            </a:r>
            <a:r>
              <a:rPr lang="en-US" sz="750" dirty="0">
                <a:solidFill>
                  <a:srgbClr val="A6A6A6"/>
                </a:solidFill>
                <a:latin typeface="Arial" panose="020B0604020202020204" pitchFamily="34" charset="0"/>
                <a:cs typeface="Arial" panose="020B0604020202020204" pitchFamily="34" charset="0"/>
              </a:rPr>
              <a:t> in Bangui, as well as the </a:t>
            </a:r>
            <a:r>
              <a:rPr lang="en-US" sz="750" dirty="0" err="1">
                <a:solidFill>
                  <a:srgbClr val="A6A6A6"/>
                </a:solidFill>
                <a:latin typeface="Arial" panose="020B0604020202020204" pitchFamily="34" charset="0"/>
                <a:cs typeface="Arial" panose="020B0604020202020204" pitchFamily="34" charset="0"/>
              </a:rPr>
              <a:t>Dekoa</a:t>
            </a:r>
            <a:r>
              <a:rPr lang="en-US" sz="750" dirty="0">
                <a:solidFill>
                  <a:srgbClr val="A6A6A6"/>
                </a:solidFill>
                <a:latin typeface="Arial" panose="020B0604020202020204" pitchFamily="34" charset="0"/>
                <a:cs typeface="Arial" panose="020B0604020202020204" pitchFamily="34" charset="0"/>
              </a:rPr>
              <a:t> area, where more than 10,000 people have recently been displaced. ERC O’Brien called for greater protection of civilians and sustained commitment to the CAR. </a:t>
            </a:r>
            <a:endParaRPr lang="en-GB" sz="750" dirty="0">
              <a:solidFill>
                <a:srgbClr val="A6A6A6"/>
              </a:solidFill>
              <a:latin typeface="Arial" panose="020B0604020202020204" pitchFamily="34" charset="0"/>
              <a:cs typeface="Arial" panose="020B0604020202020204" pitchFamily="34" charset="0"/>
            </a:endParaRPr>
          </a:p>
          <a:p>
            <a:r>
              <a:rPr lang="en-US" sz="200" dirty="0"/>
              <a:t> </a:t>
            </a:r>
            <a:endParaRPr lang="en-GB" sz="200" dirty="0">
              <a:solidFill>
                <a:srgbClr val="A6A6A6"/>
              </a:solidFill>
              <a:latin typeface="Arial" pitchFamily="34" charset="0"/>
              <a:cs typeface="Arial" pitchFamily="34" charset="0"/>
            </a:endParaRPr>
          </a:p>
          <a:p>
            <a:r>
              <a:rPr lang="en-US" sz="900" b="1" dirty="0">
                <a:solidFill>
                  <a:srgbClr val="FF721E"/>
                </a:solidFill>
                <a:latin typeface="Arial" panose="020B0604020202020204" pitchFamily="34" charset="0"/>
                <a:cs typeface="Arial" panose="020B0604020202020204" pitchFamily="34" charset="0"/>
              </a:rPr>
              <a:t>REPUBLIC OF THE CONGO</a:t>
            </a:r>
            <a:endParaRPr lang="en-GB" sz="900" b="1" dirty="0">
              <a:solidFill>
                <a:srgbClr val="FF721E"/>
              </a:solidFill>
              <a:latin typeface="Arial" panose="020B0604020202020204" pitchFamily="34" charset="0"/>
              <a:cs typeface="Arial" panose="020B0604020202020204" pitchFamily="34" charset="0"/>
            </a:endParaRPr>
          </a:p>
          <a:p>
            <a:r>
              <a:rPr lang="en-US" sz="650" b="1" i="1" dirty="0">
                <a:solidFill>
                  <a:srgbClr val="026DB6"/>
                </a:solidFill>
                <a:latin typeface="Arial" panose="020B0604020202020204" pitchFamily="34" charset="0"/>
                <a:cs typeface="Arial" panose="020B0604020202020204" pitchFamily="34" charset="0"/>
              </a:rPr>
              <a:t>FOUR PEOPLE KILLED AND SEVERAL INJURED IN </a:t>
            </a:r>
            <a:r>
              <a:rPr lang="en-US" sz="650" b="1" i="1" dirty="0" smtClean="0">
                <a:solidFill>
                  <a:srgbClr val="026DB6"/>
                </a:solidFill>
                <a:latin typeface="Arial" panose="020B0604020202020204" pitchFamily="34" charset="0"/>
                <a:cs typeface="Arial" panose="020B0604020202020204" pitchFamily="34" charset="0"/>
              </a:rPr>
              <a:t>PRE-ELECTORAL PROTESTS </a:t>
            </a:r>
            <a:endParaRPr lang="en-GB" sz="650" b="1" i="1" dirty="0">
              <a:solidFill>
                <a:srgbClr val="026DB6"/>
              </a:solidFill>
              <a:latin typeface="Arial" panose="020B0604020202020204" pitchFamily="34" charset="0"/>
              <a:cs typeface="Arial" panose="020B0604020202020204" pitchFamily="34" charset="0"/>
            </a:endParaRPr>
          </a:p>
          <a:p>
            <a:pPr algn="just"/>
            <a:r>
              <a:rPr lang="en-US" sz="750" dirty="0">
                <a:solidFill>
                  <a:srgbClr val="A6A6A6"/>
                </a:solidFill>
                <a:latin typeface="Arial" panose="020B0604020202020204" pitchFamily="34" charset="0"/>
                <a:cs typeface="Arial" panose="020B0604020202020204" pitchFamily="34" charset="0"/>
              </a:rPr>
              <a:t>On 20 October, four people were killed and several injured in the capital Brazzaville, in protests ahead of the constitutional referendum</a:t>
            </a:r>
            <a:r>
              <a:rPr lang="en-US" sz="750" dirty="0" smtClean="0">
                <a:solidFill>
                  <a:srgbClr val="A6A6A6"/>
                </a:solidFill>
                <a:latin typeface="Arial" panose="020B0604020202020204" pitchFamily="34" charset="0"/>
                <a:cs typeface="Arial" panose="020B0604020202020204" pitchFamily="34" charset="0"/>
              </a:rPr>
              <a:t>.</a:t>
            </a:r>
          </a:p>
          <a:p>
            <a:pPr algn="just"/>
            <a:endParaRPr lang="en-GB" sz="200" dirty="0">
              <a:solidFill>
                <a:srgbClr val="A6A6A6"/>
              </a:solidFill>
              <a:latin typeface="Arial" panose="020B0604020202020204" pitchFamily="34" charset="0"/>
              <a:cs typeface="Arial" panose="020B0604020202020204" pitchFamily="34" charset="0"/>
            </a:endParaRPr>
          </a:p>
          <a:p>
            <a:r>
              <a:rPr lang="en-US" sz="650" b="1" i="1" dirty="0">
                <a:solidFill>
                  <a:srgbClr val="026DB6"/>
                </a:solidFill>
                <a:latin typeface="Arial" panose="020B0604020202020204" pitchFamily="34" charset="0"/>
                <a:cs typeface="Arial" panose="020B0604020202020204" pitchFamily="34" charset="0"/>
              </a:rPr>
              <a:t>LOW VOTER TURNOUT FOR CONSTITUTIONAL ELECTIONS </a:t>
            </a:r>
            <a:endParaRPr lang="en-GB" sz="650" b="1" i="1" dirty="0">
              <a:solidFill>
                <a:srgbClr val="026DB6"/>
              </a:solidFill>
              <a:latin typeface="Arial" panose="020B0604020202020204" pitchFamily="34" charset="0"/>
              <a:cs typeface="Arial" panose="020B0604020202020204" pitchFamily="34" charset="0"/>
            </a:endParaRPr>
          </a:p>
          <a:p>
            <a:pPr algn="just"/>
            <a:r>
              <a:rPr lang="en-US" sz="750" dirty="0">
                <a:solidFill>
                  <a:srgbClr val="A6A6A6"/>
                </a:solidFill>
                <a:latin typeface="Arial" panose="020B0604020202020204" pitchFamily="34" charset="0"/>
                <a:cs typeface="Arial" panose="020B0604020202020204" pitchFamily="34" charset="0"/>
              </a:rPr>
              <a:t>On 25 October, elections were held for a constitutional reform that would allow President </a:t>
            </a:r>
            <a:r>
              <a:rPr lang="en-US" sz="750" dirty="0" err="1">
                <a:solidFill>
                  <a:srgbClr val="A6A6A6"/>
                </a:solidFill>
                <a:latin typeface="Arial" panose="020B0604020202020204" pitchFamily="34" charset="0"/>
                <a:cs typeface="Arial" panose="020B0604020202020204" pitchFamily="34" charset="0"/>
              </a:rPr>
              <a:t>Sassou-Nguesso</a:t>
            </a:r>
            <a:r>
              <a:rPr lang="en-US" sz="750" dirty="0">
                <a:solidFill>
                  <a:srgbClr val="A6A6A6"/>
                </a:solidFill>
                <a:latin typeface="Arial" panose="020B0604020202020204" pitchFamily="34" charset="0"/>
                <a:cs typeface="Arial" panose="020B0604020202020204" pitchFamily="34" charset="0"/>
              </a:rPr>
              <a:t> to run again for president in 2016. Media reports indicated very low voter turnout at the polls. On 27 October, reports indicate that more than 92 per cent of voters, according to the results of the electoral commission, approved the change to the constitution.</a:t>
            </a:r>
            <a:endParaRPr lang="en-GB" sz="750" dirty="0">
              <a:solidFill>
                <a:srgbClr val="A6A6A6"/>
              </a:solidFill>
              <a:latin typeface="Arial" panose="020B0604020202020204" pitchFamily="34" charset="0"/>
              <a:cs typeface="Arial" panose="020B0604020202020204" pitchFamily="34" charset="0"/>
            </a:endParaRPr>
          </a:p>
          <a:p>
            <a:endParaRPr lang="fr-FR" sz="300" b="1" dirty="0" smtClean="0">
              <a:solidFill>
                <a:srgbClr val="FF721E"/>
              </a:solidFill>
              <a:latin typeface="Arial"/>
            </a:endParaRPr>
          </a:p>
          <a:p>
            <a:r>
              <a:rPr lang="en-US" sz="900" b="1" dirty="0">
                <a:solidFill>
                  <a:srgbClr val="FF721E"/>
                </a:solidFill>
                <a:latin typeface="Arial" panose="020B0604020202020204" pitchFamily="34" charset="0"/>
                <a:cs typeface="Arial" panose="020B0604020202020204" pitchFamily="34" charset="0"/>
              </a:rPr>
              <a:t>COTE D’IVOIRE</a:t>
            </a:r>
            <a:endParaRPr lang="en-GB" sz="900" b="1" dirty="0">
              <a:solidFill>
                <a:srgbClr val="FF721E"/>
              </a:solidFill>
              <a:latin typeface="Arial" panose="020B0604020202020204" pitchFamily="34" charset="0"/>
              <a:cs typeface="Arial" panose="020B0604020202020204" pitchFamily="34" charset="0"/>
            </a:endParaRPr>
          </a:p>
          <a:p>
            <a:r>
              <a:rPr lang="en-US" sz="650" b="1" i="1" dirty="0">
                <a:solidFill>
                  <a:srgbClr val="026DB6"/>
                </a:solidFill>
                <a:latin typeface="Arial" panose="020B0604020202020204" pitchFamily="34" charset="0"/>
                <a:cs typeface="Arial" panose="020B0604020202020204" pitchFamily="34" charset="0"/>
              </a:rPr>
              <a:t>ALASSANE OUATTARA RE-ELECTED, NO INCIDENTS REPORTED </a:t>
            </a:r>
            <a:endParaRPr lang="en-GB" sz="650" b="1" i="1" dirty="0">
              <a:solidFill>
                <a:srgbClr val="026DB6"/>
              </a:solidFill>
              <a:latin typeface="Arial" panose="020B0604020202020204" pitchFamily="34" charset="0"/>
              <a:cs typeface="Arial" panose="020B0604020202020204" pitchFamily="34" charset="0"/>
            </a:endParaRPr>
          </a:p>
          <a:p>
            <a:pPr algn="just"/>
            <a:r>
              <a:rPr lang="en-US" sz="750" dirty="0">
                <a:solidFill>
                  <a:srgbClr val="A6A6A6"/>
                </a:solidFill>
                <a:latin typeface="Arial" panose="020B0604020202020204" pitchFamily="34" charset="0"/>
                <a:cs typeface="Arial" panose="020B0604020202020204" pitchFamily="34" charset="0"/>
              </a:rPr>
              <a:t>Côte d’Ivoire's President </a:t>
            </a:r>
            <a:r>
              <a:rPr lang="en-US" sz="750" dirty="0" err="1">
                <a:solidFill>
                  <a:srgbClr val="A6A6A6"/>
                </a:solidFill>
                <a:latin typeface="Arial" panose="020B0604020202020204" pitchFamily="34" charset="0"/>
                <a:cs typeface="Arial" panose="020B0604020202020204" pitchFamily="34" charset="0"/>
              </a:rPr>
              <a:t>Alassane</a:t>
            </a:r>
            <a:r>
              <a:rPr lang="en-US" sz="750" dirty="0">
                <a:solidFill>
                  <a:srgbClr val="A6A6A6"/>
                </a:solidFill>
                <a:latin typeface="Arial" panose="020B0604020202020204" pitchFamily="34" charset="0"/>
                <a:cs typeface="Arial" panose="020B0604020202020204" pitchFamily="34" charset="0"/>
              </a:rPr>
              <a:t> </a:t>
            </a:r>
            <a:r>
              <a:rPr lang="en-US" sz="750" dirty="0" err="1">
                <a:solidFill>
                  <a:srgbClr val="A6A6A6"/>
                </a:solidFill>
                <a:latin typeface="Arial" panose="020B0604020202020204" pitchFamily="34" charset="0"/>
                <a:cs typeface="Arial" panose="020B0604020202020204" pitchFamily="34" charset="0"/>
              </a:rPr>
              <a:t>Ouattara</a:t>
            </a:r>
            <a:r>
              <a:rPr lang="en-US" sz="750" dirty="0">
                <a:solidFill>
                  <a:srgbClr val="A6A6A6"/>
                </a:solidFill>
                <a:latin typeface="Arial" panose="020B0604020202020204" pitchFamily="34" charset="0"/>
                <a:cs typeface="Arial" panose="020B0604020202020204" pitchFamily="34" charset="0"/>
              </a:rPr>
              <a:t> has won a second five-year term with nearly 84 per cent of the vote, electoral commission officials said on 28 October. On 25 October presidential elections were held without major incidents. O</a:t>
            </a:r>
            <a:r>
              <a:rPr lang="en-US" sz="750" dirty="0" smtClean="0">
                <a:solidFill>
                  <a:srgbClr val="A6A6A6"/>
                </a:solidFill>
                <a:latin typeface="Arial" panose="020B0604020202020204" pitchFamily="34" charset="0"/>
                <a:cs typeface="Arial" panose="020B0604020202020204" pitchFamily="34" charset="0"/>
              </a:rPr>
              <a:t>ne </a:t>
            </a:r>
            <a:r>
              <a:rPr lang="en-US" sz="750" dirty="0">
                <a:solidFill>
                  <a:srgbClr val="A6A6A6"/>
                </a:solidFill>
                <a:latin typeface="Arial" panose="020B0604020202020204" pitchFamily="34" charset="0"/>
                <a:cs typeface="Arial" panose="020B0604020202020204" pitchFamily="34" charset="0"/>
              </a:rPr>
              <a:t>person had been killed in pre-electoral violence after the Constitutional Court released a list of ten candidates cleared to run in the </a:t>
            </a:r>
            <a:r>
              <a:rPr lang="en-US" sz="750" dirty="0" smtClean="0">
                <a:solidFill>
                  <a:srgbClr val="A6A6A6"/>
                </a:solidFill>
                <a:latin typeface="Arial" panose="020B0604020202020204" pitchFamily="34" charset="0"/>
                <a:cs typeface="Arial" panose="020B0604020202020204" pitchFamily="34" charset="0"/>
              </a:rPr>
              <a:t>election on 10 September. </a:t>
            </a:r>
            <a:r>
              <a:rPr lang="en-US" sz="750" dirty="0">
                <a:solidFill>
                  <a:srgbClr val="A6A6A6"/>
                </a:solidFill>
                <a:latin typeface="Arial" panose="020B0604020202020204" pitchFamily="34" charset="0"/>
                <a:cs typeface="Arial" panose="020B0604020202020204" pitchFamily="34" charset="0"/>
              </a:rPr>
              <a:t>The voting is seen as crucial to turning the page on the 2010-2011 political crisis and a civil war that killed over 3,000 and displaced hundreds of thousands. </a:t>
            </a:r>
            <a:endParaRPr lang="en-GB" sz="750" dirty="0">
              <a:solidFill>
                <a:srgbClr val="A6A6A6"/>
              </a:solidFill>
              <a:latin typeface="Arial" panose="020B0604020202020204" pitchFamily="34" charset="0"/>
              <a:cs typeface="Arial" panose="020B0604020202020204" pitchFamily="34" charset="0"/>
            </a:endParaRPr>
          </a:p>
          <a:p>
            <a:r>
              <a:rPr lang="en-GB" sz="200" dirty="0"/>
              <a:t> </a:t>
            </a:r>
            <a:r>
              <a:rPr lang="en-US" sz="200" i="1" dirty="0"/>
              <a:t> </a:t>
            </a:r>
            <a:endParaRPr lang="en-US" sz="200" i="1" dirty="0" smtClean="0"/>
          </a:p>
          <a:p>
            <a:r>
              <a:rPr lang="fr-FR" sz="900" b="1" dirty="0" smtClean="0">
                <a:solidFill>
                  <a:srgbClr val="FF721E"/>
                </a:solidFill>
                <a:latin typeface="Arial" panose="020B0604020202020204" pitchFamily="34" charset="0"/>
                <a:cs typeface="Arial" panose="020B0604020202020204" pitchFamily="34" charset="0"/>
              </a:rPr>
              <a:t>NIGERIA</a:t>
            </a:r>
            <a:endParaRPr lang="en-GB" sz="900" b="1" dirty="0">
              <a:solidFill>
                <a:srgbClr val="FF721E"/>
              </a:solidFill>
              <a:latin typeface="Arial" panose="020B0604020202020204" pitchFamily="34" charset="0"/>
              <a:cs typeface="Arial" panose="020B0604020202020204" pitchFamily="34" charset="0"/>
            </a:endParaRPr>
          </a:p>
          <a:p>
            <a:r>
              <a:rPr lang="en-US" sz="650" b="1" i="1" dirty="0">
                <a:solidFill>
                  <a:srgbClr val="026DB6"/>
                </a:solidFill>
                <a:latin typeface="Arial" panose="020B0604020202020204" pitchFamily="34" charset="0"/>
                <a:cs typeface="Arial" panose="020B0604020202020204" pitchFamily="34" charset="0"/>
              </a:rPr>
              <a:t>AT LEAST 58 KILLED AND OVER 100 INJURED IN SUICIDE BOMBINGS </a:t>
            </a:r>
            <a:endParaRPr lang="en-GB" sz="650" b="1" i="1" dirty="0">
              <a:solidFill>
                <a:srgbClr val="026DB6"/>
              </a:solidFill>
              <a:latin typeface="Arial" panose="020B0604020202020204" pitchFamily="34" charset="0"/>
              <a:cs typeface="Arial" panose="020B0604020202020204" pitchFamily="34" charset="0"/>
            </a:endParaRPr>
          </a:p>
          <a:p>
            <a:pPr algn="just"/>
            <a:r>
              <a:rPr lang="en-US" sz="750" dirty="0">
                <a:solidFill>
                  <a:srgbClr val="A6A6A6"/>
                </a:solidFill>
                <a:latin typeface="Arial" panose="020B0604020202020204" pitchFamily="34" charset="0"/>
                <a:cs typeface="Arial" panose="020B0604020202020204" pitchFamily="34" charset="0"/>
              </a:rPr>
              <a:t>On 23 </a:t>
            </a:r>
            <a:r>
              <a:rPr lang="en-US" sz="750" dirty="0" smtClean="0">
                <a:solidFill>
                  <a:srgbClr val="A6A6A6"/>
                </a:solidFill>
                <a:latin typeface="Arial" panose="020B0604020202020204" pitchFamily="34" charset="0"/>
                <a:cs typeface="Arial" panose="020B0604020202020204" pitchFamily="34" charset="0"/>
              </a:rPr>
              <a:t>October, </a:t>
            </a:r>
            <a:r>
              <a:rPr lang="en-US" sz="750" dirty="0">
                <a:solidFill>
                  <a:srgbClr val="A6A6A6"/>
                </a:solidFill>
                <a:latin typeface="Arial" panose="020B0604020202020204" pitchFamily="34" charset="0"/>
                <a:cs typeface="Arial" panose="020B0604020202020204" pitchFamily="34" charset="0"/>
              </a:rPr>
              <a:t>at least 55 people were killed, and more than 100 injured, in a suicide bombing at mosques in Maiduguri and Yola in the north-east of the country. </a:t>
            </a:r>
            <a:endParaRPr lang="en-GB" sz="750" dirty="0">
              <a:solidFill>
                <a:srgbClr val="A6A6A6"/>
              </a:solidFill>
              <a:latin typeface="Arial" panose="020B0604020202020204" pitchFamily="34" charset="0"/>
              <a:cs typeface="Arial" panose="020B0604020202020204" pitchFamily="34" charset="0"/>
            </a:endParaRPr>
          </a:p>
          <a:p>
            <a:pPr algn="just"/>
            <a:r>
              <a:rPr lang="en-US" sz="750" dirty="0">
                <a:solidFill>
                  <a:srgbClr val="A6A6A6"/>
                </a:solidFill>
                <a:latin typeface="Arial" panose="020B0604020202020204" pitchFamily="34" charset="0"/>
                <a:cs typeface="Arial" panose="020B0604020202020204" pitchFamily="34" charset="0"/>
              </a:rPr>
              <a:t>On 24 </a:t>
            </a:r>
            <a:r>
              <a:rPr lang="en-US" sz="750" dirty="0" smtClean="0">
                <a:solidFill>
                  <a:srgbClr val="A6A6A6"/>
                </a:solidFill>
                <a:latin typeface="Arial" panose="020B0604020202020204" pitchFamily="34" charset="0"/>
                <a:cs typeface="Arial" panose="020B0604020202020204" pitchFamily="34" charset="0"/>
              </a:rPr>
              <a:t>October, </a:t>
            </a:r>
            <a:r>
              <a:rPr lang="en-US" sz="750" dirty="0">
                <a:solidFill>
                  <a:srgbClr val="A6A6A6"/>
                </a:solidFill>
                <a:latin typeface="Arial" panose="020B0604020202020204" pitchFamily="34" charset="0"/>
                <a:cs typeface="Arial" panose="020B0604020202020204" pitchFamily="34" charset="0"/>
              </a:rPr>
              <a:t>another suicide attack in Maiduguri killed three people and injured several others, according to media reports.</a:t>
            </a:r>
            <a:endParaRPr lang="en-GB" sz="750" dirty="0">
              <a:solidFill>
                <a:srgbClr val="A6A6A6"/>
              </a:solidFill>
              <a:latin typeface="Arial" panose="020B0604020202020204" pitchFamily="34" charset="0"/>
              <a:cs typeface="Arial" panose="020B0604020202020204" pitchFamily="34" charset="0"/>
            </a:endParaRPr>
          </a:p>
          <a:p>
            <a:endParaRPr lang="en-US" sz="300" dirty="0">
              <a:solidFill>
                <a:srgbClr val="A6A6A6"/>
              </a:solidFill>
              <a:latin typeface="Arial" pitchFamily="34" charset="0"/>
              <a:cs typeface="Arial" pitchFamily="34" charset="0"/>
            </a:endParaRPr>
          </a:p>
          <a:p>
            <a:r>
              <a:rPr lang="en-GB" sz="900" b="1" dirty="0" smtClean="0">
                <a:solidFill>
                  <a:srgbClr val="FF721E"/>
                </a:solidFill>
                <a:latin typeface="Arial"/>
              </a:rPr>
              <a:t>EVD </a:t>
            </a:r>
            <a:r>
              <a:rPr lang="fr-FR" sz="900" b="1" dirty="0" smtClean="0">
                <a:solidFill>
                  <a:srgbClr val="FF721E"/>
                </a:solidFill>
                <a:latin typeface="Arial"/>
              </a:rPr>
              <a:t>REGIONAL</a:t>
            </a:r>
          </a:p>
          <a:p>
            <a:r>
              <a:rPr lang="en-US" sz="650" b="1" i="1" dirty="0">
                <a:solidFill>
                  <a:srgbClr val="026DB6"/>
                </a:solidFill>
                <a:latin typeface="Arial" panose="020B0604020202020204" pitchFamily="34" charset="0"/>
                <a:cs typeface="Arial" panose="020B0604020202020204" pitchFamily="34" charset="0"/>
              </a:rPr>
              <a:t>3 NEW CASES IN GUINEA, ALL KNOWN CONTACTS </a:t>
            </a:r>
            <a:endParaRPr lang="en-GB" sz="650" b="1" i="1" dirty="0">
              <a:solidFill>
                <a:srgbClr val="026DB6"/>
              </a:solidFill>
              <a:latin typeface="Arial" panose="020B0604020202020204" pitchFamily="34" charset="0"/>
              <a:cs typeface="Arial" panose="020B0604020202020204" pitchFamily="34" charset="0"/>
            </a:endParaRPr>
          </a:p>
          <a:p>
            <a:pPr algn="just"/>
            <a:r>
              <a:rPr lang="en-US" sz="750" dirty="0">
                <a:solidFill>
                  <a:srgbClr val="A6A6A6"/>
                </a:solidFill>
                <a:latin typeface="Arial" panose="020B0604020202020204" pitchFamily="34" charset="0"/>
                <a:cs typeface="Arial" panose="020B0604020202020204" pitchFamily="34" charset="0"/>
              </a:rPr>
              <a:t>Three new confirmed cases of Ebola were reported on 24 October in the village of </a:t>
            </a:r>
            <a:r>
              <a:rPr lang="en-US" sz="750" dirty="0" err="1">
                <a:solidFill>
                  <a:srgbClr val="A6A6A6"/>
                </a:solidFill>
                <a:latin typeface="Arial" panose="020B0604020202020204" pitchFamily="34" charset="0"/>
                <a:cs typeface="Arial" panose="020B0604020202020204" pitchFamily="34" charset="0"/>
              </a:rPr>
              <a:t>Kindoyah</a:t>
            </a:r>
            <a:r>
              <a:rPr lang="en-US" sz="750" dirty="0">
                <a:solidFill>
                  <a:srgbClr val="A6A6A6"/>
                </a:solidFill>
                <a:latin typeface="Arial" panose="020B0604020202020204" pitchFamily="34" charset="0"/>
                <a:cs typeface="Arial" panose="020B0604020202020204" pitchFamily="34" charset="0"/>
              </a:rPr>
              <a:t>, in the sub-prefecture of </a:t>
            </a:r>
            <a:r>
              <a:rPr lang="en-US" sz="750" dirty="0" err="1">
                <a:solidFill>
                  <a:srgbClr val="A6A6A6"/>
                </a:solidFill>
                <a:latin typeface="Arial" panose="020B0604020202020204" pitchFamily="34" charset="0"/>
                <a:cs typeface="Arial" panose="020B0604020202020204" pitchFamily="34" charset="0"/>
              </a:rPr>
              <a:t>Kaliah</a:t>
            </a:r>
            <a:r>
              <a:rPr lang="en-US" sz="750" dirty="0">
                <a:solidFill>
                  <a:srgbClr val="A6A6A6"/>
                </a:solidFill>
                <a:latin typeface="Arial" panose="020B0604020202020204" pitchFamily="34" charset="0"/>
                <a:cs typeface="Arial" panose="020B0604020202020204" pitchFamily="34" charset="0"/>
              </a:rPr>
              <a:t>, in </a:t>
            </a:r>
            <a:r>
              <a:rPr lang="en-US" sz="750" dirty="0" err="1">
                <a:solidFill>
                  <a:srgbClr val="A6A6A6"/>
                </a:solidFill>
                <a:latin typeface="Arial" panose="020B0604020202020204" pitchFamily="34" charset="0"/>
                <a:cs typeface="Arial" panose="020B0604020202020204" pitchFamily="34" charset="0"/>
              </a:rPr>
              <a:t>Forecariah</a:t>
            </a:r>
            <a:r>
              <a:rPr lang="en-US" sz="750" dirty="0">
                <a:solidFill>
                  <a:srgbClr val="A6A6A6"/>
                </a:solidFill>
                <a:latin typeface="Arial" panose="020B0604020202020204" pitchFamily="34" charset="0"/>
                <a:cs typeface="Arial" panose="020B0604020202020204" pitchFamily="34" charset="0"/>
              </a:rPr>
              <a:t> prefecture. All are known and followed contacts. Zero cases were reported in Sierra Leone and Liberia.</a:t>
            </a:r>
            <a:endParaRPr lang="en-GB" sz="750" dirty="0">
              <a:solidFill>
                <a:srgbClr val="A6A6A6"/>
              </a:solidFill>
              <a:latin typeface="Arial" panose="020B0604020202020204" pitchFamily="34" charset="0"/>
              <a:cs typeface="Arial" panose="020B0604020202020204" pitchFamily="34" charset="0"/>
            </a:endParaRPr>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90116" y="4241256"/>
            <a:ext cx="1462794" cy="251562"/>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REGIONAL </a:t>
            </a:r>
            <a:endParaRPr lang="en-GB" dirty="0"/>
          </a:p>
        </p:txBody>
      </p:sp>
      <p:sp>
        <p:nvSpPr>
          <p:cNvPr id="34" name="TextBox 44"/>
          <p:cNvSpPr txBox="1"/>
          <p:nvPr/>
        </p:nvSpPr>
        <p:spPr>
          <a:xfrm>
            <a:off x="511112" y="4510307"/>
            <a:ext cx="715588"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NEW CASES IN GUINEA</a:t>
            </a:r>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39471"/>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050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44" name="TextBox 48"/>
          <p:cNvSpPr txBox="1"/>
          <p:nvPr/>
        </p:nvSpPr>
        <p:spPr>
          <a:xfrm>
            <a:off x="308342" y="4529869"/>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3099266" y="3037306"/>
            <a:ext cx="78508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2" name="ZoneTexte 1"/>
          <p:cNvSpPr txBox="1"/>
          <p:nvPr/>
        </p:nvSpPr>
        <p:spPr>
          <a:xfrm>
            <a:off x="12904" y="6934755"/>
            <a:ext cx="6667915" cy="400110"/>
          </a:xfrm>
          <a:prstGeom prst="rect">
            <a:avLst/>
          </a:prstGeom>
          <a:solidFill>
            <a:schemeClr val="bg1"/>
          </a:solidFill>
        </p:spPr>
        <p:txBody>
          <a:bodyPr wrap="square" rtlCol="0">
            <a:spAutoFit/>
          </a:bodyPr>
          <a:lstStyle/>
          <a:p>
            <a:pPr>
              <a:spcAft>
                <a:spcPts val="600"/>
              </a:spcAft>
            </a:pPr>
            <a:r>
              <a:rPr lang="en-GB" sz="800" b="1" dirty="0">
                <a:solidFill>
                  <a:srgbClr val="659AD2"/>
                </a:solidFill>
                <a:latin typeface="Arial" panose="020B0604020202020204" pitchFamily="34" charset="0"/>
                <a:cs typeface="Arial" panose="020B0604020202020204" pitchFamily="34" charset="0"/>
              </a:rPr>
              <a:t>Creation date</a:t>
            </a:r>
            <a:r>
              <a:rPr lang="en-GB" sz="800" dirty="0">
                <a:solidFill>
                  <a:srgbClr val="659AD2"/>
                </a:solidFill>
                <a:latin typeface="Arial" panose="020B0604020202020204" pitchFamily="34" charset="0"/>
                <a:cs typeface="Arial" panose="020B0604020202020204" pitchFamily="34" charset="0"/>
              </a:rPr>
              <a:t>: </a:t>
            </a:r>
            <a:r>
              <a:rPr lang="en-GB" sz="800" dirty="0" smtClean="0">
                <a:solidFill>
                  <a:srgbClr val="659AD2"/>
                </a:solidFill>
                <a:latin typeface="Arial" panose="020B0604020202020204" pitchFamily="34" charset="0"/>
                <a:cs typeface="Arial" panose="020B0604020202020204" pitchFamily="34" charset="0"/>
              </a:rPr>
              <a:t>28 October 2015            </a:t>
            </a:r>
            <a:r>
              <a:rPr lang="fr-FR" sz="800" b="1" dirty="0" err="1">
                <a:solidFill>
                  <a:srgbClr val="659AD2"/>
                </a:solidFill>
                <a:latin typeface="Arial" panose="020B0604020202020204" pitchFamily="34" charset="0"/>
                <a:cs typeface="Arial" panose="020B0604020202020204" pitchFamily="34" charset="0"/>
              </a:rPr>
              <a:t>Map</a:t>
            </a:r>
            <a:r>
              <a:rPr lang="fr-FR" sz="800" b="1" dirty="0">
                <a:solidFill>
                  <a:srgbClr val="659AD2"/>
                </a:solidFill>
                <a:latin typeface="Arial" panose="020B0604020202020204" pitchFamily="34" charset="0"/>
                <a:cs typeface="Arial" panose="020B0604020202020204" pitchFamily="34" charset="0"/>
              </a:rPr>
              <a:t> data sources</a:t>
            </a:r>
            <a:r>
              <a:rPr lang="fr-FR" sz="800" dirty="0">
                <a:solidFill>
                  <a:srgbClr val="659AD2"/>
                </a:solidFill>
                <a:latin typeface="Arial" panose="020B0604020202020204" pitchFamily="34" charset="0"/>
                <a:cs typeface="Arial" panose="020B0604020202020204" pitchFamily="34" charset="0"/>
              </a:rPr>
              <a:t>: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r>
              <a:rPr lang="fr-FR" sz="800" dirty="0" smtClean="0">
                <a:solidFill>
                  <a:srgbClr val="659AD2"/>
                </a:solidFill>
                <a:latin typeface="Arial" panose="020B0604020202020204" pitchFamily="34" charset="0"/>
                <a:cs typeface="Arial" panose="020B0604020202020204" pitchFamily="34" charset="0"/>
              </a:rPr>
              <a:t>.                     </a:t>
            </a:r>
            <a:r>
              <a:rPr lang="fr-FR" sz="800" b="1" dirty="0" smtClean="0">
                <a:solidFill>
                  <a:srgbClr val="659AD2"/>
                </a:solidFill>
                <a:latin typeface="Arial" panose="020B0604020202020204" pitchFamily="34" charset="0"/>
                <a:cs typeface="Arial" panose="020B0604020202020204" pitchFamily="34" charset="0"/>
              </a:rPr>
              <a:t>Feedback</a:t>
            </a:r>
            <a:r>
              <a:rPr lang="fr-FR" sz="800" dirty="0" smtClean="0">
                <a:solidFill>
                  <a:srgbClr val="659AD2"/>
                </a:solidFill>
                <a:latin typeface="Arial" panose="020B0604020202020204" pitchFamily="34" charset="0"/>
                <a:cs typeface="Arial" panose="020B0604020202020204" pitchFamily="34" charset="0"/>
              </a:rPr>
              <a:t>: ocharowca@un.org</a:t>
            </a:r>
          </a:p>
          <a:p>
            <a:pPr>
              <a:spcAft>
                <a:spcPts val="600"/>
              </a:spcAft>
            </a:pPr>
            <a:r>
              <a:rPr lang="en-GB" sz="700" i="1"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700" i="1" dirty="0" smtClean="0">
                <a:solidFill>
                  <a:srgbClr val="659AD2"/>
                </a:solidFill>
                <a:latin typeface="Arial" panose="020B0604020202020204" pitchFamily="34" charset="0"/>
                <a:cs typeface="Arial" panose="020B0604020202020204" pitchFamily="34" charset="0"/>
              </a:rPr>
              <a:t>Nations.</a:t>
            </a:r>
            <a:endParaRPr lang="en-GB" sz="800" dirty="0">
              <a:solidFill>
                <a:srgbClr val="659AD2"/>
              </a:solidFill>
              <a:latin typeface="Arial" panose="020B0604020202020204" pitchFamily="34" charset="0"/>
              <a:cs typeface="Arial" panose="020B0604020202020204" pitchFamily="34" charset="0"/>
            </a:endParaRPr>
          </a:p>
        </p:txBody>
      </p:sp>
      <p:sp>
        <p:nvSpPr>
          <p:cNvPr id="37" name="TextBox 22"/>
          <p:cNvSpPr txBox="1"/>
          <p:nvPr/>
        </p:nvSpPr>
        <p:spPr>
          <a:xfrm>
            <a:off x="5002656" y="3509444"/>
            <a:ext cx="446160"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41" name="TextBox 44"/>
          <p:cNvSpPr txBox="1"/>
          <p:nvPr/>
        </p:nvSpPr>
        <p:spPr>
          <a:xfrm>
            <a:off x="4549054" y="3702820"/>
            <a:ext cx="1353364" cy="293835"/>
          </a:xfrm>
          <a:prstGeom prst="rect">
            <a:avLst/>
          </a:prstGeom>
          <a:noFill/>
        </p:spPr>
        <p:txBody>
          <a:bodyPr wrap="square" lIns="0" tIns="0" rIns="0" bIns="0" rtlCol="0" anchor="ctr" anchorCtr="0">
            <a:noAutofit/>
          </a:bodyPr>
          <a:lstStyle/>
          <a:p>
            <a:pPr algn="ctr"/>
            <a:r>
              <a:rPr lang="en-US" sz="900" b="1" dirty="0">
                <a:solidFill>
                  <a:srgbClr val="026DB6"/>
                </a:solidFill>
                <a:latin typeface="Arial" panose="020B0604020202020204" pitchFamily="34" charset="0"/>
                <a:cs typeface="Arial" panose="020B0604020202020204" pitchFamily="34" charset="0"/>
              </a:rPr>
              <a:t>UN RELIEF CHIEF VISIT </a:t>
            </a:r>
            <a:endParaRPr lang="en-GB" sz="900" b="1" dirty="0">
              <a:solidFill>
                <a:srgbClr val="026DB6"/>
              </a:solidFill>
              <a:latin typeface="Arial" panose="020B0604020202020204" pitchFamily="34" charset="0"/>
              <a:cs typeface="Arial" panose="020B0604020202020204" pitchFamily="34" charset="0"/>
            </a:endParaRPr>
          </a:p>
        </p:txBody>
      </p:sp>
      <p:sp>
        <p:nvSpPr>
          <p:cNvPr id="49" name="TextBox 44"/>
          <p:cNvSpPr txBox="1"/>
          <p:nvPr/>
        </p:nvSpPr>
        <p:spPr>
          <a:xfrm>
            <a:off x="4751436" y="4716735"/>
            <a:ext cx="1440160" cy="293835"/>
          </a:xfrm>
          <a:prstGeom prst="rect">
            <a:avLst/>
          </a:prstGeom>
          <a:noFill/>
        </p:spPr>
        <p:txBody>
          <a:bodyPr wrap="square" lIns="0" tIns="0" rIns="0" bIns="0" rtlCol="0" anchor="ctr" anchorCtr="0">
            <a:noAutofit/>
          </a:bodyPr>
          <a:lstStyle/>
          <a:p>
            <a:r>
              <a:rPr lang="en-US" sz="900" b="1" dirty="0">
                <a:solidFill>
                  <a:srgbClr val="026DB6"/>
                </a:solidFill>
                <a:latin typeface="Arial" panose="020B0604020202020204" pitchFamily="34" charset="0"/>
                <a:cs typeface="Arial" panose="020B0604020202020204" pitchFamily="34" charset="0"/>
              </a:rPr>
              <a:t>KILLED AND SEVERAL INJURED IN PROTESTS </a:t>
            </a:r>
            <a:endParaRPr lang="en-GB" sz="900" b="1" dirty="0">
              <a:solidFill>
                <a:srgbClr val="026DB6"/>
              </a:solidFill>
              <a:latin typeface="Arial" panose="020B0604020202020204" pitchFamily="34" charset="0"/>
              <a:cs typeface="Arial" panose="020B0604020202020204" pitchFamily="34" charset="0"/>
            </a:endParaRPr>
          </a:p>
        </p:txBody>
      </p:sp>
      <p:sp>
        <p:nvSpPr>
          <p:cNvPr id="38" name="TextBox 22"/>
          <p:cNvSpPr txBox="1"/>
          <p:nvPr/>
        </p:nvSpPr>
        <p:spPr>
          <a:xfrm>
            <a:off x="4216083" y="4510307"/>
            <a:ext cx="770577"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CONGO</a:t>
            </a:r>
            <a:endParaRPr lang="en-GB" dirty="0"/>
          </a:p>
        </p:txBody>
      </p:sp>
      <p:sp>
        <p:nvSpPr>
          <p:cNvPr id="39" name="TextBox 22"/>
          <p:cNvSpPr txBox="1"/>
          <p:nvPr/>
        </p:nvSpPr>
        <p:spPr>
          <a:xfrm>
            <a:off x="2209226" y="4428703"/>
            <a:ext cx="107309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CAMEROON</a:t>
            </a:r>
            <a:endParaRPr lang="en-GB" dirty="0"/>
          </a:p>
        </p:txBody>
      </p:sp>
      <p:sp>
        <p:nvSpPr>
          <p:cNvPr id="40" name="TextBox 44"/>
          <p:cNvSpPr txBox="1"/>
          <p:nvPr/>
        </p:nvSpPr>
        <p:spPr>
          <a:xfrm>
            <a:off x="2497844" y="4633959"/>
            <a:ext cx="1208892" cy="298799"/>
          </a:xfrm>
          <a:prstGeom prst="rect">
            <a:avLst/>
          </a:prstGeom>
          <a:noFill/>
        </p:spPr>
        <p:txBody>
          <a:bodyPr wrap="square" lIns="0" tIns="0" rIns="0" bIns="0" rtlCol="0" anchor="ctr" anchorCtr="0">
            <a:noAutofit/>
          </a:bodyPr>
          <a:lstStyle/>
          <a:p>
            <a:r>
              <a:rPr lang="en-US" sz="900" b="1" dirty="0">
                <a:solidFill>
                  <a:srgbClr val="026DB6"/>
                </a:solidFill>
                <a:latin typeface="Arial" panose="020B0604020202020204" pitchFamily="34" charset="0"/>
                <a:cs typeface="Arial" panose="020B0604020202020204" pitchFamily="34" charset="0"/>
              </a:rPr>
              <a:t>KILLED IN CLASHES </a:t>
            </a:r>
            <a:endParaRPr lang="en-GB" sz="900" b="1" dirty="0">
              <a:solidFill>
                <a:srgbClr val="026DB6"/>
              </a:solidFill>
              <a:latin typeface="Arial" panose="020B0604020202020204" pitchFamily="34" charset="0"/>
              <a:cs typeface="Arial" panose="020B0604020202020204" pitchFamily="34" charset="0"/>
            </a:endParaRPr>
          </a:p>
        </p:txBody>
      </p:sp>
      <p:cxnSp>
        <p:nvCxnSpPr>
          <p:cNvPr id="52" name="Connecteur en angle 51"/>
          <p:cNvCxnSpPr/>
          <p:nvPr/>
        </p:nvCxnSpPr>
        <p:spPr>
          <a:xfrm flipV="1">
            <a:off x="2898428" y="4264640"/>
            <a:ext cx="1040213" cy="144918"/>
          </a:xfrm>
          <a:prstGeom prst="bentConnector3">
            <a:avLst>
              <a:gd name="adj1" fmla="val 58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3367043" y="3276575"/>
            <a:ext cx="1085632" cy="298799"/>
          </a:xfrm>
          <a:prstGeom prst="rect">
            <a:avLst/>
          </a:prstGeom>
          <a:noFill/>
        </p:spPr>
        <p:txBody>
          <a:bodyPr wrap="square" lIns="0" tIns="0" rIns="0" bIns="0" rtlCol="0" anchor="ctr" anchorCtr="0">
            <a:noAutofit/>
          </a:bodyPr>
          <a:lstStyle/>
          <a:p>
            <a:r>
              <a:rPr lang="en-US" sz="900" b="1" dirty="0" smtClean="0">
                <a:solidFill>
                  <a:srgbClr val="026DB6"/>
                </a:solidFill>
                <a:latin typeface="Arial" panose="020B0604020202020204" pitchFamily="34" charset="0"/>
                <a:cs typeface="Arial" panose="020B0604020202020204" pitchFamily="34" charset="0"/>
              </a:rPr>
              <a:t>KILLED </a:t>
            </a:r>
            <a:r>
              <a:rPr lang="en-US" sz="900" b="1" dirty="0">
                <a:solidFill>
                  <a:srgbClr val="026DB6"/>
                </a:solidFill>
                <a:latin typeface="Arial" panose="020B0604020202020204" pitchFamily="34" charset="0"/>
                <a:cs typeface="Arial" panose="020B0604020202020204" pitchFamily="34" charset="0"/>
              </a:rPr>
              <a:t>IN SUICIDE BOMBINGS </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3075356" y="3303857"/>
            <a:ext cx="25766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58</a:t>
            </a:r>
            <a:endParaRPr lang="en-GB" sz="1600" b="1" dirty="0">
              <a:solidFill>
                <a:srgbClr val="026DB6"/>
              </a:solidFill>
              <a:latin typeface="Arial" panose="020B0604020202020204" pitchFamily="34" charset="0"/>
              <a:cs typeface="Arial" panose="020B0604020202020204" pitchFamily="34" charset="0"/>
            </a:endParaRPr>
          </a:p>
        </p:txBody>
      </p:sp>
      <p:pic>
        <p:nvPicPr>
          <p:cNvPr id="45" name="Image 65"/>
          <p:cNvPicPr>
            <a:picLocks noChangeAspect="1"/>
          </p:cNvPicPr>
          <p:nvPr/>
        </p:nvPicPr>
        <p:blipFill>
          <a:blip r:embed="rId5"/>
          <a:stretch>
            <a:fillRect/>
          </a:stretch>
        </p:blipFill>
        <p:spPr>
          <a:xfrm>
            <a:off x="2899518" y="3276575"/>
            <a:ext cx="202500" cy="236250"/>
          </a:xfrm>
          <a:prstGeom prst="rect">
            <a:avLst/>
          </a:prstGeom>
        </p:spPr>
      </p:pic>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19793" y="4664559"/>
            <a:ext cx="237600" cy="237600"/>
          </a:xfrm>
          <a:prstGeom prst="rect">
            <a:avLst/>
          </a:prstGeom>
          <a:noFill/>
          <a:ln>
            <a:noFill/>
          </a:ln>
        </p:spPr>
      </p:pic>
      <p:sp>
        <p:nvSpPr>
          <p:cNvPr id="47" name="TextBox 48"/>
          <p:cNvSpPr txBox="1"/>
          <p:nvPr/>
        </p:nvSpPr>
        <p:spPr>
          <a:xfrm>
            <a:off x="2280728" y="4646157"/>
            <a:ext cx="257660" cy="213567"/>
          </a:xfrm>
          <a:prstGeom prst="rect">
            <a:avLst/>
          </a:prstGeom>
          <a:noFill/>
        </p:spPr>
        <p:txBody>
          <a:bodyPr wrap="square" lIns="0" tIns="0" rIns="0" bIns="0" rtlCol="0">
            <a:noAutofit/>
          </a:bodyPr>
          <a:lstStyle/>
          <a:p>
            <a:pPr algn="ctr"/>
            <a:r>
              <a:rPr lang="en-GB" sz="1600" b="1" dirty="0" smtClean="0">
                <a:solidFill>
                  <a:srgbClr val="026DB6"/>
                </a:solidFill>
                <a:latin typeface="Arial" panose="020B0604020202020204" pitchFamily="34" charset="0"/>
                <a:cs typeface="Arial" panose="020B0604020202020204" pitchFamily="34" charset="0"/>
              </a:rPr>
              <a:t>8</a:t>
            </a:r>
            <a:endParaRPr lang="en-GB" sz="1600" b="1" dirty="0">
              <a:solidFill>
                <a:srgbClr val="026DB6"/>
              </a:solidFill>
              <a:latin typeface="Arial" panose="020B0604020202020204" pitchFamily="34" charset="0"/>
              <a:cs typeface="Arial" panose="020B0604020202020204" pitchFamily="34" charset="0"/>
            </a:endParaRPr>
          </a:p>
        </p:txBody>
      </p:sp>
      <p:sp>
        <p:nvSpPr>
          <p:cNvPr id="6" name="Freeform 5"/>
          <p:cNvSpPr>
            <a:spLocks noChangeAspect="1" noEditPoints="1"/>
          </p:cNvSpPr>
          <p:nvPr/>
        </p:nvSpPr>
        <p:spPr bwMode="auto">
          <a:xfrm>
            <a:off x="4333875" y="4752147"/>
            <a:ext cx="237600" cy="155117"/>
          </a:xfrm>
          <a:custGeom>
            <a:avLst/>
            <a:gdLst>
              <a:gd name="T0" fmla="*/ 68 w 180"/>
              <a:gd name="T1" fmla="*/ 23 h 118"/>
              <a:gd name="T2" fmla="*/ 65 w 180"/>
              <a:gd name="T3" fmla="*/ 22 h 118"/>
              <a:gd name="T4" fmla="*/ 66 w 180"/>
              <a:gd name="T5" fmla="*/ 17 h 118"/>
              <a:gd name="T6" fmla="*/ 97 w 180"/>
              <a:gd name="T7" fmla="*/ 1 h 118"/>
              <a:gd name="T8" fmla="*/ 102 w 180"/>
              <a:gd name="T9" fmla="*/ 2 h 118"/>
              <a:gd name="T10" fmla="*/ 100 w 180"/>
              <a:gd name="T11" fmla="*/ 6 h 118"/>
              <a:gd name="T12" fmla="*/ 69 w 180"/>
              <a:gd name="T13" fmla="*/ 23 h 118"/>
              <a:gd name="T14" fmla="*/ 68 w 180"/>
              <a:gd name="T15" fmla="*/ 23 h 118"/>
              <a:gd name="T16" fmla="*/ 102 w 180"/>
              <a:gd name="T17" fmla="*/ 53 h 118"/>
              <a:gd name="T18" fmla="*/ 100 w 180"/>
              <a:gd name="T19" fmla="*/ 48 h 118"/>
              <a:gd name="T20" fmla="*/ 69 w 180"/>
              <a:gd name="T21" fmla="*/ 32 h 118"/>
              <a:gd name="T22" fmla="*/ 65 w 180"/>
              <a:gd name="T23" fmla="*/ 33 h 118"/>
              <a:gd name="T24" fmla="*/ 66 w 180"/>
              <a:gd name="T25" fmla="*/ 38 h 118"/>
              <a:gd name="T26" fmla="*/ 97 w 180"/>
              <a:gd name="T27" fmla="*/ 54 h 118"/>
              <a:gd name="T28" fmla="*/ 99 w 180"/>
              <a:gd name="T29" fmla="*/ 55 h 118"/>
              <a:gd name="T30" fmla="*/ 102 w 180"/>
              <a:gd name="T31" fmla="*/ 53 h 118"/>
              <a:gd name="T32" fmla="*/ 109 w 180"/>
              <a:gd name="T33" fmla="*/ 28 h 118"/>
              <a:gd name="T34" fmla="*/ 106 w 180"/>
              <a:gd name="T35" fmla="*/ 24 h 118"/>
              <a:gd name="T36" fmla="*/ 79 w 180"/>
              <a:gd name="T37" fmla="*/ 24 h 118"/>
              <a:gd name="T38" fmla="*/ 75 w 180"/>
              <a:gd name="T39" fmla="*/ 28 h 118"/>
              <a:gd name="T40" fmla="*/ 79 w 180"/>
              <a:gd name="T41" fmla="*/ 31 h 118"/>
              <a:gd name="T42" fmla="*/ 106 w 180"/>
              <a:gd name="T43" fmla="*/ 31 h 118"/>
              <a:gd name="T44" fmla="*/ 109 w 180"/>
              <a:gd name="T45" fmla="*/ 28 h 118"/>
              <a:gd name="T46" fmla="*/ 38 w 180"/>
              <a:gd name="T47" fmla="*/ 51 h 118"/>
              <a:gd name="T48" fmla="*/ 58 w 180"/>
              <a:gd name="T49" fmla="*/ 31 h 118"/>
              <a:gd name="T50" fmla="*/ 38 w 180"/>
              <a:gd name="T51" fmla="*/ 12 h 118"/>
              <a:gd name="T52" fmla="*/ 19 w 180"/>
              <a:gd name="T53" fmla="*/ 31 h 118"/>
              <a:gd name="T54" fmla="*/ 38 w 180"/>
              <a:gd name="T55" fmla="*/ 51 h 118"/>
              <a:gd name="T56" fmla="*/ 40 w 180"/>
              <a:gd name="T57" fmla="*/ 56 h 118"/>
              <a:gd name="T58" fmla="*/ 38 w 180"/>
              <a:gd name="T59" fmla="*/ 56 h 118"/>
              <a:gd name="T60" fmla="*/ 36 w 180"/>
              <a:gd name="T61" fmla="*/ 56 h 118"/>
              <a:gd name="T62" fmla="*/ 6 w 180"/>
              <a:gd name="T63" fmla="*/ 72 h 118"/>
              <a:gd name="T64" fmla="*/ 0 w 180"/>
              <a:gd name="T65" fmla="*/ 118 h 118"/>
              <a:gd name="T66" fmla="*/ 13 w 180"/>
              <a:gd name="T67" fmla="*/ 118 h 118"/>
              <a:gd name="T68" fmla="*/ 17 w 180"/>
              <a:gd name="T69" fmla="*/ 86 h 118"/>
              <a:gd name="T70" fmla="*/ 18 w 180"/>
              <a:gd name="T71" fmla="*/ 118 h 118"/>
              <a:gd name="T72" fmla="*/ 59 w 180"/>
              <a:gd name="T73" fmla="*/ 118 h 118"/>
              <a:gd name="T74" fmla="*/ 60 w 180"/>
              <a:gd name="T75" fmla="*/ 86 h 118"/>
              <a:gd name="T76" fmla="*/ 63 w 180"/>
              <a:gd name="T77" fmla="*/ 118 h 118"/>
              <a:gd name="T78" fmla="*/ 77 w 180"/>
              <a:gd name="T79" fmla="*/ 118 h 118"/>
              <a:gd name="T80" fmla="*/ 71 w 180"/>
              <a:gd name="T81" fmla="*/ 72 h 118"/>
              <a:gd name="T82" fmla="*/ 40 w 180"/>
              <a:gd name="T83" fmla="*/ 56 h 118"/>
              <a:gd name="T84" fmla="*/ 142 w 180"/>
              <a:gd name="T85" fmla="*/ 51 h 118"/>
              <a:gd name="T86" fmla="*/ 161 w 180"/>
              <a:gd name="T87" fmla="*/ 31 h 118"/>
              <a:gd name="T88" fmla="*/ 142 w 180"/>
              <a:gd name="T89" fmla="*/ 12 h 118"/>
              <a:gd name="T90" fmla="*/ 122 w 180"/>
              <a:gd name="T91" fmla="*/ 31 h 118"/>
              <a:gd name="T92" fmla="*/ 142 w 180"/>
              <a:gd name="T93" fmla="*/ 51 h 118"/>
              <a:gd name="T94" fmla="*/ 174 w 180"/>
              <a:gd name="T95" fmla="*/ 72 h 118"/>
              <a:gd name="T96" fmla="*/ 144 w 180"/>
              <a:gd name="T97" fmla="*/ 56 h 118"/>
              <a:gd name="T98" fmla="*/ 142 w 180"/>
              <a:gd name="T99" fmla="*/ 56 h 118"/>
              <a:gd name="T100" fmla="*/ 140 w 180"/>
              <a:gd name="T101" fmla="*/ 56 h 118"/>
              <a:gd name="T102" fmla="*/ 109 w 180"/>
              <a:gd name="T103" fmla="*/ 72 h 118"/>
              <a:gd name="T104" fmla="*/ 103 w 180"/>
              <a:gd name="T105" fmla="*/ 118 h 118"/>
              <a:gd name="T106" fmla="*/ 117 w 180"/>
              <a:gd name="T107" fmla="*/ 118 h 118"/>
              <a:gd name="T108" fmla="*/ 120 w 180"/>
              <a:gd name="T109" fmla="*/ 86 h 118"/>
              <a:gd name="T110" fmla="*/ 121 w 180"/>
              <a:gd name="T111" fmla="*/ 118 h 118"/>
              <a:gd name="T112" fmla="*/ 162 w 180"/>
              <a:gd name="T113" fmla="*/ 118 h 118"/>
              <a:gd name="T114" fmla="*/ 163 w 180"/>
              <a:gd name="T115" fmla="*/ 86 h 118"/>
              <a:gd name="T116" fmla="*/ 167 w 180"/>
              <a:gd name="T117" fmla="*/ 118 h 118"/>
              <a:gd name="T118" fmla="*/ 180 w 180"/>
              <a:gd name="T119" fmla="*/ 118 h 118"/>
              <a:gd name="T120" fmla="*/ 174 w 180"/>
              <a:gd name="T121" fmla="*/ 7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0" h="118">
                <a:moveTo>
                  <a:pt x="68" y="23"/>
                </a:moveTo>
                <a:cubicBezTo>
                  <a:pt x="67" y="23"/>
                  <a:pt x="65" y="23"/>
                  <a:pt x="65" y="22"/>
                </a:cubicBezTo>
                <a:cubicBezTo>
                  <a:pt x="64" y="20"/>
                  <a:pt x="65" y="18"/>
                  <a:pt x="66" y="17"/>
                </a:cubicBezTo>
                <a:cubicBezTo>
                  <a:pt x="97" y="1"/>
                  <a:pt x="97" y="1"/>
                  <a:pt x="97" y="1"/>
                </a:cubicBezTo>
                <a:cubicBezTo>
                  <a:pt x="99" y="0"/>
                  <a:pt x="101" y="0"/>
                  <a:pt x="102" y="2"/>
                </a:cubicBezTo>
                <a:cubicBezTo>
                  <a:pt x="102" y="4"/>
                  <a:pt x="102" y="6"/>
                  <a:pt x="100" y="6"/>
                </a:cubicBezTo>
                <a:cubicBezTo>
                  <a:pt x="69" y="23"/>
                  <a:pt x="69" y="23"/>
                  <a:pt x="69" y="23"/>
                </a:cubicBezTo>
                <a:cubicBezTo>
                  <a:pt x="69" y="23"/>
                  <a:pt x="68" y="23"/>
                  <a:pt x="68" y="23"/>
                </a:cubicBezTo>
                <a:close/>
                <a:moveTo>
                  <a:pt x="102" y="53"/>
                </a:moveTo>
                <a:cubicBezTo>
                  <a:pt x="102" y="51"/>
                  <a:pt x="102" y="49"/>
                  <a:pt x="100" y="48"/>
                </a:cubicBezTo>
                <a:cubicBezTo>
                  <a:pt x="69" y="32"/>
                  <a:pt x="69" y="32"/>
                  <a:pt x="69" y="32"/>
                </a:cubicBezTo>
                <a:cubicBezTo>
                  <a:pt x="68" y="31"/>
                  <a:pt x="66" y="32"/>
                  <a:pt x="65" y="33"/>
                </a:cubicBezTo>
                <a:cubicBezTo>
                  <a:pt x="64" y="35"/>
                  <a:pt x="65" y="37"/>
                  <a:pt x="66" y="38"/>
                </a:cubicBezTo>
                <a:cubicBezTo>
                  <a:pt x="97" y="54"/>
                  <a:pt x="97" y="54"/>
                  <a:pt x="97" y="54"/>
                </a:cubicBezTo>
                <a:cubicBezTo>
                  <a:pt x="97" y="54"/>
                  <a:pt x="98" y="55"/>
                  <a:pt x="99" y="55"/>
                </a:cubicBezTo>
                <a:cubicBezTo>
                  <a:pt x="100" y="55"/>
                  <a:pt x="101" y="54"/>
                  <a:pt x="102" y="53"/>
                </a:cubicBezTo>
                <a:close/>
                <a:moveTo>
                  <a:pt x="109" y="28"/>
                </a:moveTo>
                <a:cubicBezTo>
                  <a:pt x="109" y="26"/>
                  <a:pt x="108" y="24"/>
                  <a:pt x="106" y="24"/>
                </a:cubicBezTo>
                <a:cubicBezTo>
                  <a:pt x="79" y="24"/>
                  <a:pt x="79" y="24"/>
                  <a:pt x="79" y="24"/>
                </a:cubicBezTo>
                <a:cubicBezTo>
                  <a:pt x="77" y="24"/>
                  <a:pt x="75" y="26"/>
                  <a:pt x="75" y="28"/>
                </a:cubicBezTo>
                <a:cubicBezTo>
                  <a:pt x="75" y="30"/>
                  <a:pt x="77" y="31"/>
                  <a:pt x="79" y="31"/>
                </a:cubicBezTo>
                <a:cubicBezTo>
                  <a:pt x="106" y="31"/>
                  <a:pt x="106" y="31"/>
                  <a:pt x="106" y="31"/>
                </a:cubicBezTo>
                <a:cubicBezTo>
                  <a:pt x="108" y="31"/>
                  <a:pt x="109" y="30"/>
                  <a:pt x="109" y="28"/>
                </a:cubicBezTo>
                <a:close/>
                <a:moveTo>
                  <a:pt x="38" y="51"/>
                </a:moveTo>
                <a:cubicBezTo>
                  <a:pt x="49" y="51"/>
                  <a:pt x="58" y="42"/>
                  <a:pt x="58" y="31"/>
                </a:cubicBezTo>
                <a:cubicBezTo>
                  <a:pt x="58" y="21"/>
                  <a:pt x="49" y="12"/>
                  <a:pt x="38" y="12"/>
                </a:cubicBezTo>
                <a:cubicBezTo>
                  <a:pt x="27" y="12"/>
                  <a:pt x="19" y="21"/>
                  <a:pt x="19" y="31"/>
                </a:cubicBezTo>
                <a:cubicBezTo>
                  <a:pt x="19" y="42"/>
                  <a:pt x="27" y="51"/>
                  <a:pt x="38" y="51"/>
                </a:cubicBezTo>
                <a:close/>
                <a:moveTo>
                  <a:pt x="40" y="56"/>
                </a:moveTo>
                <a:cubicBezTo>
                  <a:pt x="38" y="56"/>
                  <a:pt x="38" y="56"/>
                  <a:pt x="38" y="56"/>
                </a:cubicBezTo>
                <a:cubicBezTo>
                  <a:pt x="36" y="56"/>
                  <a:pt x="36" y="56"/>
                  <a:pt x="36" y="56"/>
                </a:cubicBezTo>
                <a:cubicBezTo>
                  <a:pt x="18" y="56"/>
                  <a:pt x="11" y="62"/>
                  <a:pt x="6" y="72"/>
                </a:cubicBezTo>
                <a:cubicBezTo>
                  <a:pt x="4" y="75"/>
                  <a:pt x="2" y="99"/>
                  <a:pt x="0" y="118"/>
                </a:cubicBezTo>
                <a:cubicBezTo>
                  <a:pt x="13" y="118"/>
                  <a:pt x="13" y="118"/>
                  <a:pt x="13" y="118"/>
                </a:cubicBezTo>
                <a:cubicBezTo>
                  <a:pt x="17" y="86"/>
                  <a:pt x="17" y="86"/>
                  <a:pt x="17" y="86"/>
                </a:cubicBezTo>
                <a:cubicBezTo>
                  <a:pt x="18" y="118"/>
                  <a:pt x="18" y="118"/>
                  <a:pt x="18" y="118"/>
                </a:cubicBezTo>
                <a:cubicBezTo>
                  <a:pt x="59" y="118"/>
                  <a:pt x="59" y="118"/>
                  <a:pt x="59" y="118"/>
                </a:cubicBezTo>
                <a:cubicBezTo>
                  <a:pt x="60" y="86"/>
                  <a:pt x="60" y="86"/>
                  <a:pt x="60" y="86"/>
                </a:cubicBezTo>
                <a:cubicBezTo>
                  <a:pt x="63" y="118"/>
                  <a:pt x="63" y="118"/>
                  <a:pt x="63" y="118"/>
                </a:cubicBezTo>
                <a:cubicBezTo>
                  <a:pt x="77" y="118"/>
                  <a:pt x="77" y="118"/>
                  <a:pt x="77" y="118"/>
                </a:cubicBezTo>
                <a:cubicBezTo>
                  <a:pt x="75" y="99"/>
                  <a:pt x="72" y="75"/>
                  <a:pt x="71" y="72"/>
                </a:cubicBezTo>
                <a:cubicBezTo>
                  <a:pt x="66" y="62"/>
                  <a:pt x="59" y="56"/>
                  <a:pt x="40" y="56"/>
                </a:cubicBezTo>
                <a:close/>
                <a:moveTo>
                  <a:pt x="142" y="51"/>
                </a:moveTo>
                <a:cubicBezTo>
                  <a:pt x="153" y="51"/>
                  <a:pt x="161" y="42"/>
                  <a:pt x="161" y="31"/>
                </a:cubicBezTo>
                <a:cubicBezTo>
                  <a:pt x="161" y="21"/>
                  <a:pt x="153" y="12"/>
                  <a:pt x="142" y="12"/>
                </a:cubicBezTo>
                <a:cubicBezTo>
                  <a:pt x="131" y="12"/>
                  <a:pt x="122" y="21"/>
                  <a:pt x="122" y="31"/>
                </a:cubicBezTo>
                <a:cubicBezTo>
                  <a:pt x="122" y="42"/>
                  <a:pt x="131" y="51"/>
                  <a:pt x="142" y="51"/>
                </a:cubicBezTo>
                <a:close/>
                <a:moveTo>
                  <a:pt x="174" y="72"/>
                </a:moveTo>
                <a:cubicBezTo>
                  <a:pt x="169" y="62"/>
                  <a:pt x="162" y="56"/>
                  <a:pt x="144" y="56"/>
                </a:cubicBezTo>
                <a:cubicBezTo>
                  <a:pt x="142" y="56"/>
                  <a:pt x="142" y="56"/>
                  <a:pt x="142" y="56"/>
                </a:cubicBezTo>
                <a:cubicBezTo>
                  <a:pt x="140" y="56"/>
                  <a:pt x="140" y="56"/>
                  <a:pt x="140" y="56"/>
                </a:cubicBezTo>
                <a:cubicBezTo>
                  <a:pt x="121" y="56"/>
                  <a:pt x="114" y="62"/>
                  <a:pt x="109" y="72"/>
                </a:cubicBezTo>
                <a:cubicBezTo>
                  <a:pt x="108" y="75"/>
                  <a:pt x="105" y="99"/>
                  <a:pt x="103" y="118"/>
                </a:cubicBezTo>
                <a:cubicBezTo>
                  <a:pt x="117" y="118"/>
                  <a:pt x="117" y="118"/>
                  <a:pt x="117" y="118"/>
                </a:cubicBezTo>
                <a:cubicBezTo>
                  <a:pt x="120" y="86"/>
                  <a:pt x="120" y="86"/>
                  <a:pt x="120" y="86"/>
                </a:cubicBezTo>
                <a:cubicBezTo>
                  <a:pt x="121" y="118"/>
                  <a:pt x="121" y="118"/>
                  <a:pt x="121" y="118"/>
                </a:cubicBezTo>
                <a:cubicBezTo>
                  <a:pt x="162" y="118"/>
                  <a:pt x="162" y="118"/>
                  <a:pt x="162" y="118"/>
                </a:cubicBezTo>
                <a:cubicBezTo>
                  <a:pt x="163" y="86"/>
                  <a:pt x="163" y="86"/>
                  <a:pt x="163" y="86"/>
                </a:cubicBezTo>
                <a:cubicBezTo>
                  <a:pt x="167" y="118"/>
                  <a:pt x="167" y="118"/>
                  <a:pt x="167" y="118"/>
                </a:cubicBezTo>
                <a:cubicBezTo>
                  <a:pt x="180" y="118"/>
                  <a:pt x="180" y="118"/>
                  <a:pt x="180" y="118"/>
                </a:cubicBezTo>
                <a:cubicBezTo>
                  <a:pt x="178" y="99"/>
                  <a:pt x="176" y="75"/>
                  <a:pt x="174" y="72"/>
                </a:cubicBezTo>
                <a:close/>
              </a:path>
            </a:pathLst>
          </a:custGeom>
          <a:solidFill>
            <a:srgbClr val="026C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TextBox 48"/>
          <p:cNvSpPr txBox="1"/>
          <p:nvPr/>
        </p:nvSpPr>
        <p:spPr>
          <a:xfrm>
            <a:off x="4549054" y="4716735"/>
            <a:ext cx="257660" cy="229717"/>
          </a:xfrm>
          <a:prstGeom prst="rect">
            <a:avLst/>
          </a:prstGeom>
          <a:noFill/>
        </p:spPr>
        <p:txBody>
          <a:bodyPr wrap="square" lIns="0" tIns="0" rIns="0" bIns="0" rtlCol="0">
            <a:noAutofit/>
          </a:bodyPr>
          <a:lstStyle/>
          <a:p>
            <a:pPr algn="ctr"/>
            <a:r>
              <a:rPr lang="en-GB" sz="1600" b="1" dirty="0" smtClean="0">
                <a:solidFill>
                  <a:srgbClr val="026DB6"/>
                </a:solidFill>
                <a:latin typeface="Arial" panose="020B0604020202020204" pitchFamily="34" charset="0"/>
                <a:cs typeface="Arial" panose="020B0604020202020204" pitchFamily="34" charset="0"/>
              </a:rPr>
              <a:t>4</a:t>
            </a:r>
            <a:endParaRPr lang="en-GB" sz="1600" b="1" dirty="0">
              <a:solidFill>
                <a:srgbClr val="026DB6"/>
              </a:solidFill>
              <a:latin typeface="Arial" panose="020B0604020202020204" pitchFamily="34" charset="0"/>
              <a:cs typeface="Arial" panose="020B0604020202020204" pitchFamily="34" charset="0"/>
            </a:endParaRPr>
          </a:p>
        </p:txBody>
      </p:sp>
      <p:sp>
        <p:nvSpPr>
          <p:cNvPr id="60" name="TextBox 44"/>
          <p:cNvSpPr txBox="1"/>
          <p:nvPr/>
        </p:nvSpPr>
        <p:spPr>
          <a:xfrm>
            <a:off x="1478792" y="5364807"/>
            <a:ext cx="1596564"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US" dirty="0"/>
              <a:t>PRESIDENTIAL ELECTIONS, NO INCIDENTS REPORTED</a:t>
            </a:r>
            <a:r>
              <a:rPr lang="en-US" i="1" dirty="0"/>
              <a:t> </a:t>
            </a:r>
            <a:endParaRPr lang="en-GB" dirty="0"/>
          </a:p>
        </p:txBody>
      </p:sp>
      <p:sp>
        <p:nvSpPr>
          <p:cNvPr id="62" name="TextBox 22"/>
          <p:cNvSpPr txBox="1"/>
          <p:nvPr/>
        </p:nvSpPr>
        <p:spPr>
          <a:xfrm>
            <a:off x="1098228" y="5004767"/>
            <a:ext cx="107309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pPr algn="ctr"/>
            <a:r>
              <a:rPr lang="en-GB" dirty="0" smtClean="0"/>
              <a:t>COTE D’IVOIRE</a:t>
            </a:r>
            <a:endParaRPr lang="en-GB" dirty="0"/>
          </a:p>
        </p:txBody>
      </p:sp>
      <p:cxnSp>
        <p:nvCxnSpPr>
          <p:cNvPr id="64" name="Connecteur en angle 56"/>
          <p:cNvCxnSpPr/>
          <p:nvPr/>
        </p:nvCxnSpPr>
        <p:spPr>
          <a:xfrm rot="16200000" flipV="1">
            <a:off x="1398474" y="4054826"/>
            <a:ext cx="472606" cy="6704"/>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66" name="Connecteur droit 58"/>
          <p:cNvCxnSpPr/>
          <p:nvPr/>
        </p:nvCxnSpPr>
        <p:spPr>
          <a:xfrm flipH="1">
            <a:off x="1631425" y="4302236"/>
            <a:ext cx="1" cy="599923"/>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pic>
        <p:nvPicPr>
          <p:cNvPr id="68" name="Picture 67"/>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14390" y="5380427"/>
            <a:ext cx="237600" cy="237600"/>
          </a:xfrm>
          <a:prstGeom prst="rect">
            <a:avLst/>
          </a:prstGeom>
          <a:noFill/>
          <a:ln>
            <a:noFill/>
          </a:ln>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9911</TotalTime>
  <Words>228</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798</cp:revision>
  <cp:lastPrinted>2015-10-28T17:04:39Z</cp:lastPrinted>
  <dcterms:created xsi:type="dcterms:W3CDTF">2014-03-10T10:37:19Z</dcterms:created>
  <dcterms:modified xsi:type="dcterms:W3CDTF">2015-10-28T18:36:34Z</dcterms:modified>
</cp:coreProperties>
</file>