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693400" cy="7561263"/>
  <p:notesSz cx="6797675" cy="9928225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DB6"/>
    <a:srgbClr val="FF721E"/>
    <a:srgbClr val="A6A6A6"/>
    <a:srgbClr val="036BB6"/>
    <a:srgbClr val="404040"/>
    <a:srgbClr val="E1E8F6"/>
    <a:srgbClr val="659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6453" autoAdjust="0"/>
  </p:normalViewPr>
  <p:slideViewPr>
    <p:cSldViewPr>
      <p:cViewPr varScale="1">
        <p:scale>
          <a:sx n="85" d="100"/>
          <a:sy n="85" d="100"/>
        </p:scale>
        <p:origin x="858" y="6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8D0646A3-2D5B-49F5-BAF5-25EA1885F4A2}" type="datetimeFigureOut">
              <a:rPr lang="en-GB" smtClean="0"/>
              <a:pPr/>
              <a:t>02/12/2015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77AD020-3FC2-4759-B854-5FBC332A98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5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5A2B425A-96DC-4E2D-8346-6BA9089F278C}" type="datetimeFigureOut">
              <a:rPr lang="en-GB" smtClean="0"/>
              <a:pPr/>
              <a:t>02/12/2015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09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2D061BF-6542-4C76-8F8B-8611494300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31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8350" y="746125"/>
            <a:ext cx="52609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1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C2E5-8ACC-47FC-9359-99277C577CE0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74-8760-4BCC-837A-292AACC0D714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0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E6EA-3E7E-4BFF-8ABC-259986C49B93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99D6-352E-4F51-84FB-A2FC5DF7FEF4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6BB3-7439-468A-B41B-39126443FFBC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5163-42EC-4AD8-B81D-DF080387C213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A3D-A572-457C-AB25-92061A9246A4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6773-2272-4D7C-9F58-EEB8F2B23F2E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6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" y="0"/>
            <a:ext cx="10692384" cy="7562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9D95-B44C-4E17-8D1E-C0C6D26135E7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3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B157-4115-4BD9-B1EA-F5747A4B8A1C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7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93CA-EEB8-4DBE-AFFC-5980FCA8EDDA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6E5B-50A3-4DD2-AAC9-73A32F812E11}" type="datetime1">
              <a:rPr lang="en-GB" smtClean="0"/>
              <a:pPr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" y="851906"/>
            <a:ext cx="6671787" cy="60089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70836" y="475406"/>
            <a:ext cx="2083028" cy="254431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24 -30 Nov 2015</a:t>
            </a: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83423" y="846490"/>
            <a:ext cx="3847853" cy="6390525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r>
              <a:rPr lang="fr-FR" sz="1000" b="1" dirty="0">
                <a:solidFill>
                  <a:srgbClr val="FF721E"/>
                </a:solidFill>
                <a:latin typeface="Arial"/>
              </a:rPr>
              <a:t>BURKINA FASO</a:t>
            </a:r>
            <a:endParaRPr lang="en-GB" sz="1000" b="1" dirty="0">
              <a:solidFill>
                <a:srgbClr val="FF721E"/>
              </a:solidFill>
              <a:latin typeface="Arial"/>
            </a:endParaRPr>
          </a:p>
          <a:p>
            <a:r>
              <a:rPr lang="en-GB" sz="8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PRESIDENT ELECTED AFTER PEACEFUL POLLS</a:t>
            </a:r>
            <a:endParaRPr lang="en-US" sz="8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Burkina Faso’s former prime minister </a:t>
            </a:r>
            <a:r>
              <a:rPr lang="en-GB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Roch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Marc </a:t>
            </a:r>
            <a:r>
              <a:rPr lang="en-GB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Kaboré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elected president following peaceful polls held on 29 November. The elections were the first since popular protests forced former president Blaise </a:t>
            </a:r>
            <a:r>
              <a:rPr lang="en-GB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Compaoré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relinquish power in October 2014. The polls also ended a political transition that was marked by tensions and a short-lived coup.</a:t>
            </a:r>
            <a:endParaRPr lang="en-US" sz="8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5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fr-FR" sz="1000" b="1" dirty="0" smtClean="0">
                <a:solidFill>
                  <a:srgbClr val="FF721E"/>
                </a:solidFill>
                <a:latin typeface="Arial"/>
              </a:rPr>
              <a:t>CAMEROON</a:t>
            </a:r>
          </a:p>
          <a:p>
            <a:r>
              <a:rPr lang="en-GB" sz="8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KILLED IN SUICIDE ATTACK</a:t>
            </a:r>
            <a:endParaRPr lang="en-US" sz="8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suicide bombers on 28 November attacked </a:t>
            </a:r>
            <a:r>
              <a:rPr lang="en-GB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Dabanga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village in northern Cameroon, killing five people. Boko Haram members, who have made numerous </a:t>
            </a:r>
            <a:r>
              <a:rPr lang="en-GB" sz="80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raids 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country’s Far North region since 2013, are suspected to be behind the attack.</a:t>
            </a:r>
            <a:endParaRPr lang="en-US" sz="8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50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5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 smtClean="0">
                <a:solidFill>
                  <a:srgbClr val="FF721E"/>
                </a:solidFill>
                <a:latin typeface="Arial"/>
              </a:rPr>
              <a:t>CENTRAL AFRICAN REPUBLIC (CAR)</a:t>
            </a:r>
            <a:r>
              <a:rPr lang="en-GB" sz="1000" b="1" dirty="0"/>
              <a:t>	</a:t>
            </a:r>
            <a:endParaRPr lang="fr-FR" sz="1000" dirty="0"/>
          </a:p>
          <a:p>
            <a:r>
              <a:rPr lang="en-GB" sz="8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POPE URGES TOLERANCE, PEACE DURING VISIT</a:t>
            </a:r>
            <a:endParaRPr lang="en-US" sz="8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Pope Francis urged for tolerance and peace during a two-day visit to CAR on 29 - 30 November. In the capital Bangui, where violence flared up in September, the pontiff visited the displaced at Saint </a:t>
            </a:r>
            <a:r>
              <a:rPr lang="en-GB" sz="800" dirty="0" err="1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Sauveur</a:t>
            </a:r>
            <a:r>
              <a:rPr lang="en-GB" sz="80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as well as the flashpoint PK 5 district where he met with the Muslim community.</a:t>
            </a:r>
            <a:endParaRPr lang="en-US" sz="8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00" dirty="0"/>
              <a:t> </a:t>
            </a:r>
            <a:endParaRPr lang="en-GB" sz="500" dirty="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000" b="1" dirty="0" smtClean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CHAD</a:t>
            </a:r>
            <a:endParaRPr lang="en-GB" sz="1000" b="1" dirty="0" smtClean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DIE IN ARMED RAIDS</a:t>
            </a:r>
            <a:endParaRPr lang="en-US" sz="8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24 November, suspected Boko Haram members attacked </a:t>
            </a:r>
            <a:r>
              <a:rPr lang="en-GB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Bolalé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village in </a:t>
            </a:r>
            <a:r>
              <a:rPr lang="en-GB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Baga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-Sola area, killing two people. </a:t>
            </a:r>
            <a:r>
              <a:rPr lang="en-GB" sz="80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other  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was killed in a separate attack in Ngouboua locality on 20 November. Military presence has been reinforced following the state of emergency declared on 9 November and prolonged until March </a:t>
            </a:r>
            <a:r>
              <a:rPr lang="en-GB" sz="80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2016.</a:t>
            </a:r>
            <a:endParaRPr lang="en-US" sz="8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5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b="1" dirty="0" smtClean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</a:t>
            </a:r>
            <a:endParaRPr lang="en-GB" sz="10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PEACEKEEPERS KILLED IN ROCKET ATTACK</a:t>
            </a:r>
            <a:endParaRPr lang="en-US" sz="8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28 November, four rockets fired at MINUSMA base in </a:t>
            </a:r>
            <a:r>
              <a:rPr lang="en-GB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Kidal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killed two UN peacekeepers and a civilian. Twenty other people were injured, four of them seriously. UN Secretary-General Ban Ki-moon and the Security Council condemned the attack. </a:t>
            </a:r>
            <a:endParaRPr lang="en-US" sz="8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500" dirty="0"/>
              <a:t> </a:t>
            </a:r>
            <a:r>
              <a:rPr lang="en-US" sz="500" i="1" dirty="0"/>
              <a:t> </a:t>
            </a:r>
            <a:endParaRPr lang="en-US" sz="500" i="1" dirty="0" smtClean="0"/>
          </a:p>
          <a:p>
            <a:r>
              <a:rPr lang="en-GB" sz="1000" b="1" dirty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NIGER</a:t>
            </a:r>
            <a:endParaRPr lang="en-US" sz="10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EIGHTEEN KILLED IN VILLAGE ATTACK</a:t>
            </a:r>
            <a:endParaRPr lang="en-US" sz="8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Eighteen people were killed on 25 November by suspected </a:t>
            </a:r>
            <a:r>
              <a:rPr lang="en-US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Boko</a:t>
            </a:r>
            <a:r>
              <a:rPr lang="en-US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Haram gunmen during an attack on </a:t>
            </a:r>
            <a:r>
              <a:rPr lang="en-US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Wogom</a:t>
            </a:r>
            <a:r>
              <a:rPr lang="en-US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village near </a:t>
            </a:r>
            <a:r>
              <a:rPr lang="en-US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Bosso</a:t>
            </a:r>
            <a:r>
              <a:rPr lang="en-US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 in </a:t>
            </a:r>
            <a:r>
              <a:rPr lang="en-US" sz="8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Diffa</a:t>
            </a:r>
            <a:r>
              <a:rPr lang="en-US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regions. Several villagers fled to seek safety elsewhere, but the exact number is still unknown.</a:t>
            </a:r>
          </a:p>
          <a:p>
            <a:pPr algn="just"/>
            <a:endParaRPr lang="en-US" sz="5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EVD </a:t>
            </a:r>
            <a:r>
              <a:rPr lang="fr-FR" sz="1000" b="1" dirty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</a:t>
            </a:r>
          </a:p>
          <a:p>
            <a:r>
              <a:rPr lang="en-GB" sz="8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NEW CASES IN LIBERIA</a:t>
            </a:r>
            <a:endParaRPr lang="en-US" sz="8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Liberia reported no new cases in the week ending on 29 November. Ebola resurfaced in the country on 19 November when a 15-year-old boy was diagnosed with the virus. The teenager died four days later, the first such fatality since July. The boy’s father and brother are being treated for </a:t>
            </a:r>
            <a:r>
              <a:rPr lang="en-GB" sz="80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Ebola. </a:t>
            </a:r>
            <a:r>
              <a:rPr lang="en-GB" sz="8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 150 contacts are being monitored. Guinea has recorded no cases for the past month. Sierra Leone was declared Ebola-free on 7 November.</a:t>
            </a:r>
            <a:endParaRPr lang="en-US" sz="8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80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/>
              <a:t> </a:t>
            </a:r>
            <a:endParaRPr lang="fr-FR" sz="800" dirty="0"/>
          </a:p>
        </p:txBody>
      </p:sp>
      <p:cxnSp>
        <p:nvCxnSpPr>
          <p:cNvPr id="82" name="Connecteur droit 81"/>
          <p:cNvCxnSpPr/>
          <p:nvPr/>
        </p:nvCxnSpPr>
        <p:spPr>
          <a:xfrm flipV="1">
            <a:off x="1480901" y="2883411"/>
            <a:ext cx="6723" cy="1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2"/>
          <p:cNvSpPr txBox="1"/>
          <p:nvPr/>
        </p:nvSpPr>
        <p:spPr>
          <a:xfrm>
            <a:off x="90116" y="4241256"/>
            <a:ext cx="1462794" cy="2515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EVD REGIONAL </a:t>
            </a:r>
            <a:endParaRPr lang="en-GB" dirty="0"/>
          </a:p>
        </p:txBody>
      </p:sp>
      <p:sp>
        <p:nvSpPr>
          <p:cNvPr id="34" name="TextBox 44"/>
          <p:cNvSpPr txBox="1"/>
          <p:nvPr/>
        </p:nvSpPr>
        <p:spPr>
          <a:xfrm>
            <a:off x="525005" y="4510307"/>
            <a:ext cx="1221295" cy="26884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NEW CASES IN LIBERIA</a:t>
            </a:r>
          </a:p>
        </p:txBody>
      </p:sp>
      <p:cxnSp>
        <p:nvCxnSpPr>
          <p:cNvPr id="56" name="Connecteur en angle 55"/>
          <p:cNvCxnSpPr/>
          <p:nvPr/>
        </p:nvCxnSpPr>
        <p:spPr>
          <a:xfrm rot="16200000" flipV="1">
            <a:off x="330012" y="3495730"/>
            <a:ext cx="727116" cy="246930"/>
          </a:xfrm>
          <a:prstGeom prst="bentConnector3">
            <a:avLst>
              <a:gd name="adj1" fmla="val -63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/>
          <p:nvPr/>
        </p:nvCxnSpPr>
        <p:spPr>
          <a:xfrm rot="16200000" flipV="1">
            <a:off x="580732" y="3743096"/>
            <a:ext cx="472606" cy="6704"/>
          </a:xfrm>
          <a:prstGeom prst="bentConnector3">
            <a:avLst>
              <a:gd name="adj1" fmla="val -1028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/>
          <p:nvPr/>
        </p:nvCxnSpPr>
        <p:spPr>
          <a:xfrm rot="5400000" flipH="1" flipV="1">
            <a:off x="802754" y="3736747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813683" y="3990506"/>
            <a:ext cx="2" cy="25317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2904" y="6934755"/>
            <a:ext cx="66679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date</a:t>
            </a:r>
            <a:r>
              <a:rPr lang="en-GB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December 2015            </a:t>
            </a:r>
            <a:r>
              <a:rPr lang="fr-FR" sz="800" b="1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8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sources</a:t>
            </a:r>
            <a:r>
              <a:rPr lang="fr-FR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          </a:t>
            </a:r>
            <a:r>
              <a:rPr lang="fr-FR" sz="800" b="1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fr-FR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ocharowca@un.org</a:t>
            </a:r>
          </a:p>
          <a:p>
            <a:pPr>
              <a:spcAft>
                <a:spcPts val="600"/>
              </a:spcAft>
            </a:pPr>
            <a:r>
              <a:rPr lang="en-GB" sz="700" i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boundaries and names shown and the designations used on this map do not imply official endorsement or acceptance by the United </a:t>
            </a:r>
            <a:r>
              <a:rPr lang="en-GB" sz="700" i="1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Nations.</a:t>
            </a:r>
            <a:endParaRPr lang="en-GB" sz="800" dirty="0">
              <a:solidFill>
                <a:srgbClr val="659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4882721" y="3564019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41" name="TextBox 44"/>
          <p:cNvSpPr txBox="1"/>
          <p:nvPr/>
        </p:nvSpPr>
        <p:spPr>
          <a:xfrm>
            <a:off x="4680321" y="3763215"/>
            <a:ext cx="1371791" cy="2843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POPE CALLS FOR TOLERANCE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4"/>
          <p:cNvSpPr txBox="1"/>
          <p:nvPr/>
        </p:nvSpPr>
        <p:spPr>
          <a:xfrm>
            <a:off x="2047212" y="2187855"/>
            <a:ext cx="1044301" cy="2938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PEACEKEEPERS KILLED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22"/>
          <p:cNvSpPr txBox="1"/>
          <p:nvPr/>
        </p:nvSpPr>
        <p:spPr>
          <a:xfrm>
            <a:off x="1717309" y="1940751"/>
            <a:ext cx="489306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MALI</a:t>
            </a:r>
            <a:endParaRPr lang="en-GB" dirty="0"/>
          </a:p>
        </p:txBody>
      </p:sp>
      <p:sp>
        <p:nvSpPr>
          <p:cNvPr id="39" name="TextBox 22"/>
          <p:cNvSpPr txBox="1"/>
          <p:nvPr/>
        </p:nvSpPr>
        <p:spPr>
          <a:xfrm>
            <a:off x="2335826" y="4271040"/>
            <a:ext cx="1073099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CAMEROON</a:t>
            </a:r>
            <a:endParaRPr lang="en-GB" dirty="0"/>
          </a:p>
        </p:txBody>
      </p:sp>
      <p:sp>
        <p:nvSpPr>
          <p:cNvPr id="40" name="TextBox 44"/>
          <p:cNvSpPr txBox="1"/>
          <p:nvPr/>
        </p:nvSpPr>
        <p:spPr>
          <a:xfrm>
            <a:off x="2613344" y="4489944"/>
            <a:ext cx="1160199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KILLED IN SUICIDE ATTACK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necteur en angle 51"/>
          <p:cNvCxnSpPr/>
          <p:nvPr/>
        </p:nvCxnSpPr>
        <p:spPr>
          <a:xfrm flipV="1">
            <a:off x="2898428" y="4120625"/>
            <a:ext cx="1040213" cy="144918"/>
          </a:xfrm>
          <a:prstGeom prst="bentConnector3">
            <a:avLst>
              <a:gd name="adj1" fmla="val 58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8"/>
          <p:cNvSpPr txBox="1"/>
          <p:nvPr/>
        </p:nvSpPr>
        <p:spPr>
          <a:xfrm>
            <a:off x="2428492" y="4502142"/>
            <a:ext cx="169719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2"/>
          <p:cNvSpPr txBox="1"/>
          <p:nvPr/>
        </p:nvSpPr>
        <p:spPr>
          <a:xfrm>
            <a:off x="4609202" y="1929856"/>
            <a:ext cx="640498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CHAD</a:t>
            </a:r>
            <a:endParaRPr lang="en-GB" dirty="0"/>
          </a:p>
        </p:txBody>
      </p:sp>
      <p:sp>
        <p:nvSpPr>
          <p:cNvPr id="33" name="TextBox 44"/>
          <p:cNvSpPr txBox="1"/>
          <p:nvPr/>
        </p:nvSpPr>
        <p:spPr>
          <a:xfrm>
            <a:off x="4974153" y="2169125"/>
            <a:ext cx="937858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KILLED IN ARMED RAID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1846574" y="2210768"/>
            <a:ext cx="173794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068" y="2148750"/>
            <a:ext cx="202500" cy="2362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487" y="2187855"/>
            <a:ext cx="202500" cy="2362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795" y="4468983"/>
            <a:ext cx="225402" cy="26296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4" y="4524962"/>
            <a:ext cx="236250" cy="236250"/>
          </a:xfrm>
          <a:prstGeom prst="rect">
            <a:avLst/>
          </a:prstGeom>
        </p:spPr>
      </p:pic>
      <p:sp>
        <p:nvSpPr>
          <p:cNvPr id="42" name="TextBox 44"/>
          <p:cNvSpPr txBox="1"/>
          <p:nvPr/>
        </p:nvSpPr>
        <p:spPr>
          <a:xfrm>
            <a:off x="2840526" y="1240567"/>
            <a:ext cx="1049117" cy="2938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PRESIDENT ELECTED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2648355" y="993463"/>
            <a:ext cx="1460996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BURKINA FASO</a:t>
            </a:r>
            <a:endParaRPr lang="en-GB" dirty="0"/>
          </a:p>
        </p:txBody>
      </p:sp>
      <p:sp>
        <p:nvSpPr>
          <p:cNvPr id="50" name="TextBox 48"/>
          <p:cNvSpPr txBox="1"/>
          <p:nvPr/>
        </p:nvSpPr>
        <p:spPr>
          <a:xfrm>
            <a:off x="4770636" y="2178064"/>
            <a:ext cx="169719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22"/>
          <p:cNvSpPr txBox="1"/>
          <p:nvPr/>
        </p:nvSpPr>
        <p:spPr>
          <a:xfrm>
            <a:off x="3301714" y="2010660"/>
            <a:ext cx="785086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NIGER</a:t>
            </a:r>
            <a:endParaRPr lang="en-GB" dirty="0"/>
          </a:p>
        </p:txBody>
      </p:sp>
      <p:sp>
        <p:nvSpPr>
          <p:cNvPr id="55" name="TextBox 44"/>
          <p:cNvSpPr txBox="1"/>
          <p:nvPr/>
        </p:nvSpPr>
        <p:spPr>
          <a:xfrm>
            <a:off x="3639816" y="2249929"/>
            <a:ext cx="875183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KILLED IN ATTACKS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48"/>
          <p:cNvSpPr txBox="1"/>
          <p:nvPr/>
        </p:nvSpPr>
        <p:spPr>
          <a:xfrm>
            <a:off x="3385677" y="2266608"/>
            <a:ext cx="254139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287" y="2256475"/>
            <a:ext cx="202500" cy="236250"/>
          </a:xfrm>
          <a:prstGeom prst="rect">
            <a:avLst/>
          </a:prstGeom>
        </p:spPr>
      </p:pic>
      <p:sp>
        <p:nvSpPr>
          <p:cNvPr id="62" name="TextBox 48"/>
          <p:cNvSpPr txBox="1"/>
          <p:nvPr/>
        </p:nvSpPr>
        <p:spPr>
          <a:xfrm>
            <a:off x="300372" y="4530157"/>
            <a:ext cx="169719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necteur en angle 63"/>
          <p:cNvCxnSpPr/>
          <p:nvPr/>
        </p:nvCxnSpPr>
        <p:spPr>
          <a:xfrm rot="5400000">
            <a:off x="2017151" y="1836834"/>
            <a:ext cx="1346360" cy="735933"/>
          </a:xfrm>
          <a:prstGeom prst="bentConnector3">
            <a:avLst>
              <a:gd name="adj1" fmla="val 10161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8980" y="1254565"/>
            <a:ext cx="258750" cy="2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78112C3-794E-4766-A3EB-BDA2149EA95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10080</TotalTime>
  <Words>207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OCHA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OCHA</dc:creator>
  <cp:lastModifiedBy>Seynabou Niang Bah</cp:lastModifiedBy>
  <cp:revision>814</cp:revision>
  <cp:lastPrinted>2015-09-22T19:07:00Z</cp:lastPrinted>
  <dcterms:created xsi:type="dcterms:W3CDTF">2014-03-10T10:37:19Z</dcterms:created>
  <dcterms:modified xsi:type="dcterms:W3CDTF">2015-12-02T12:17:49Z</dcterms:modified>
</cp:coreProperties>
</file>