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10693400" cy="7561263"/>
  <p:notesSz cx="6797675" cy="9928225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26DB6"/>
    <a:srgbClr val="FF721E"/>
    <a:srgbClr val="036BB6"/>
    <a:srgbClr val="404040"/>
    <a:srgbClr val="E1E8F6"/>
    <a:srgbClr val="659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6453" autoAdjust="0"/>
  </p:normalViewPr>
  <p:slideViewPr>
    <p:cSldViewPr>
      <p:cViewPr>
        <p:scale>
          <a:sx n="90" d="100"/>
          <a:sy n="90" d="100"/>
        </p:scale>
        <p:origin x="-2430" y="-40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D0646A3-2D5B-49F5-BAF5-25EA1885F4A2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577AD020-3FC2-4759-B854-5FBC332A98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53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A2B425A-96DC-4E2D-8346-6BA9089F278C}" type="datetimeFigureOut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09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2D061BF-6542-4C76-8F8B-8611494300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319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8350" y="746125"/>
            <a:ext cx="5260975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1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348894"/>
            <a:ext cx="9089390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C2E5-8ACC-47FC-9359-99277C577CE0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9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7074-8760-4BCC-837A-292AACC0D714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0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02803"/>
            <a:ext cx="2406015" cy="64515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02803"/>
            <a:ext cx="7039822" cy="64515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E6EA-3E7E-4BFF-8ABC-259986C49B93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99D6-352E-4F51-84FB-A2FC5DF7FEF4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8813"/>
            <a:ext cx="9089390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6BB3-7439-468A-B41B-39126443FFBC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764296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5163-42EC-4AD8-B81D-DF080387C213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16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6A3D-A572-457C-AB25-92061A9246A4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6773-2272-4D7C-9F58-EEB8F2B23F2E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" y="0"/>
            <a:ext cx="10692384" cy="7562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29D95-B44C-4E17-8D1E-C0C6D26135E7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3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1050"/>
            <a:ext cx="3518055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3" y="301052"/>
            <a:ext cx="5977907" cy="64533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0" y="1582266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157-4115-4BD9-B1EA-F5747A4B8A1C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471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93CA-EEB8-4DBE-AFFC-5980FCA8EDDA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764296"/>
            <a:ext cx="9624060" cy="4990084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670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6E5B-50A3-4DD2-AAC9-73A32F812E11}" type="datetime1">
              <a:rPr lang="en-GB" smtClean="0"/>
              <a:pPr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579" y="7008172"/>
            <a:ext cx="3386243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603" y="7008172"/>
            <a:ext cx="2495127" cy="40256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7F84-F19D-43CA-90AB-35119836C19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6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" y="851906"/>
            <a:ext cx="6671789" cy="600891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570836" y="475406"/>
            <a:ext cx="2083028" cy="254431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October </a:t>
            </a:r>
            <a:r>
              <a:rPr lang="en-GB" sz="1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02 Nov 2015</a:t>
            </a:r>
            <a:endParaRPr lang="en-GB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83423" y="846490"/>
            <a:ext cx="3847853" cy="6318517"/>
          </a:xfrm>
          <a:prstGeom prst="rect">
            <a:avLst/>
          </a:prstGeom>
          <a:noFill/>
        </p:spPr>
        <p:txBody>
          <a:bodyPr wrap="square" lIns="99569" tIns="49785" rIns="99569" bIns="49785" rtlCol="0">
            <a:noAutofit/>
          </a:bodyPr>
          <a:lstStyle/>
          <a:p>
            <a:r>
              <a:rPr lang="fr-FR" sz="1000" b="1" dirty="0" smtClean="0">
                <a:solidFill>
                  <a:srgbClr val="FF721E"/>
                </a:solidFill>
                <a:latin typeface="Arial"/>
              </a:rPr>
              <a:t>CAMEROON</a:t>
            </a:r>
            <a:endParaRPr lang="fr-FR" sz="1000" b="1" dirty="0" smtClean="0">
              <a:solidFill>
                <a:srgbClr val="FF721E"/>
              </a:solidFill>
              <a:latin typeface="Arial"/>
            </a:endParaRPr>
          </a:p>
          <a:p>
            <a:r>
              <a:rPr lang="en-GB" sz="9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21,000 PEOPLE AFFECTED BY FLOODS IN THE FAR NORTH  </a:t>
            </a:r>
            <a:endParaRPr lang="fr-FR" sz="9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a field assessment report by MSF released on 29 October, around 21,000 people have been affected by floods in the Zina locality in Cameroon’s Far North region. </a:t>
            </a:r>
            <a:endParaRPr lang="fr-FR" sz="5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7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000" b="1" dirty="0" smtClean="0">
                <a:solidFill>
                  <a:srgbClr val="FF721E"/>
                </a:solidFill>
                <a:latin typeface="Arial"/>
              </a:rPr>
              <a:t>CENTRAL AFRICAN REPUBLIC (CAR)</a:t>
            </a:r>
            <a:r>
              <a:rPr lang="en-GB" sz="1000" b="1" dirty="0"/>
              <a:t>	</a:t>
            </a:r>
            <a:endParaRPr lang="fr-FR" sz="1000" dirty="0"/>
          </a:p>
          <a:p>
            <a:r>
              <a:rPr lang="en-US" sz="9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10 KILLED AMIDST RENEWED VIOLENCE </a:t>
            </a:r>
            <a:endParaRPr lang="fr-FR" sz="9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2 November, one person was killed in the capital Bangui by armed men, who set fire to scores of homes in the city. Hundreds of people fled their homes in </a:t>
            </a:r>
            <a:r>
              <a:rPr lang="en-US" sz="10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capital on 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day following an attack on the PK-5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neighbourhood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Since 26 October, at least 10 people have been killed and more than 30 wounded in Bangui. </a:t>
            </a:r>
            <a:endParaRPr lang="fr-FR" sz="10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00" dirty="0"/>
              <a:t> </a:t>
            </a:r>
            <a:endParaRPr lang="en-GB" sz="500" dirty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10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</a:t>
            </a:r>
            <a:endParaRPr lang="en-GB" sz="10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THOUSANDS MARCH TO DENOUNCE VOTE PREPARATIONS</a:t>
            </a:r>
            <a:endParaRPr lang="fr-FR" sz="9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1 November, thousands of anti-government protesters marched in Niger's capital to denounce what they say are irregularities in voter lists ahead of presidential elections. In February 2016 President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Mahamadou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Issoufou is expected to seek a second five-year mandate.</a:t>
            </a:r>
            <a:endParaRPr lang="fr-FR" sz="10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500" dirty="0"/>
              <a:t> </a:t>
            </a:r>
            <a:r>
              <a:rPr lang="en-US" sz="500" i="1" dirty="0"/>
              <a:t> </a:t>
            </a:r>
            <a:endParaRPr lang="en-US" sz="500" i="1" dirty="0" smtClean="0"/>
          </a:p>
          <a:p>
            <a:r>
              <a:rPr lang="fr-FR" sz="1000" b="1" dirty="0" smtClean="0">
                <a:solidFill>
                  <a:srgbClr val="FF72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NIGERIA</a:t>
            </a:r>
            <a:endParaRPr lang="en-GB" sz="1000" b="1" dirty="0">
              <a:solidFill>
                <a:srgbClr val="FF72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338 HOSTAGES FREED </a:t>
            </a:r>
            <a:endParaRPr lang="fr-FR" sz="9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27 October, 338 people held captive by Boko Haram were freed when troops raided a camp in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Bulajilin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Manawashe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villages on the edge of Sambisa Forest in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State. The former captives, comprising eight men, 138 women and 192 </a:t>
            </a:r>
            <a:r>
              <a:rPr lang="en-US" sz="1000" dirty="0" smtClean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children, 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were taken to </a:t>
            </a:r>
            <a:r>
              <a:rPr lang="en-US" sz="1000" dirty="0" err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Mubi</a:t>
            </a:r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Adamawa State by the military.</a:t>
            </a:r>
            <a:endParaRPr lang="fr-FR" sz="10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00" dirty="0">
              <a:solidFill>
                <a:srgbClr val="A6A6A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1000" b="1" dirty="0" smtClean="0">
                <a:solidFill>
                  <a:srgbClr val="FF721E"/>
                </a:solidFill>
                <a:latin typeface="Arial"/>
              </a:rPr>
              <a:t>EVD </a:t>
            </a:r>
            <a:r>
              <a:rPr lang="fr-FR" sz="1000" b="1" dirty="0" smtClean="0">
                <a:solidFill>
                  <a:srgbClr val="FF721E"/>
                </a:solidFill>
                <a:latin typeface="Arial"/>
              </a:rPr>
              <a:t>REGIONAL</a:t>
            </a:r>
          </a:p>
          <a:p>
            <a:r>
              <a:rPr lang="en-US" sz="900" b="1" i="1" dirty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NEW CASE IN GUINEA </a:t>
            </a:r>
            <a:endParaRPr lang="fr-FR" sz="900" b="1" i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000" dirty="0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Guinea recorded one new Ebola case on 30 October in a new-born baby whose mother is confirmed to be infected with Ebola. If no new cases are reported, Sierra Leone will be declared Ebola free on 7 November. As of 1 November, Liberia has reached day 60 of the 90 days of active surveillance and has been Ebola free since 3 September.</a:t>
            </a:r>
            <a:endParaRPr lang="fr-FR" sz="1000" dirty="0">
              <a:solidFill>
                <a:srgbClr val="A6A6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/>
              <a:t> </a:t>
            </a:r>
            <a:endParaRPr lang="fr-FR" sz="800" dirty="0"/>
          </a:p>
        </p:txBody>
      </p:sp>
      <p:cxnSp>
        <p:nvCxnSpPr>
          <p:cNvPr id="82" name="Connecteur droit 81"/>
          <p:cNvCxnSpPr/>
          <p:nvPr/>
        </p:nvCxnSpPr>
        <p:spPr>
          <a:xfrm flipV="1">
            <a:off x="1480901" y="2883411"/>
            <a:ext cx="6723" cy="1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2"/>
          <p:cNvSpPr txBox="1"/>
          <p:nvPr/>
        </p:nvSpPr>
        <p:spPr>
          <a:xfrm>
            <a:off x="90116" y="4241256"/>
            <a:ext cx="1462794" cy="2515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EVD REGIONAL </a:t>
            </a:r>
            <a:endParaRPr lang="en-GB" dirty="0"/>
          </a:p>
        </p:txBody>
      </p:sp>
      <p:sp>
        <p:nvSpPr>
          <p:cNvPr id="34" name="TextBox 44"/>
          <p:cNvSpPr txBox="1"/>
          <p:nvPr/>
        </p:nvSpPr>
        <p:spPr>
          <a:xfrm>
            <a:off x="511112" y="4510307"/>
            <a:ext cx="715588" cy="26884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9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NEW CASE IN GUINEA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4539471"/>
            <a:ext cx="217529" cy="210513"/>
          </a:xfrm>
          <a:prstGeom prst="rect">
            <a:avLst/>
          </a:prstGeom>
        </p:spPr>
      </p:pic>
      <p:cxnSp>
        <p:nvCxnSpPr>
          <p:cNvPr id="56" name="Connecteur en angle 55"/>
          <p:cNvCxnSpPr/>
          <p:nvPr/>
        </p:nvCxnSpPr>
        <p:spPr>
          <a:xfrm rot="16200000" flipV="1">
            <a:off x="330012" y="3495730"/>
            <a:ext cx="727116" cy="246930"/>
          </a:xfrm>
          <a:prstGeom prst="bentConnector3">
            <a:avLst>
              <a:gd name="adj1" fmla="val -637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 rot="16200000" flipV="1">
            <a:off x="580732" y="3743096"/>
            <a:ext cx="472606" cy="6704"/>
          </a:xfrm>
          <a:prstGeom prst="bentConnector3">
            <a:avLst>
              <a:gd name="adj1" fmla="val -1028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en angle 57"/>
          <p:cNvCxnSpPr/>
          <p:nvPr/>
        </p:nvCxnSpPr>
        <p:spPr>
          <a:xfrm rot="5400000" flipH="1" flipV="1">
            <a:off x="802754" y="3736747"/>
            <a:ext cx="263639" cy="228373"/>
          </a:xfrm>
          <a:prstGeom prst="bentConnector3">
            <a:avLst>
              <a:gd name="adj1" fmla="val -107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813683" y="3990506"/>
            <a:ext cx="2" cy="253179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8"/>
          <p:cNvSpPr txBox="1"/>
          <p:nvPr/>
        </p:nvSpPr>
        <p:spPr>
          <a:xfrm>
            <a:off x="308342" y="4529869"/>
            <a:ext cx="151464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22"/>
          <p:cNvSpPr txBox="1"/>
          <p:nvPr/>
        </p:nvSpPr>
        <p:spPr>
          <a:xfrm>
            <a:off x="3099266" y="3037306"/>
            <a:ext cx="785086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NIGERIA</a:t>
            </a:r>
            <a:endParaRPr lang="en-GB" dirty="0"/>
          </a:p>
        </p:txBody>
      </p:sp>
      <p:sp>
        <p:nvSpPr>
          <p:cNvPr id="2" name="ZoneTexte 1"/>
          <p:cNvSpPr txBox="1"/>
          <p:nvPr/>
        </p:nvSpPr>
        <p:spPr>
          <a:xfrm>
            <a:off x="12904" y="6934755"/>
            <a:ext cx="66679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November 2015            </a:t>
            </a:r>
            <a:r>
              <a:rPr lang="fr-FR" sz="8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sources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    </a:t>
            </a:r>
            <a:r>
              <a:rPr lang="fr-FR" sz="800" b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ocharowca@un.org</a:t>
            </a:r>
          </a:p>
          <a:p>
            <a:pPr>
              <a:spcAft>
                <a:spcPts val="600"/>
              </a:spcAft>
            </a:pPr>
            <a:r>
              <a:rPr lang="en-GB" sz="700" i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</a:t>
            </a:r>
            <a:r>
              <a:rPr lang="en-GB" sz="700" i="1" dirty="0" smtClean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Nations.</a:t>
            </a:r>
            <a:endParaRPr lang="en-GB" sz="800" dirty="0">
              <a:solidFill>
                <a:srgbClr val="659AD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22"/>
          <p:cNvSpPr txBox="1"/>
          <p:nvPr/>
        </p:nvSpPr>
        <p:spPr>
          <a:xfrm>
            <a:off x="4882721" y="3564019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41" name="TextBox 44"/>
          <p:cNvSpPr txBox="1"/>
          <p:nvPr/>
        </p:nvSpPr>
        <p:spPr>
          <a:xfrm>
            <a:off x="4872816" y="3797112"/>
            <a:ext cx="1152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KILLED IN ATTACKS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4"/>
          <p:cNvSpPr txBox="1"/>
          <p:nvPr/>
        </p:nvSpPr>
        <p:spPr>
          <a:xfrm>
            <a:off x="3306060" y="2324127"/>
            <a:ext cx="1440160" cy="2938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PROTESTS DENOUNCE VOTE PREPARATIONS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22"/>
          <p:cNvSpPr txBox="1"/>
          <p:nvPr/>
        </p:nvSpPr>
        <p:spPr>
          <a:xfrm>
            <a:off x="3067227" y="2077023"/>
            <a:ext cx="770577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NIGER</a:t>
            </a:r>
            <a:endParaRPr lang="en-GB" dirty="0"/>
          </a:p>
        </p:txBody>
      </p:sp>
      <p:sp>
        <p:nvSpPr>
          <p:cNvPr id="39" name="TextBox 22"/>
          <p:cNvSpPr txBox="1"/>
          <p:nvPr/>
        </p:nvSpPr>
        <p:spPr>
          <a:xfrm>
            <a:off x="2209226" y="4428703"/>
            <a:ext cx="1073099" cy="2559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CAMEROON</a:t>
            </a:r>
            <a:endParaRPr lang="en-GB" dirty="0"/>
          </a:p>
        </p:txBody>
      </p:sp>
      <p:sp>
        <p:nvSpPr>
          <p:cNvPr id="40" name="TextBox 44"/>
          <p:cNvSpPr txBox="1"/>
          <p:nvPr/>
        </p:nvSpPr>
        <p:spPr>
          <a:xfrm>
            <a:off x="2623025" y="4647818"/>
            <a:ext cx="1366069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AFFECTED BY FLOODS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necteur en angle 51"/>
          <p:cNvCxnSpPr/>
          <p:nvPr/>
        </p:nvCxnSpPr>
        <p:spPr>
          <a:xfrm flipV="1">
            <a:off x="2898428" y="4264640"/>
            <a:ext cx="1040213" cy="144918"/>
          </a:xfrm>
          <a:prstGeom prst="bentConnector3">
            <a:avLst>
              <a:gd name="adj1" fmla="val 589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4"/>
          <p:cNvSpPr txBox="1"/>
          <p:nvPr/>
        </p:nvSpPr>
        <p:spPr>
          <a:xfrm>
            <a:off x="3485422" y="3276575"/>
            <a:ext cx="853166" cy="2987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9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HOSTAGES FREED</a:t>
            </a:r>
            <a:endParaRPr lang="en-GB" sz="9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8"/>
          <p:cNvSpPr txBox="1"/>
          <p:nvPr/>
        </p:nvSpPr>
        <p:spPr>
          <a:xfrm>
            <a:off x="3090428" y="3301591"/>
            <a:ext cx="360000" cy="2297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338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Imag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950" y="3749937"/>
            <a:ext cx="202500" cy="236250"/>
          </a:xfrm>
          <a:prstGeom prst="rect">
            <a:avLst/>
          </a:prstGeom>
        </p:spPr>
      </p:pic>
      <p:sp>
        <p:nvSpPr>
          <p:cNvPr id="47" name="TextBox 48"/>
          <p:cNvSpPr txBox="1"/>
          <p:nvPr/>
        </p:nvSpPr>
        <p:spPr>
          <a:xfrm>
            <a:off x="2214003" y="4661426"/>
            <a:ext cx="382282" cy="233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21k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4610503" y="3760062"/>
            <a:ext cx="252000" cy="21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26D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GB" sz="1600" b="1" dirty="0">
              <a:solidFill>
                <a:srgbClr val="026D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564" y="2364169"/>
            <a:ext cx="258750" cy="2137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6208" y="3282446"/>
            <a:ext cx="202500" cy="236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8614" y="4623586"/>
            <a:ext cx="315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8112C3-794E-4766-A3EB-BDA2149EA9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9950</TotalTime>
  <Words>122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OCHA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OCHA</dc:creator>
  <cp:lastModifiedBy>Elise Gibergues</cp:lastModifiedBy>
  <cp:revision>803</cp:revision>
  <cp:lastPrinted>2015-11-04T11:49:56Z</cp:lastPrinted>
  <dcterms:created xsi:type="dcterms:W3CDTF">2014-03-10T10:37:19Z</dcterms:created>
  <dcterms:modified xsi:type="dcterms:W3CDTF">2015-11-04T12:22:02Z</dcterms:modified>
</cp:coreProperties>
</file>