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4675" autoAdjust="0"/>
  </p:normalViewPr>
  <p:slideViewPr>
    <p:cSldViewPr>
      <p:cViewPr varScale="1">
        <p:scale>
          <a:sx n="86" d="100"/>
          <a:sy n="86" d="100"/>
        </p:scale>
        <p:origin x="-102" y="-126"/>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14/04/2015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14/04/2015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14/04/2015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14/04/2015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14/04/2015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14/04/2015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 y="846490"/>
            <a:ext cx="6683831" cy="6019760"/>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smtClean="0">
                <a:solidFill>
                  <a:srgbClr val="659AD2"/>
                </a:solidFill>
                <a:latin typeface="Arial" panose="020B0604020202020204" pitchFamily="34" charset="0"/>
                <a:cs typeface="Arial" panose="020B0604020202020204" pitchFamily="34" charset="0"/>
              </a:rPr>
              <a:t>Creation date: 13 April 2014</a:t>
            </a:r>
          </a:p>
          <a:p>
            <a:r>
              <a:rPr lang="fr-FR" sz="800" dirty="0" err="1" smtClean="0">
                <a:solidFill>
                  <a:srgbClr val="659AD2"/>
                </a:solidFill>
                <a:latin typeface="Arial" panose="020B0604020202020204" pitchFamily="34" charset="0"/>
                <a:cs typeface="Arial" panose="020B0604020202020204" pitchFamily="34" charset="0"/>
              </a:rPr>
              <a:t>Map</a:t>
            </a:r>
            <a:r>
              <a:rPr lang="fr-FR" sz="800" dirty="0" smtClean="0">
                <a:solidFill>
                  <a:srgbClr val="659AD2"/>
                </a:solidFill>
                <a:latin typeface="Arial" panose="020B0604020202020204" pitchFamily="34" charset="0"/>
                <a:cs typeface="Arial" panose="020B0604020202020204" pitchFamily="34" charset="0"/>
              </a:rPr>
              <a:t> data sources: UNCS, </a:t>
            </a:r>
            <a:r>
              <a:rPr lang="fr-FR" sz="800" dirty="0" err="1" smtClean="0">
                <a:solidFill>
                  <a:srgbClr val="659AD2"/>
                </a:solidFill>
                <a:latin typeface="Arial" panose="020B0604020202020204" pitchFamily="34" charset="0"/>
                <a:cs typeface="Arial" panose="020B0604020202020204" pitchFamily="34" charset="0"/>
              </a:rPr>
              <a:t>DevInfo</a:t>
            </a:r>
            <a:r>
              <a:rPr lang="fr-FR" sz="800" dirty="0" smtClean="0">
                <a:solidFill>
                  <a:srgbClr val="659AD2"/>
                </a:solidFill>
                <a:latin typeface="Arial" panose="020B0604020202020204" pitchFamily="34" charset="0"/>
                <a:cs typeface="Arial" panose="020B0604020202020204" pitchFamily="34" charset="0"/>
              </a:rPr>
              <a:t>, OCHA.</a:t>
            </a:r>
          </a:p>
          <a:p>
            <a:endParaRPr lang="fr-FR" sz="800" dirty="0" smtClean="0">
              <a:solidFill>
                <a:srgbClr val="659AD2"/>
              </a:solidFill>
              <a:latin typeface="Arial" panose="020B0604020202020204" pitchFamily="34" charset="0"/>
              <a:cs typeface="Arial" panose="020B0604020202020204" pitchFamily="34" charset="0"/>
            </a:endParaRPr>
          </a:p>
          <a:p>
            <a:r>
              <a:rPr lang="en-GB" sz="800" dirty="0" smtClean="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7- 13 April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192688"/>
          </a:xfrm>
          <a:prstGeom prst="rect">
            <a:avLst/>
          </a:prstGeom>
          <a:noFill/>
        </p:spPr>
        <p:txBody>
          <a:bodyPr wrap="square" lIns="99569" tIns="49785" rIns="99569" bIns="49785" rtlCol="0">
            <a:noAutofit/>
          </a:bodyPr>
          <a:lstStyle/>
          <a:p>
            <a:r>
              <a:rPr lang="fr-FR" sz="950" b="1" dirty="0" smtClean="0">
                <a:solidFill>
                  <a:srgbClr val="FF721E"/>
                </a:solidFill>
                <a:latin typeface="Arial"/>
              </a:rPr>
              <a:t>CENTRAL AFRICAN REPUBLIC (CAR)</a:t>
            </a:r>
            <a:endParaRPr lang="fr-FR" sz="950" b="1" dirty="0">
              <a:solidFill>
                <a:srgbClr val="FF721E"/>
              </a:solidFill>
              <a:latin typeface="Arial"/>
            </a:endParaRPr>
          </a:p>
          <a:p>
            <a:r>
              <a:rPr lang="en-GB" sz="800" b="1" i="1" cap="all" dirty="0">
                <a:solidFill>
                  <a:srgbClr val="036BB6"/>
                </a:solidFill>
                <a:latin typeface="Arial"/>
              </a:rPr>
              <a:t>BANGUI AIRPORT IDP SITE TO BE SHUT</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The transitional government has announced that the </a:t>
            </a:r>
            <a:r>
              <a:rPr lang="en-GB" sz="750" dirty="0" err="1">
                <a:solidFill>
                  <a:srgbClr val="A6A6A6"/>
                </a:solidFill>
                <a:latin typeface="Arial" pitchFamily="34" charset="0"/>
                <a:cs typeface="Arial" pitchFamily="34" charset="0"/>
              </a:rPr>
              <a:t>Mpoko</a:t>
            </a:r>
            <a:r>
              <a:rPr lang="en-GB" sz="750" dirty="0">
                <a:solidFill>
                  <a:srgbClr val="A6A6A6"/>
                </a:solidFill>
                <a:latin typeface="Arial" pitchFamily="34" charset="0"/>
                <a:cs typeface="Arial" pitchFamily="34" charset="0"/>
              </a:rPr>
              <a:t> airport IDP site will be closed by the end of May. The site hosts some 18,300 IDPs, nearly 80 percent of whom are from Bangui’s Third District. The decision follows a </a:t>
            </a:r>
            <a:r>
              <a:rPr lang="en-GB" sz="750" dirty="0" smtClean="0">
                <a:solidFill>
                  <a:srgbClr val="A6A6A6"/>
                </a:solidFill>
                <a:latin typeface="Arial" pitchFamily="34" charset="0"/>
                <a:cs typeface="Arial" pitchFamily="34" charset="0"/>
              </a:rPr>
              <a:t>recent </a:t>
            </a:r>
            <a:r>
              <a:rPr lang="en-GB" sz="750" dirty="0">
                <a:solidFill>
                  <a:srgbClr val="A6A6A6"/>
                </a:solidFill>
                <a:latin typeface="Arial" pitchFamily="34" charset="0"/>
                <a:cs typeface="Arial" pitchFamily="34" charset="0"/>
              </a:rPr>
              <a:t>study by </a:t>
            </a:r>
            <a:r>
              <a:rPr lang="en-GB" sz="750" dirty="0" smtClean="0">
                <a:solidFill>
                  <a:srgbClr val="A6A6A6"/>
                </a:solidFill>
                <a:latin typeface="Arial" pitchFamily="34" charset="0"/>
                <a:cs typeface="Arial" pitchFamily="34" charset="0"/>
              </a:rPr>
              <a:t>the Danish </a:t>
            </a:r>
            <a:r>
              <a:rPr lang="en-GB" sz="750" dirty="0">
                <a:solidFill>
                  <a:srgbClr val="A6A6A6"/>
                </a:solidFill>
                <a:latin typeface="Arial" pitchFamily="34" charset="0"/>
                <a:cs typeface="Arial" pitchFamily="34" charset="0"/>
              </a:rPr>
              <a:t>Refugee Council on the intention of </a:t>
            </a:r>
            <a:r>
              <a:rPr lang="en-GB" sz="750" dirty="0" smtClean="0">
                <a:solidFill>
                  <a:srgbClr val="A6A6A6"/>
                </a:solidFill>
                <a:latin typeface="Arial" pitchFamily="34" charset="0"/>
                <a:cs typeface="Arial" pitchFamily="34" charset="0"/>
              </a:rPr>
              <a:t>return/relocation where it was noted that the large majority of IDPs are prepared to return. Particular </a:t>
            </a:r>
            <a:r>
              <a:rPr lang="en-GB" sz="750" dirty="0">
                <a:solidFill>
                  <a:srgbClr val="A6A6A6"/>
                </a:solidFill>
                <a:latin typeface="Arial" pitchFamily="34" charset="0"/>
                <a:cs typeface="Arial" pitchFamily="34" charset="0"/>
              </a:rPr>
              <a:t>attention will be given to reintegration in areas of return. Insecurity in certain neighbourhoods remains a major challenge especially for IDPs who want to return to the Third District.</a:t>
            </a:r>
            <a:endParaRPr lang="fr-FR" sz="750" dirty="0">
              <a:solidFill>
                <a:srgbClr val="A6A6A6"/>
              </a:solidFill>
              <a:latin typeface="Arial" pitchFamily="34" charset="0"/>
              <a:cs typeface="Arial" pitchFamily="34" charset="0"/>
            </a:endParaRPr>
          </a:p>
          <a:p>
            <a:endParaRPr lang="fr-FR" sz="500" dirty="0" smtClean="0">
              <a:solidFill>
                <a:srgbClr val="A6A6A6"/>
              </a:solidFill>
              <a:latin typeface="Arial" pitchFamily="34" charset="0"/>
              <a:cs typeface="Arial" pitchFamily="34" charset="0"/>
            </a:endParaRPr>
          </a:p>
          <a:p>
            <a:r>
              <a:rPr lang="en-GB" sz="900" b="1" dirty="0">
                <a:solidFill>
                  <a:srgbClr val="FF721E"/>
                </a:solidFill>
                <a:latin typeface="Arial"/>
              </a:rPr>
              <a:t>LIBERIA</a:t>
            </a:r>
            <a:endParaRPr lang="fr-FR" sz="900" b="1" dirty="0">
              <a:solidFill>
                <a:srgbClr val="FF721E"/>
              </a:solidFill>
              <a:latin typeface="Arial"/>
            </a:endParaRPr>
          </a:p>
          <a:p>
            <a:r>
              <a:rPr lang="en-GB" sz="800" b="1" i="1" cap="all" dirty="0">
                <a:solidFill>
                  <a:srgbClr val="036BB6"/>
                </a:solidFill>
                <a:latin typeface="Arial"/>
              </a:rPr>
              <a:t>0 CASES SINCE 27 MARCH</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No new confirmed cases were recorded over the reporting week. As of 12 April Liberia had gone for 17 days without any confirmed case. The last patient infected with the virus died on 27 March. Only two people in the whole country are being monitored. Meanwhile on 8 April the health ministry has validated an “Investment Plan for Resilient Health Services” as well as transition plan for the next six months in the wake of the Ebola epidemic</a:t>
            </a:r>
            <a:r>
              <a:rPr lang="en-GB" sz="750" dirty="0" smtClean="0">
                <a:solidFill>
                  <a:srgbClr val="A6A6A6"/>
                </a:solidFill>
                <a:latin typeface="Arial" pitchFamily="34" charset="0"/>
                <a:cs typeface="Arial" pitchFamily="34" charset="0"/>
              </a:rPr>
              <a:t>. </a:t>
            </a:r>
            <a:endParaRPr lang="fr-FR" sz="750" dirty="0">
              <a:solidFill>
                <a:srgbClr val="A6A6A6"/>
              </a:solidFill>
              <a:latin typeface="Arial" pitchFamily="34" charset="0"/>
              <a:cs typeface="Arial" pitchFamily="34" charset="0"/>
            </a:endParaRPr>
          </a:p>
          <a:p>
            <a:endParaRPr lang="fr-FR" sz="500" dirty="0">
              <a:solidFill>
                <a:srgbClr val="A6A6A6"/>
              </a:solidFill>
              <a:latin typeface="Arial" pitchFamily="34" charset="0"/>
              <a:cs typeface="Arial" pitchFamily="34" charset="0"/>
            </a:endParaRPr>
          </a:p>
          <a:p>
            <a:r>
              <a:rPr lang="fr-FR" sz="950" b="1" dirty="0" smtClean="0">
                <a:solidFill>
                  <a:srgbClr val="FF721E"/>
                </a:solidFill>
                <a:latin typeface="Arial"/>
              </a:rPr>
              <a:t>NIGER</a:t>
            </a:r>
            <a:endParaRPr lang="fr-FR" sz="950" b="1" dirty="0">
              <a:solidFill>
                <a:srgbClr val="FF721E"/>
              </a:solidFill>
              <a:latin typeface="Arial"/>
            </a:endParaRPr>
          </a:p>
          <a:p>
            <a:r>
              <a:rPr lang="en-GB" sz="800" b="1" i="1" cap="all" dirty="0">
                <a:solidFill>
                  <a:srgbClr val="036BB6"/>
                </a:solidFill>
                <a:latin typeface="Arial"/>
              </a:rPr>
              <a:t>CHICKEN FARM </a:t>
            </a:r>
            <a:r>
              <a:rPr lang="en-GB" sz="800" b="1" i="1" cap="all" dirty="0" smtClean="0">
                <a:solidFill>
                  <a:srgbClr val="036BB6"/>
                </a:solidFill>
                <a:latin typeface="Arial"/>
              </a:rPr>
              <a:t>ISOLATED </a:t>
            </a:r>
            <a:r>
              <a:rPr lang="en-GB" sz="800" b="1" i="1" cap="all" dirty="0">
                <a:solidFill>
                  <a:srgbClr val="036BB6"/>
                </a:solidFill>
                <a:latin typeface="Arial"/>
              </a:rPr>
              <a:t>OVER BIRD FLU FEARS</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Authorities have isolated a chicken farm in the southern </a:t>
            </a:r>
            <a:r>
              <a:rPr lang="en-GB" sz="750" dirty="0" err="1">
                <a:solidFill>
                  <a:srgbClr val="A6A6A6"/>
                </a:solidFill>
                <a:latin typeface="Arial" pitchFamily="34" charset="0"/>
                <a:cs typeface="Arial" pitchFamily="34" charset="0"/>
              </a:rPr>
              <a:t>Maradi</a:t>
            </a:r>
            <a:r>
              <a:rPr lang="en-GB" sz="750" dirty="0">
                <a:solidFill>
                  <a:srgbClr val="A6A6A6"/>
                </a:solidFill>
                <a:latin typeface="Arial" pitchFamily="34" charset="0"/>
                <a:cs typeface="Arial" pitchFamily="34" charset="0"/>
              </a:rPr>
              <a:t> town due to suspected bird flu outbreak. </a:t>
            </a:r>
            <a:r>
              <a:rPr lang="en-GB" sz="750" dirty="0" err="1">
                <a:solidFill>
                  <a:srgbClr val="A6A6A6"/>
                </a:solidFill>
                <a:latin typeface="Arial" pitchFamily="34" charset="0"/>
                <a:cs typeface="Arial" pitchFamily="34" charset="0"/>
              </a:rPr>
              <a:t>Maradi</a:t>
            </a:r>
            <a:r>
              <a:rPr lang="en-GB" sz="750" dirty="0">
                <a:solidFill>
                  <a:srgbClr val="A6A6A6"/>
                </a:solidFill>
                <a:latin typeface="Arial" pitchFamily="34" charset="0"/>
                <a:cs typeface="Arial" pitchFamily="34" charset="0"/>
              </a:rPr>
              <a:t> is near the border with Nigeria, which has confirmed cases of the virus in several states in the north. The decision follows the death of more than 2,000 chickens in the farm. Samples have been </a:t>
            </a:r>
            <a:r>
              <a:rPr lang="en-GB" sz="750" dirty="0" smtClean="0">
                <a:solidFill>
                  <a:srgbClr val="A6A6A6"/>
                </a:solidFill>
                <a:latin typeface="Arial" pitchFamily="34" charset="0"/>
                <a:cs typeface="Arial" pitchFamily="34" charset="0"/>
              </a:rPr>
              <a:t>sent to </a:t>
            </a:r>
            <a:r>
              <a:rPr lang="en-GB" sz="750" dirty="0">
                <a:solidFill>
                  <a:srgbClr val="A6A6A6"/>
                </a:solidFill>
                <a:latin typeface="Arial" pitchFamily="34" charset="0"/>
                <a:cs typeface="Arial" pitchFamily="34" charset="0"/>
              </a:rPr>
              <a:t>Italy for testing. Importation of chickens from the town has been banned.</a:t>
            </a:r>
            <a:endParaRPr lang="fr-FR" sz="750" dirty="0">
              <a:solidFill>
                <a:srgbClr val="A6A6A6"/>
              </a:solidFill>
              <a:latin typeface="Arial" pitchFamily="34" charset="0"/>
              <a:cs typeface="Arial" pitchFamily="34" charset="0"/>
            </a:endParaRPr>
          </a:p>
          <a:p>
            <a:r>
              <a:rPr lang="en-GB" sz="500" b="1" dirty="0"/>
              <a:t> </a:t>
            </a:r>
            <a:endParaRPr lang="en-GB" sz="500" b="1" dirty="0" smtClean="0"/>
          </a:p>
          <a:p>
            <a:endParaRPr lang="en-US" sz="500" b="1" dirty="0" smtClean="0">
              <a:solidFill>
                <a:srgbClr val="FF721E"/>
              </a:solidFill>
              <a:latin typeface="Arial"/>
            </a:endParaRPr>
          </a:p>
          <a:p>
            <a:r>
              <a:rPr lang="en-US" sz="950" b="1" dirty="0" smtClean="0">
                <a:solidFill>
                  <a:srgbClr val="FF721E"/>
                </a:solidFill>
                <a:latin typeface="Arial"/>
              </a:rPr>
              <a:t>NIGERIA</a:t>
            </a:r>
          </a:p>
          <a:p>
            <a:r>
              <a:rPr lang="en-GB" sz="800" b="1" i="1" cap="all" dirty="0">
                <a:solidFill>
                  <a:srgbClr val="036BB6"/>
                </a:solidFill>
                <a:latin typeface="Arial"/>
              </a:rPr>
              <a:t>800,000 CHILDREN DISPLACED BY INSURGENCY</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An estimated 800,000 children have been driven from their homes by Boko Haram violence, UNICEF said in a report published on 13 April. The “Missing Childhoods” report was released on the eve of the anniversary of the kidnapping of 276 schoolgirls from the remote town of Chibok. The majority of the schoolgirls remain in the hands of the militants, whose insurgency has also uprooted 1.2 million people in north-eastern Nigeria.</a:t>
            </a:r>
            <a:endParaRPr lang="fr-FR" sz="750" dirty="0">
              <a:solidFill>
                <a:srgbClr val="A6A6A6"/>
              </a:solidFill>
              <a:latin typeface="Arial" pitchFamily="34" charset="0"/>
              <a:cs typeface="Arial" pitchFamily="34" charset="0"/>
            </a:endParaRPr>
          </a:p>
          <a:p>
            <a:r>
              <a:rPr lang="en-GB" sz="500" dirty="0"/>
              <a:t> </a:t>
            </a:r>
            <a:endParaRPr lang="fr-FR" sz="500" dirty="0"/>
          </a:p>
          <a:p>
            <a:endParaRPr lang="en-GB" sz="500" b="1" dirty="0" smtClean="0"/>
          </a:p>
          <a:p>
            <a:r>
              <a:rPr lang="en-US" sz="950" b="1" dirty="0" smtClean="0">
                <a:solidFill>
                  <a:srgbClr val="FF721E"/>
                </a:solidFill>
                <a:latin typeface="Arial"/>
              </a:rPr>
              <a:t>REGIONAL / EBOLA VIRUS </a:t>
            </a:r>
            <a:r>
              <a:rPr lang="en-US" sz="950" b="1" dirty="0" smtClean="0">
                <a:solidFill>
                  <a:srgbClr val="FF721E"/>
                </a:solidFill>
                <a:latin typeface="Arial"/>
              </a:rPr>
              <a:t>DISEASE (EVD)</a:t>
            </a:r>
            <a:endParaRPr lang="en-US" sz="950" b="1" dirty="0" smtClean="0">
              <a:solidFill>
                <a:srgbClr val="FF721E"/>
              </a:solidFill>
              <a:latin typeface="Arial"/>
            </a:endParaRPr>
          </a:p>
          <a:p>
            <a:r>
              <a:rPr lang="en-GB" sz="800" b="1" i="1" cap="all" dirty="0">
                <a:solidFill>
                  <a:srgbClr val="036BB6"/>
                </a:solidFill>
                <a:latin typeface="Arial"/>
              </a:rPr>
              <a:t>30 CASES RECORDED, LOWEST SINCE MAY 2014</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In the week that ended on 5 April, a total of 30 cases were reported in Guinea (21) and Sierra Leone (9). These were the lowest figures in almost one year. No infections were reported in Liberia, where the last EVD patient died on 27 March. Overall, 25,515 suspected, confirmed and probable cases and 10,572 deaths have occurred in the three countries.</a:t>
            </a:r>
            <a:endParaRPr lang="fr-FR" sz="750" dirty="0">
              <a:solidFill>
                <a:srgbClr val="A6A6A6"/>
              </a:solidFill>
              <a:latin typeface="Arial" pitchFamily="34" charset="0"/>
              <a:cs typeface="Arial" pitchFamily="34" charset="0"/>
            </a:endParaRPr>
          </a:p>
          <a:p>
            <a:r>
              <a:rPr lang="en-GB" sz="800" b="1" dirty="0"/>
              <a:t> </a:t>
            </a:r>
            <a:endParaRPr lang="fr-FR" sz="800" dirty="0"/>
          </a:p>
          <a:p>
            <a:r>
              <a:rPr lang="en-GB" sz="950" b="1" dirty="0" smtClean="0">
                <a:solidFill>
                  <a:srgbClr val="FF721E"/>
                </a:solidFill>
                <a:latin typeface="Arial"/>
              </a:rPr>
              <a:t>WEST AFRICA</a:t>
            </a:r>
            <a:endParaRPr lang="fr-FR" sz="950" b="1" dirty="0">
              <a:solidFill>
                <a:srgbClr val="FF721E"/>
              </a:solidFill>
              <a:latin typeface="Arial"/>
            </a:endParaRPr>
          </a:p>
          <a:p>
            <a:r>
              <a:rPr lang="en-GB" sz="800" b="1" i="1" cap="all" dirty="0">
                <a:solidFill>
                  <a:srgbClr val="036BB6"/>
                </a:solidFill>
                <a:latin typeface="Arial"/>
              </a:rPr>
              <a:t>4.7 MILLION </a:t>
            </a:r>
            <a:r>
              <a:rPr lang="en-GB" sz="800" b="1" i="1" cap="all" dirty="0" smtClean="0">
                <a:solidFill>
                  <a:srgbClr val="036BB6"/>
                </a:solidFill>
                <a:latin typeface="Arial"/>
              </a:rPr>
              <a:t>FACING crisis-level </a:t>
            </a:r>
            <a:r>
              <a:rPr lang="en-GB" sz="800" b="1" i="1" cap="all" dirty="0">
                <a:solidFill>
                  <a:srgbClr val="036BB6"/>
                </a:solidFill>
                <a:latin typeface="Arial"/>
              </a:rPr>
              <a:t>FOOD </a:t>
            </a:r>
            <a:r>
              <a:rPr lang="fr-CA" sz="800" b="1" i="1" cap="all" dirty="0" err="1" smtClean="0">
                <a:solidFill>
                  <a:srgbClr val="036BB6"/>
                </a:solidFill>
                <a:latin typeface="Arial"/>
              </a:rPr>
              <a:t>insecurity</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From March - May 4.7 million people will be in crisis phase (IPC 3) in Cape Verde, Guinea-Bissau, Mauritania, Mali, Niger, Sierra Leone and Chad due to significant decrease in harvests, according to the Harmonized Framework. The number could rise to 7.3 million people - including </a:t>
            </a:r>
            <a:r>
              <a:rPr lang="en-GB" sz="750" dirty="0" smtClean="0">
                <a:solidFill>
                  <a:srgbClr val="A6A6A6"/>
                </a:solidFill>
                <a:latin typeface="Arial" pitchFamily="34" charset="0"/>
                <a:cs typeface="Arial" pitchFamily="34" charset="0"/>
              </a:rPr>
              <a:t>Burkina </a:t>
            </a:r>
            <a:r>
              <a:rPr lang="en-GB" sz="750" dirty="0">
                <a:solidFill>
                  <a:srgbClr val="A6A6A6"/>
                </a:solidFill>
                <a:latin typeface="Arial" pitchFamily="34" charset="0"/>
                <a:cs typeface="Arial" pitchFamily="34" charset="0"/>
              </a:rPr>
              <a:t>Faso, Senegal and Liberia - during the June-August lean season due to food price increases and the declining purchasing power of poor households.</a:t>
            </a:r>
            <a:endParaRPr lang="fr-FR" sz="750" dirty="0">
              <a:solidFill>
                <a:srgbClr val="A6A6A6"/>
              </a:solidFill>
              <a:latin typeface="Arial" pitchFamily="34" charset="0"/>
              <a:cs typeface="Arial" pitchFamily="34" charset="0"/>
            </a:endParaRPr>
          </a:p>
          <a:p>
            <a:pPr algn="just"/>
            <a:endParaRPr lang="fr-FR" sz="750" dirty="0">
              <a:solidFill>
                <a:srgbClr val="A6A6A6"/>
              </a:solidFill>
              <a:latin typeface="Arial" pitchFamily="34" charset="0"/>
              <a:cs typeface="Arial" pitchFamily="34" charset="0"/>
            </a:endParaRPr>
          </a:p>
          <a:p>
            <a:pPr algn="just"/>
            <a:endParaRPr lang="fr-FR" sz="800" dirty="0">
              <a:solidFill>
                <a:srgbClr val="A6A6A6"/>
              </a:solidFill>
              <a:latin typeface="Arial" pitchFamily="34" charset="0"/>
              <a:cs typeface="Arial" pitchFamily="34" charset="0"/>
            </a:endParaRPr>
          </a:p>
        </p:txBody>
      </p:sp>
      <p:sp>
        <p:nvSpPr>
          <p:cNvPr id="66" name="TextBox 22"/>
          <p:cNvSpPr txBox="1"/>
          <p:nvPr/>
        </p:nvSpPr>
        <p:spPr>
          <a:xfrm>
            <a:off x="2061628" y="4068663"/>
            <a:ext cx="749755"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68" name="TextBox 44"/>
          <p:cNvSpPr txBox="1"/>
          <p:nvPr/>
        </p:nvSpPr>
        <p:spPr>
          <a:xfrm>
            <a:off x="2538388" y="4346104"/>
            <a:ext cx="1338477"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EBOLA CASES SINCE 27 MARCH</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p:nvPr/>
        </p:nvCxnSpPr>
        <p:spPr>
          <a:xfrm rot="10800000">
            <a:off x="1338034" y="4026032"/>
            <a:ext cx="696299" cy="258655"/>
          </a:xfrm>
          <a:prstGeom prst="bentConnector3">
            <a:avLst>
              <a:gd name="adj1" fmla="val 99246"/>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3114663" y="2002922"/>
            <a:ext cx="59464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3" name="TextBox 22"/>
          <p:cNvSpPr txBox="1"/>
          <p:nvPr/>
        </p:nvSpPr>
        <p:spPr>
          <a:xfrm>
            <a:off x="2995836" y="2939723"/>
            <a:ext cx="792088" cy="16737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NIGERIA</a:t>
            </a:r>
            <a:endParaRPr lang="en-GB" dirty="0"/>
          </a:p>
        </p:txBody>
      </p:sp>
      <p:sp>
        <p:nvSpPr>
          <p:cNvPr id="45" name="TextBox 44"/>
          <p:cNvSpPr txBox="1"/>
          <p:nvPr/>
        </p:nvSpPr>
        <p:spPr>
          <a:xfrm>
            <a:off x="3657205" y="3130961"/>
            <a:ext cx="1401463" cy="279580"/>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CHILDREN DISPLACED BY  INSURGENCY</a:t>
            </a:r>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 EVD</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78239"/>
            <a:ext cx="217529" cy="210513"/>
          </a:xfrm>
          <a:prstGeom prst="rect">
            <a:avLst/>
          </a:prstGeom>
        </p:spPr>
      </p:pic>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369665" y="2209819"/>
            <a:ext cx="1558845"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CHICKEN FARM ISOLATED OVER BIRD FLU FEARS</a:t>
            </a:r>
            <a:endParaRPr lang="en-GB" sz="900" b="1" dirty="0">
              <a:solidFill>
                <a:srgbClr val="026DB6"/>
              </a:solidFill>
              <a:latin typeface="Arial" panose="020B0604020202020204" pitchFamily="34" charset="0"/>
              <a:cs typeface="Arial" panose="020B0604020202020204" pitchFamily="34" charset="0"/>
            </a:endParaRPr>
          </a:p>
        </p:txBody>
      </p:sp>
      <p:sp>
        <p:nvSpPr>
          <p:cNvPr id="46" name="TextBox 48"/>
          <p:cNvSpPr txBox="1"/>
          <p:nvPr/>
        </p:nvSpPr>
        <p:spPr>
          <a:xfrm>
            <a:off x="2305779" y="4341029"/>
            <a:ext cx="160601" cy="221102"/>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0</a:t>
            </a:r>
            <a:endParaRPr lang="en-GB" sz="1600" b="1" baseline="30000"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328262" y="4667650"/>
            <a:ext cx="245329"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30</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4130" y="4351617"/>
            <a:ext cx="217529" cy="210513"/>
          </a:xfrm>
          <a:prstGeom prst="rect">
            <a:avLst/>
          </a:prstGeom>
        </p:spPr>
      </p:pic>
      <p:sp>
        <p:nvSpPr>
          <p:cNvPr id="37" name="TextBox 44"/>
          <p:cNvSpPr txBox="1"/>
          <p:nvPr/>
        </p:nvSpPr>
        <p:spPr>
          <a:xfrm>
            <a:off x="631327" y="4607857"/>
            <a:ext cx="1084602"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CASES, LOWEST SINCE MAY 2014</a:t>
            </a:r>
            <a:endParaRPr lang="en-GB" dirty="0"/>
          </a:p>
        </p:txBody>
      </p:sp>
      <p:sp>
        <p:nvSpPr>
          <p:cNvPr id="34" name="TextBox 22"/>
          <p:cNvSpPr txBox="1"/>
          <p:nvPr/>
        </p:nvSpPr>
        <p:spPr>
          <a:xfrm>
            <a:off x="5018102" y="3492599"/>
            <a:ext cx="688638" cy="241666"/>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4770637" y="3708623"/>
            <a:ext cx="1152127" cy="304774"/>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AIRPORT IDP SITE TO BE SHUT</a:t>
            </a:r>
            <a:endParaRPr lang="en-GB" sz="900" b="1" dirty="0">
              <a:solidFill>
                <a:srgbClr val="026DB6"/>
              </a:solidFill>
              <a:latin typeface="Arial" panose="020B0604020202020204" pitchFamily="34" charset="0"/>
              <a:cs typeface="Arial" panose="020B0604020202020204" pitchFamily="34" charset="0"/>
            </a:endParaRPr>
          </a:p>
        </p:txBody>
      </p:sp>
      <p:sp>
        <p:nvSpPr>
          <p:cNvPr id="51" name="TextBox 48"/>
          <p:cNvSpPr txBox="1"/>
          <p:nvPr/>
        </p:nvSpPr>
        <p:spPr>
          <a:xfrm>
            <a:off x="3163779" y="3154906"/>
            <a:ext cx="455741"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800k</a:t>
            </a:r>
            <a:endParaRPr lang="en-GB" sz="1600" b="1" dirty="0">
              <a:solidFill>
                <a:srgbClr val="026DB6"/>
              </a:solidFill>
              <a:latin typeface="Arial" panose="020B0604020202020204" pitchFamily="34" charset="0"/>
              <a:cs typeface="Arial" panose="020B0604020202020204" pitchFamily="34" charset="0"/>
            </a:endParaRPr>
          </a:p>
        </p:txBody>
      </p:sp>
      <p:pic>
        <p:nvPicPr>
          <p:cNvPr id="56" name="Imag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4452" y="2265963"/>
            <a:ext cx="217529" cy="210513"/>
          </a:xfrm>
          <a:prstGeom prst="rect">
            <a:avLst/>
          </a:prstGeom>
        </p:spPr>
      </p:pic>
      <p:sp>
        <p:nvSpPr>
          <p:cNvPr id="42" name="TextBox 22"/>
          <p:cNvSpPr txBox="1"/>
          <p:nvPr/>
        </p:nvSpPr>
        <p:spPr>
          <a:xfrm>
            <a:off x="2466380" y="855515"/>
            <a:ext cx="151216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WEST AFRICA</a:t>
            </a:r>
            <a:endParaRPr lang="en-GB" dirty="0"/>
          </a:p>
        </p:txBody>
      </p:sp>
      <p:sp>
        <p:nvSpPr>
          <p:cNvPr id="47" name="TextBox 48"/>
          <p:cNvSpPr txBox="1"/>
          <p:nvPr/>
        </p:nvSpPr>
        <p:spPr>
          <a:xfrm>
            <a:off x="2776535" y="1157286"/>
            <a:ext cx="481934" cy="22110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4.7M</a:t>
            </a:r>
            <a:endParaRPr lang="en-GB" sz="1600" b="1" dirty="0">
              <a:solidFill>
                <a:srgbClr val="026DB6"/>
              </a:solidFill>
              <a:latin typeface="Arial" panose="020B0604020202020204" pitchFamily="34" charset="0"/>
              <a:cs typeface="Arial" panose="020B0604020202020204" pitchFamily="34" charset="0"/>
            </a:endParaRPr>
          </a:p>
        </p:txBody>
      </p:sp>
      <p:sp>
        <p:nvSpPr>
          <p:cNvPr id="60" name="TextBox 44"/>
          <p:cNvSpPr txBox="1"/>
          <p:nvPr/>
        </p:nvSpPr>
        <p:spPr>
          <a:xfrm>
            <a:off x="3330475" y="1087024"/>
            <a:ext cx="1440162" cy="438422"/>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FACING CRISIS-LEVEL</a:t>
            </a:r>
            <a:endParaRPr lang="en-GB" dirty="0"/>
          </a:p>
          <a:p>
            <a:r>
              <a:rPr lang="en-GB" dirty="0" smtClean="0"/>
              <a:t>FOOD INSECURITY</a:t>
            </a:r>
            <a:endParaRPr lang="en-GB" dirty="0"/>
          </a:p>
        </p:txBody>
      </p:sp>
      <p:pic>
        <p:nvPicPr>
          <p:cNvPr id="61" name="Imag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7867" y="1087024"/>
            <a:ext cx="291363" cy="291363"/>
          </a:xfrm>
          <a:prstGeom prst="rect">
            <a:avLst/>
          </a:prstGeom>
        </p:spPr>
      </p:pic>
      <p:pic>
        <p:nvPicPr>
          <p:cNvPr id="62"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450683" y="3729959"/>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908957" y="3139434"/>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44"/>
          <p:cNvSpPr txBox="1"/>
          <p:nvPr/>
        </p:nvSpPr>
        <p:spPr>
          <a:xfrm>
            <a:off x="573590" y="2290079"/>
            <a:ext cx="1244718" cy="749949"/>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FR" dirty="0" smtClean="0"/>
              <a:t>DEAD, SEVERAL INJURED IN DEMONSTRATIONS</a:t>
            </a:r>
            <a:endParaRPr lang="en-GB" dirty="0"/>
          </a:p>
        </p:txBody>
      </p:sp>
      <p:sp>
        <p:nvSpPr>
          <p:cNvPr id="44" name="TextBox 22"/>
          <p:cNvSpPr txBox="1"/>
          <p:nvPr/>
        </p:nvSpPr>
        <p:spPr>
          <a:xfrm>
            <a:off x="76048" y="2180173"/>
            <a:ext cx="749755" cy="250815"/>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GUINEA</a:t>
            </a:r>
            <a:endParaRPr lang="en-GB" dirty="0"/>
          </a:p>
        </p:txBody>
      </p:sp>
      <p:cxnSp>
        <p:nvCxnSpPr>
          <p:cNvPr id="49" name="Connecteur en angle 48"/>
          <p:cNvCxnSpPr/>
          <p:nvPr/>
        </p:nvCxnSpPr>
        <p:spPr>
          <a:xfrm rot="16200000" flipH="1">
            <a:off x="230411" y="2662896"/>
            <a:ext cx="816425" cy="247565"/>
          </a:xfrm>
          <a:prstGeom prst="bentConnector3">
            <a:avLst>
              <a:gd name="adj1" fmla="val 8778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50" name="Imag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448" y="2559797"/>
            <a:ext cx="217529" cy="210513"/>
          </a:xfrm>
          <a:prstGeom prst="rect">
            <a:avLst/>
          </a:prstGeom>
        </p:spPr>
      </p:pic>
      <p:sp>
        <p:nvSpPr>
          <p:cNvPr id="52" name="TextBox 48"/>
          <p:cNvSpPr txBox="1"/>
          <p:nvPr/>
        </p:nvSpPr>
        <p:spPr>
          <a:xfrm>
            <a:off x="328262" y="2511768"/>
            <a:ext cx="160601" cy="221102"/>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endParaRPr lang="en-GB" sz="1600" b="1" baseline="30000" dirty="0">
              <a:solidFill>
                <a:srgbClr val="026DB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5639</TotalTime>
  <Words>382</Words>
  <Application>Microsoft Office PowerPoint</Application>
  <PresentationFormat>Personnalisé</PresentationFormat>
  <Paragraphs>50</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599</cp:revision>
  <cp:lastPrinted>2014-12-11T10:27:48Z</cp:lastPrinted>
  <dcterms:created xsi:type="dcterms:W3CDTF">2014-03-10T10:37:19Z</dcterms:created>
  <dcterms:modified xsi:type="dcterms:W3CDTF">2015-04-14T17:06:56Z</dcterms:modified>
</cp:coreProperties>
</file>