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DB6"/>
    <a:srgbClr val="FF721E"/>
    <a:srgbClr val="A6A6A6"/>
    <a:srgbClr val="036BB6"/>
    <a:srgbClr val="404040"/>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varScale="1">
        <p:scale>
          <a:sx n="63" d="100"/>
          <a:sy n="63" d="100"/>
        </p:scale>
        <p:origin x="1464" y="72"/>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15/12/2015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15/12/2015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15/12/2015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15/12/2015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15/12/2015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15/12/2015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15/12/2015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15/12/2015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15/12/2015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15/12/2015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15/12/2015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15/12/2015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15/12/2015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15/12/2015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2" y="851906"/>
            <a:ext cx="6671786" cy="6008912"/>
          </a:xfrm>
          <a:prstGeom prst="rect">
            <a:avLst/>
          </a:prstGeom>
        </p:spPr>
      </p:pic>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a:solidFill>
                  <a:schemeClr val="bg1"/>
                </a:solidFill>
                <a:latin typeface="Arial" panose="020B0604020202020204" pitchFamily="34" charset="0"/>
                <a:cs typeface="Arial" panose="020B0604020202020204" pitchFamily="34" charset="0"/>
              </a:rPr>
              <a:t>8</a:t>
            </a:r>
            <a:r>
              <a:rPr lang="en-GB" sz="1000" b="1" dirty="0" smtClean="0">
                <a:solidFill>
                  <a:schemeClr val="bg1"/>
                </a:solidFill>
                <a:latin typeface="Arial" panose="020B0604020202020204" pitchFamily="34" charset="0"/>
                <a:cs typeface="Arial" panose="020B0604020202020204" pitchFamily="34" charset="0"/>
              </a:rPr>
              <a:t> – 14 December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847853" cy="6390525"/>
          </a:xfrm>
          <a:prstGeom prst="rect">
            <a:avLst/>
          </a:prstGeom>
          <a:noFill/>
        </p:spPr>
        <p:txBody>
          <a:bodyPr wrap="square" lIns="99569" tIns="49785" rIns="99569" bIns="49785" rtlCol="0">
            <a:noAutofit/>
          </a:bodyPr>
          <a:lstStyle/>
          <a:p>
            <a:r>
              <a:rPr lang="fr-FR" sz="1000" b="1" dirty="0" smtClean="0">
                <a:solidFill>
                  <a:srgbClr val="FF721E"/>
                </a:solidFill>
                <a:latin typeface="Arial"/>
              </a:rPr>
              <a:t>CAMEROON</a:t>
            </a:r>
          </a:p>
          <a:p>
            <a:r>
              <a:rPr lang="en-GB" sz="900" b="1" i="1" dirty="0">
                <a:solidFill>
                  <a:srgbClr val="026DB6"/>
                </a:solidFill>
                <a:latin typeface="Arial" panose="020B0604020202020204" pitchFamily="34" charset="0"/>
                <a:cs typeface="Arial" panose="020B0604020202020204" pitchFamily="34" charset="0"/>
              </a:rPr>
              <a:t>SUICIDE BLAST KILLS SEVEN</a:t>
            </a:r>
            <a:endParaRPr lang="en-US" sz="900" b="1" i="1" dirty="0">
              <a:solidFill>
                <a:srgbClr val="026DB6"/>
              </a:solidFill>
              <a:latin typeface="Arial" panose="020B0604020202020204" pitchFamily="34" charset="0"/>
              <a:cs typeface="Arial" panose="020B0604020202020204" pitchFamily="34" charset="0"/>
            </a:endParaRPr>
          </a:p>
          <a:p>
            <a:pPr algn="just"/>
            <a:r>
              <a:rPr lang="en-GB" sz="840" dirty="0">
                <a:solidFill>
                  <a:srgbClr val="A6A6A6"/>
                </a:solidFill>
                <a:latin typeface="Arial" panose="020B0604020202020204" pitchFamily="34" charset="0"/>
                <a:cs typeface="Arial" panose="020B0604020202020204" pitchFamily="34" charset="0"/>
              </a:rPr>
              <a:t>At least seven civilians were killed on 11 December in a suicide attack in </a:t>
            </a:r>
            <a:r>
              <a:rPr lang="en-GB" sz="840" dirty="0" err="1">
                <a:solidFill>
                  <a:srgbClr val="A6A6A6"/>
                </a:solidFill>
                <a:latin typeface="Arial" panose="020B0604020202020204" pitchFamily="34" charset="0"/>
                <a:cs typeface="Arial" panose="020B0604020202020204" pitchFamily="34" charset="0"/>
              </a:rPr>
              <a:t>Kolofata</a:t>
            </a:r>
            <a:r>
              <a:rPr lang="en-GB" sz="840" dirty="0">
                <a:solidFill>
                  <a:srgbClr val="A6A6A6"/>
                </a:solidFill>
                <a:latin typeface="Arial" panose="020B0604020202020204" pitchFamily="34" charset="0"/>
                <a:cs typeface="Arial" panose="020B0604020202020204" pitchFamily="34" charset="0"/>
              </a:rPr>
              <a:t> in Far North Region which has repeatedly come under attack by suspected Boko Haram members. A series of suicide bombings have targeted civilians and security forces in the region since July.</a:t>
            </a:r>
            <a:endParaRPr lang="en-US" sz="840" dirty="0">
              <a:solidFill>
                <a:srgbClr val="A6A6A6"/>
              </a:solidFill>
              <a:latin typeface="Arial" panose="020B0604020202020204" pitchFamily="34" charset="0"/>
              <a:cs typeface="Arial" panose="020B0604020202020204" pitchFamily="34" charset="0"/>
            </a:endParaRPr>
          </a:p>
          <a:p>
            <a:pPr algn="just"/>
            <a:endParaRPr lang="en-GB" sz="500" dirty="0">
              <a:solidFill>
                <a:srgbClr val="A6A6A6"/>
              </a:solidFill>
              <a:latin typeface="Arial" panose="020B0604020202020204" pitchFamily="34" charset="0"/>
              <a:cs typeface="Arial" panose="020B0604020202020204" pitchFamily="34" charset="0"/>
            </a:endParaRPr>
          </a:p>
          <a:p>
            <a:r>
              <a:rPr lang="en-GB" sz="1000" b="1" dirty="0" smtClean="0">
                <a:solidFill>
                  <a:srgbClr val="FF721E"/>
                </a:solidFill>
                <a:latin typeface="Arial"/>
              </a:rPr>
              <a:t>CENTRAL AFRICAN REPUBLIC (CAR)</a:t>
            </a:r>
            <a:r>
              <a:rPr lang="en-GB" sz="1000" b="1" dirty="0"/>
              <a:t>	</a:t>
            </a:r>
            <a:endParaRPr lang="fr-FR" sz="1000" dirty="0"/>
          </a:p>
          <a:p>
            <a:r>
              <a:rPr lang="en-GB" sz="900" b="1" i="1" dirty="0">
                <a:solidFill>
                  <a:srgbClr val="026DB6"/>
                </a:solidFill>
                <a:latin typeface="Arial" panose="020B0604020202020204" pitchFamily="34" charset="0"/>
                <a:cs typeface="Arial" panose="020B0604020202020204" pitchFamily="34" charset="0"/>
              </a:rPr>
              <a:t>AID WORKERS ATTACKED</a:t>
            </a:r>
            <a:endParaRPr lang="en-US" sz="900" b="1" i="1" dirty="0">
              <a:solidFill>
                <a:srgbClr val="026DB6"/>
              </a:solidFill>
              <a:latin typeface="Arial" panose="020B0604020202020204" pitchFamily="34" charset="0"/>
              <a:cs typeface="Arial" panose="020B0604020202020204" pitchFamily="34" charset="0"/>
            </a:endParaRPr>
          </a:p>
          <a:p>
            <a:pPr algn="just"/>
            <a:r>
              <a:rPr lang="en-GB" sz="840" dirty="0">
                <a:solidFill>
                  <a:srgbClr val="A6A6A6"/>
                </a:solidFill>
                <a:latin typeface="Arial" panose="020B0604020202020204" pitchFamily="34" charset="0"/>
                <a:cs typeface="Arial" panose="020B0604020202020204" pitchFamily="34" charset="0"/>
              </a:rPr>
              <a:t>On 9 December, armed men in </a:t>
            </a:r>
            <a:r>
              <a:rPr lang="en-GB" sz="840" dirty="0" err="1">
                <a:solidFill>
                  <a:srgbClr val="A6A6A6"/>
                </a:solidFill>
                <a:latin typeface="Arial" panose="020B0604020202020204" pitchFamily="34" charset="0"/>
                <a:cs typeface="Arial" panose="020B0604020202020204" pitchFamily="34" charset="0"/>
              </a:rPr>
              <a:t>Bossangoa</a:t>
            </a:r>
            <a:r>
              <a:rPr lang="en-GB" sz="840" dirty="0">
                <a:solidFill>
                  <a:srgbClr val="A6A6A6"/>
                </a:solidFill>
                <a:latin typeface="Arial" panose="020B0604020202020204" pitchFamily="34" charset="0"/>
                <a:cs typeface="Arial" panose="020B0604020202020204" pitchFamily="34" charset="0"/>
              </a:rPr>
              <a:t> attacked, briefly detained and robbed more than 20 staff members of several international NGOs who were travelling on the road that links </a:t>
            </a:r>
            <a:r>
              <a:rPr lang="en-GB" sz="840" dirty="0" err="1">
                <a:solidFill>
                  <a:srgbClr val="A6A6A6"/>
                </a:solidFill>
                <a:latin typeface="Arial" panose="020B0604020202020204" pitchFamily="34" charset="0"/>
                <a:cs typeface="Arial" panose="020B0604020202020204" pitchFamily="34" charset="0"/>
              </a:rPr>
              <a:t>Bossangoa</a:t>
            </a:r>
            <a:r>
              <a:rPr lang="en-GB" sz="840" dirty="0">
                <a:solidFill>
                  <a:srgbClr val="A6A6A6"/>
                </a:solidFill>
                <a:latin typeface="Arial" panose="020B0604020202020204" pitchFamily="34" charset="0"/>
                <a:cs typeface="Arial" panose="020B0604020202020204" pitchFamily="34" charset="0"/>
              </a:rPr>
              <a:t> and Kamba Kota. In a separate incident on the same day, three humanitarian workers were attacked and robbed by armed assailants in Bangui’s PK9 neighbourhood. Since the start of the year, more than 200 attacks have been perpetrated against humanitarian organizations. UN Humanitarian Coordinator </a:t>
            </a:r>
            <a:r>
              <a:rPr lang="en-GB" sz="840" dirty="0" err="1">
                <a:solidFill>
                  <a:srgbClr val="A6A6A6"/>
                </a:solidFill>
                <a:latin typeface="Arial" panose="020B0604020202020204" pitchFamily="34" charset="0"/>
                <a:cs typeface="Arial" panose="020B0604020202020204" pitchFamily="34" charset="0"/>
              </a:rPr>
              <a:t>Aurélien</a:t>
            </a:r>
            <a:r>
              <a:rPr lang="en-GB" sz="840" dirty="0">
                <a:solidFill>
                  <a:srgbClr val="A6A6A6"/>
                </a:solidFill>
                <a:latin typeface="Arial" panose="020B0604020202020204" pitchFamily="34" charset="0"/>
                <a:cs typeface="Arial" panose="020B0604020202020204" pitchFamily="34" charset="0"/>
              </a:rPr>
              <a:t> </a:t>
            </a:r>
            <a:r>
              <a:rPr lang="en-GB" sz="840" dirty="0" err="1">
                <a:solidFill>
                  <a:srgbClr val="A6A6A6"/>
                </a:solidFill>
                <a:latin typeface="Arial" panose="020B0604020202020204" pitchFamily="34" charset="0"/>
                <a:cs typeface="Arial" panose="020B0604020202020204" pitchFamily="34" charset="0"/>
              </a:rPr>
              <a:t>Agbénonci</a:t>
            </a:r>
            <a:r>
              <a:rPr lang="en-GB" sz="840" dirty="0">
                <a:solidFill>
                  <a:srgbClr val="A6A6A6"/>
                </a:solidFill>
                <a:latin typeface="Arial" panose="020B0604020202020204" pitchFamily="34" charset="0"/>
                <a:cs typeface="Arial" panose="020B0604020202020204" pitchFamily="34" charset="0"/>
              </a:rPr>
              <a:t> condemned the attacks</a:t>
            </a:r>
            <a:r>
              <a:rPr lang="en-GB" sz="840" dirty="0" smtClean="0">
                <a:solidFill>
                  <a:srgbClr val="A6A6A6"/>
                </a:solidFill>
                <a:latin typeface="Arial" panose="020B0604020202020204" pitchFamily="34" charset="0"/>
                <a:cs typeface="Arial" panose="020B0604020202020204" pitchFamily="34" charset="0"/>
              </a:rPr>
              <a:t>.</a:t>
            </a:r>
          </a:p>
          <a:p>
            <a:pPr algn="just"/>
            <a:endParaRPr lang="en-GB" sz="500" dirty="0">
              <a:solidFill>
                <a:srgbClr val="A6A6A6"/>
              </a:solidFill>
              <a:latin typeface="Arial" panose="020B0604020202020204" pitchFamily="34" charset="0"/>
              <a:cs typeface="Arial" panose="020B0604020202020204" pitchFamily="34" charset="0"/>
            </a:endParaRPr>
          </a:p>
          <a:p>
            <a:r>
              <a:rPr lang="en-GB" sz="900" b="1" i="1" dirty="0">
                <a:solidFill>
                  <a:srgbClr val="026DB6"/>
                </a:solidFill>
                <a:latin typeface="Arial" panose="020B0604020202020204" pitchFamily="34" charset="0"/>
                <a:cs typeface="Arial" panose="020B0604020202020204" pitchFamily="34" charset="0"/>
              </a:rPr>
              <a:t>FIVE KILLED IN POLL DAY VIOLENCE</a:t>
            </a:r>
            <a:endParaRPr lang="en-US" sz="900" b="1" i="1" dirty="0">
              <a:solidFill>
                <a:srgbClr val="026DB6"/>
              </a:solidFill>
              <a:latin typeface="Arial" panose="020B0604020202020204" pitchFamily="34" charset="0"/>
              <a:cs typeface="Arial" panose="020B0604020202020204" pitchFamily="34" charset="0"/>
            </a:endParaRPr>
          </a:p>
          <a:p>
            <a:pPr algn="just"/>
            <a:r>
              <a:rPr lang="en-GB" sz="840" dirty="0">
                <a:solidFill>
                  <a:srgbClr val="A6A6A6"/>
                </a:solidFill>
                <a:latin typeface="Arial" panose="020B0604020202020204" pitchFamily="34" charset="0"/>
                <a:cs typeface="Arial" panose="020B0604020202020204" pitchFamily="34" charset="0"/>
              </a:rPr>
              <a:t>Heavy weapons fire during the 13 December referendum vote killed at least five people in Bangui’s PK5 </a:t>
            </a:r>
            <a:r>
              <a:rPr lang="en-GB" sz="840" dirty="0" smtClean="0">
                <a:solidFill>
                  <a:srgbClr val="A6A6A6"/>
                </a:solidFill>
                <a:latin typeface="Arial" panose="020B0604020202020204" pitchFamily="34" charset="0"/>
                <a:cs typeface="Arial" panose="020B0604020202020204" pitchFamily="34" charset="0"/>
              </a:rPr>
              <a:t>district, </a:t>
            </a:r>
            <a:r>
              <a:rPr lang="en-GB" sz="840" dirty="0">
                <a:solidFill>
                  <a:srgbClr val="A6A6A6"/>
                </a:solidFill>
                <a:latin typeface="Arial" panose="020B0604020202020204" pitchFamily="34" charset="0"/>
                <a:cs typeface="Arial" panose="020B0604020202020204" pitchFamily="34" charset="0"/>
              </a:rPr>
              <a:t>prompting UN peacekeepers to move in to protect lives. The vote is seen as a test run for presidential and parliamentary elections due on 27 December.</a:t>
            </a:r>
            <a:endParaRPr lang="en-US" sz="840" dirty="0">
              <a:solidFill>
                <a:srgbClr val="A6A6A6"/>
              </a:solidFill>
              <a:latin typeface="Arial" panose="020B0604020202020204" pitchFamily="34" charset="0"/>
              <a:cs typeface="Arial" panose="020B0604020202020204" pitchFamily="34" charset="0"/>
            </a:endParaRPr>
          </a:p>
          <a:p>
            <a:r>
              <a:rPr lang="en-US" sz="500" dirty="0"/>
              <a:t> </a:t>
            </a:r>
            <a:endParaRPr lang="en-GB" sz="500" dirty="0" smtClean="0">
              <a:solidFill>
                <a:srgbClr val="A6A6A6"/>
              </a:solidFill>
              <a:latin typeface="Arial" pitchFamily="34" charset="0"/>
              <a:cs typeface="Arial" pitchFamily="34" charset="0"/>
            </a:endParaRPr>
          </a:p>
          <a:p>
            <a:r>
              <a:rPr lang="fr-FR" sz="1000" b="1" dirty="0" smtClean="0">
                <a:solidFill>
                  <a:srgbClr val="FF721E"/>
                </a:solidFill>
                <a:latin typeface="Arial" panose="020B0604020202020204" pitchFamily="34" charset="0"/>
                <a:cs typeface="Arial" panose="020B0604020202020204" pitchFamily="34" charset="0"/>
              </a:rPr>
              <a:t>DRC</a:t>
            </a:r>
            <a:endParaRPr lang="en-GB" sz="1000" b="1" dirty="0" smtClean="0">
              <a:solidFill>
                <a:srgbClr val="FF721E"/>
              </a:solidFill>
              <a:latin typeface="Arial" panose="020B0604020202020204" pitchFamily="34" charset="0"/>
              <a:cs typeface="Arial" panose="020B0604020202020204" pitchFamily="34" charset="0"/>
            </a:endParaRPr>
          </a:p>
          <a:p>
            <a:r>
              <a:rPr lang="en-GB" sz="900" b="1" i="1" dirty="0">
                <a:solidFill>
                  <a:srgbClr val="026DB6"/>
                </a:solidFill>
                <a:latin typeface="Arial" panose="020B0604020202020204" pitchFamily="34" charset="0"/>
                <a:cs typeface="Arial" panose="020B0604020202020204" pitchFamily="34" charset="0"/>
              </a:rPr>
              <a:t>FLOODS KILL 31, LEAVE 20,000 HOMELESS</a:t>
            </a:r>
            <a:endParaRPr lang="en-US" sz="900" b="1" i="1" dirty="0">
              <a:solidFill>
                <a:srgbClr val="026DB6"/>
              </a:solidFill>
              <a:latin typeface="Arial" panose="020B0604020202020204" pitchFamily="34" charset="0"/>
              <a:cs typeface="Arial" panose="020B0604020202020204" pitchFamily="34" charset="0"/>
            </a:endParaRPr>
          </a:p>
          <a:p>
            <a:pPr algn="just"/>
            <a:r>
              <a:rPr lang="en-GB" sz="840" dirty="0">
                <a:solidFill>
                  <a:srgbClr val="A6A6A6"/>
                </a:solidFill>
                <a:latin typeface="Arial" panose="020B0604020202020204" pitchFamily="34" charset="0"/>
                <a:cs typeface="Arial" panose="020B0604020202020204" pitchFamily="34" charset="0"/>
              </a:rPr>
              <a:t>As of 9 December, heavy flooding triggered by torrential rains since 19 November had killed 31 people and rendered some 20,000 others homeless in the capital Kinshasa. Many of the deaths were as a result of collapsing houses in poor neighbourhoods in the east and south of the city along River Congo. President Joseph Kabila has ordered the Kinshasa municipality and the central government to provide assistance to those affected.</a:t>
            </a:r>
            <a:endParaRPr lang="en-US" sz="840" dirty="0">
              <a:solidFill>
                <a:srgbClr val="A6A6A6"/>
              </a:solidFill>
              <a:latin typeface="Arial" panose="020B0604020202020204" pitchFamily="34" charset="0"/>
              <a:cs typeface="Arial" panose="020B0604020202020204" pitchFamily="34" charset="0"/>
            </a:endParaRPr>
          </a:p>
          <a:p>
            <a:r>
              <a:rPr lang="en-GB" sz="500" dirty="0"/>
              <a:t> </a:t>
            </a:r>
            <a:r>
              <a:rPr lang="en-US" sz="500" i="1" dirty="0"/>
              <a:t> </a:t>
            </a:r>
            <a:endParaRPr lang="en-US" sz="500" i="1" dirty="0" smtClean="0"/>
          </a:p>
          <a:p>
            <a:r>
              <a:rPr lang="en-GB" sz="1000" b="1" dirty="0" smtClean="0">
                <a:solidFill>
                  <a:srgbClr val="FF721E"/>
                </a:solidFill>
                <a:latin typeface="Arial" panose="020B0604020202020204" pitchFamily="34" charset="0"/>
                <a:cs typeface="Arial" panose="020B0604020202020204" pitchFamily="34" charset="0"/>
              </a:rPr>
              <a:t>SAHEL</a:t>
            </a:r>
            <a:endParaRPr lang="en-US" sz="1000" b="1" dirty="0">
              <a:solidFill>
                <a:srgbClr val="FF721E"/>
              </a:solidFill>
              <a:latin typeface="Arial" panose="020B0604020202020204" pitchFamily="34" charset="0"/>
              <a:cs typeface="Arial" panose="020B0604020202020204" pitchFamily="34" charset="0"/>
            </a:endParaRPr>
          </a:p>
          <a:p>
            <a:r>
              <a:rPr lang="en-GB" sz="900" b="1" i="1" dirty="0">
                <a:solidFill>
                  <a:srgbClr val="026DB6"/>
                </a:solidFill>
                <a:latin typeface="Arial" panose="020B0604020202020204" pitchFamily="34" charset="0"/>
                <a:cs typeface="Arial" panose="020B0604020202020204" pitchFamily="34" charset="0"/>
              </a:rPr>
              <a:t>US$1.98 BILLION REQUESTED FOR HUMANITARIAN RESPONSE</a:t>
            </a:r>
            <a:endParaRPr lang="en-US" sz="900" b="1" i="1" dirty="0">
              <a:solidFill>
                <a:srgbClr val="026DB6"/>
              </a:solidFill>
              <a:latin typeface="Arial" panose="020B0604020202020204" pitchFamily="34" charset="0"/>
              <a:cs typeface="Arial" panose="020B0604020202020204" pitchFamily="34" charset="0"/>
            </a:endParaRPr>
          </a:p>
          <a:p>
            <a:pPr algn="just"/>
            <a:r>
              <a:rPr lang="en-GB" sz="840" dirty="0">
                <a:solidFill>
                  <a:srgbClr val="A6A6A6"/>
                </a:solidFill>
                <a:latin typeface="Arial" panose="020B0604020202020204" pitchFamily="34" charset="0"/>
                <a:cs typeface="Arial" panose="020B0604020202020204" pitchFamily="34" charset="0"/>
              </a:rPr>
              <a:t>Humanitarian partners on 9 December launched the 2016 response plan for the Sahel, requesting US$1.98 billion to provide life-saving assistance and support communities to better withstand shocks in nine countries in the region. Around 23.5 million will face food insecurity in 2016 and 5.9 million under 5 children are projected to suffer from global acute malnutrition. Epidemics and conflict also remain major livelihoods threats and continue to cause suffering and widespread displacement.</a:t>
            </a:r>
            <a:endParaRPr lang="en-US" sz="840" dirty="0">
              <a:solidFill>
                <a:srgbClr val="A6A6A6"/>
              </a:solidFill>
              <a:latin typeface="Arial" panose="020B0604020202020204" pitchFamily="34" charset="0"/>
              <a:cs typeface="Arial" panose="020B0604020202020204" pitchFamily="34" charset="0"/>
            </a:endParaRPr>
          </a:p>
          <a:p>
            <a:pPr algn="just"/>
            <a:endParaRPr lang="en-US" sz="500" dirty="0">
              <a:solidFill>
                <a:srgbClr val="A6A6A6"/>
              </a:solidFill>
              <a:latin typeface="Arial" panose="020B0604020202020204" pitchFamily="34" charset="0"/>
              <a:cs typeface="Arial" panose="020B0604020202020204" pitchFamily="34" charset="0"/>
            </a:endParaRPr>
          </a:p>
          <a:p>
            <a:r>
              <a:rPr lang="en-GB" sz="1000" b="1" dirty="0">
                <a:solidFill>
                  <a:srgbClr val="FF721E"/>
                </a:solidFill>
                <a:latin typeface="Arial" panose="020B0604020202020204" pitchFamily="34" charset="0"/>
                <a:cs typeface="Arial" panose="020B0604020202020204" pitchFamily="34" charset="0"/>
              </a:rPr>
              <a:t>EVD </a:t>
            </a:r>
            <a:r>
              <a:rPr lang="fr-FR" sz="1000" b="1" dirty="0">
                <a:solidFill>
                  <a:srgbClr val="FF721E"/>
                </a:solidFill>
                <a:latin typeface="Arial" panose="020B0604020202020204" pitchFamily="34" charset="0"/>
                <a:cs typeface="Arial" panose="020B0604020202020204" pitchFamily="34" charset="0"/>
              </a:rPr>
              <a:t>REGIONAL</a:t>
            </a:r>
          </a:p>
          <a:p>
            <a:r>
              <a:rPr lang="en-GB" sz="900" b="1" i="1" dirty="0">
                <a:solidFill>
                  <a:srgbClr val="026DB6"/>
                </a:solidFill>
                <a:latin typeface="Arial" panose="020B0604020202020204" pitchFamily="34" charset="0"/>
                <a:cs typeface="Arial" panose="020B0604020202020204" pitchFamily="34" charset="0"/>
              </a:rPr>
              <a:t>LIBERIAN EVD CONTACTS END OBSERVATION PERIOD </a:t>
            </a:r>
            <a:endParaRPr lang="en-US" sz="900" b="1" i="1" dirty="0">
              <a:solidFill>
                <a:srgbClr val="026DB6"/>
              </a:solidFill>
              <a:latin typeface="Arial" panose="020B0604020202020204" pitchFamily="34" charset="0"/>
              <a:cs typeface="Arial" panose="020B0604020202020204" pitchFamily="34" charset="0"/>
            </a:endParaRPr>
          </a:p>
          <a:p>
            <a:pPr algn="just"/>
            <a:r>
              <a:rPr lang="en-GB" sz="840" dirty="0">
                <a:solidFill>
                  <a:srgbClr val="A6A6A6"/>
                </a:solidFill>
                <a:latin typeface="Arial" panose="020B0604020202020204" pitchFamily="34" charset="0"/>
                <a:cs typeface="Arial" panose="020B0604020202020204" pitchFamily="34" charset="0"/>
              </a:rPr>
              <a:t>Liberia has reported no new case since 20 November. All the 165 contacts identified following the resurgence of Ebola on 19 November successfully completed their 21-day observation period on 11 December and are no longer being monitored. As of 14 December, no new cases were reported in Guinea or Sierra Leone.</a:t>
            </a:r>
            <a:endParaRPr lang="en-US" sz="840" dirty="0">
              <a:solidFill>
                <a:srgbClr val="A6A6A6"/>
              </a:solidFill>
              <a:latin typeface="Arial" panose="020B0604020202020204" pitchFamily="34" charset="0"/>
              <a:cs typeface="Arial" panose="020B0604020202020204" pitchFamily="34" charset="0"/>
            </a:endParaRPr>
          </a:p>
          <a:p>
            <a:pPr algn="just"/>
            <a:r>
              <a:rPr lang="en-GB" sz="800" dirty="0" smtClean="0">
                <a:solidFill>
                  <a:srgbClr val="A6A6A6"/>
                </a:solidFill>
                <a:latin typeface="Arial" panose="020B0604020202020204" pitchFamily="34" charset="0"/>
                <a:cs typeface="Arial" panose="020B0604020202020204" pitchFamily="34" charset="0"/>
              </a:rPr>
              <a:t>.</a:t>
            </a:r>
            <a:endParaRPr lang="en-US" sz="800" dirty="0">
              <a:solidFill>
                <a:srgbClr val="A6A6A6"/>
              </a:solidFill>
              <a:latin typeface="Arial" panose="020B0604020202020204" pitchFamily="34" charset="0"/>
              <a:cs typeface="Arial" panose="020B0604020202020204" pitchFamily="34" charset="0"/>
            </a:endParaRPr>
          </a:p>
          <a:p>
            <a:r>
              <a:rPr lang="en-US" sz="800" dirty="0"/>
              <a:t> </a:t>
            </a:r>
            <a:endParaRPr lang="fr-FR" sz="800"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90116" y="4241256"/>
            <a:ext cx="1462794" cy="251562"/>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REGIONAL </a:t>
            </a:r>
            <a:endParaRPr lang="en-GB" dirty="0"/>
          </a:p>
        </p:txBody>
      </p:sp>
      <p:sp>
        <p:nvSpPr>
          <p:cNvPr id="34" name="TextBox 44"/>
          <p:cNvSpPr txBox="1"/>
          <p:nvPr/>
        </p:nvSpPr>
        <p:spPr>
          <a:xfrm>
            <a:off x="329078" y="4510307"/>
            <a:ext cx="1814401"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CONTACTS END OBSERVATION PERIOD IN LIBERIA</a:t>
            </a:r>
          </a:p>
        </p:txBody>
      </p:sp>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050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12904" y="6934755"/>
            <a:ext cx="6667915" cy="400110"/>
          </a:xfrm>
          <a:prstGeom prst="rect">
            <a:avLst/>
          </a:prstGeom>
          <a:solidFill>
            <a:schemeClr val="bg1"/>
          </a:solidFill>
        </p:spPr>
        <p:txBody>
          <a:bodyPr wrap="square" rtlCol="0">
            <a:spAutoFit/>
          </a:bodyPr>
          <a:lstStyle/>
          <a:p>
            <a:pPr>
              <a:spcAft>
                <a:spcPts val="600"/>
              </a:spcAft>
            </a:pPr>
            <a:r>
              <a:rPr lang="en-GB" sz="800" b="1" dirty="0">
                <a:solidFill>
                  <a:srgbClr val="659AD2"/>
                </a:solidFill>
                <a:latin typeface="Arial" panose="020B0604020202020204" pitchFamily="34" charset="0"/>
                <a:cs typeface="Arial" panose="020B0604020202020204" pitchFamily="34" charset="0"/>
              </a:rPr>
              <a:t>Creation date</a:t>
            </a:r>
            <a:r>
              <a:rPr lang="en-GB" sz="800" dirty="0">
                <a:solidFill>
                  <a:srgbClr val="659AD2"/>
                </a:solidFill>
                <a:latin typeface="Arial" panose="020B0604020202020204" pitchFamily="34" charset="0"/>
                <a:cs typeface="Arial" panose="020B0604020202020204" pitchFamily="34" charset="0"/>
              </a:rPr>
              <a:t>: </a:t>
            </a:r>
            <a:r>
              <a:rPr lang="en-GB" sz="800" dirty="0" smtClean="0">
                <a:solidFill>
                  <a:srgbClr val="659AD2"/>
                </a:solidFill>
                <a:latin typeface="Arial" panose="020B0604020202020204" pitchFamily="34" charset="0"/>
                <a:cs typeface="Arial" panose="020B0604020202020204" pitchFamily="34" charset="0"/>
              </a:rPr>
              <a:t>14 December 2015            </a:t>
            </a:r>
            <a:r>
              <a:rPr lang="fr-FR" sz="800" b="1" dirty="0" err="1">
                <a:solidFill>
                  <a:srgbClr val="659AD2"/>
                </a:solidFill>
                <a:latin typeface="Arial" panose="020B0604020202020204" pitchFamily="34" charset="0"/>
                <a:cs typeface="Arial" panose="020B0604020202020204" pitchFamily="34" charset="0"/>
              </a:rPr>
              <a:t>Map</a:t>
            </a:r>
            <a:r>
              <a:rPr lang="fr-FR" sz="800" b="1" dirty="0">
                <a:solidFill>
                  <a:srgbClr val="659AD2"/>
                </a:solidFill>
                <a:latin typeface="Arial" panose="020B0604020202020204" pitchFamily="34" charset="0"/>
                <a:cs typeface="Arial" panose="020B0604020202020204" pitchFamily="34" charset="0"/>
              </a:rPr>
              <a:t> data sources</a:t>
            </a:r>
            <a:r>
              <a:rPr lang="fr-FR" sz="800" dirty="0">
                <a:solidFill>
                  <a:srgbClr val="659AD2"/>
                </a:solidFill>
                <a:latin typeface="Arial" panose="020B0604020202020204" pitchFamily="34" charset="0"/>
                <a:cs typeface="Arial" panose="020B0604020202020204" pitchFamily="34" charset="0"/>
              </a:rPr>
              <a:t>: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r>
              <a:rPr lang="fr-FR" sz="800" dirty="0" smtClean="0">
                <a:solidFill>
                  <a:srgbClr val="659AD2"/>
                </a:solidFill>
                <a:latin typeface="Arial" panose="020B0604020202020204" pitchFamily="34" charset="0"/>
                <a:cs typeface="Arial" panose="020B0604020202020204" pitchFamily="34" charset="0"/>
              </a:rPr>
              <a:t>.                     </a:t>
            </a:r>
            <a:r>
              <a:rPr lang="fr-FR" sz="800" b="1" dirty="0" smtClean="0">
                <a:solidFill>
                  <a:srgbClr val="659AD2"/>
                </a:solidFill>
                <a:latin typeface="Arial" panose="020B0604020202020204" pitchFamily="34" charset="0"/>
                <a:cs typeface="Arial" panose="020B0604020202020204" pitchFamily="34" charset="0"/>
              </a:rPr>
              <a:t>Feedback</a:t>
            </a:r>
            <a:r>
              <a:rPr lang="fr-FR" sz="800" dirty="0" smtClean="0">
                <a:solidFill>
                  <a:srgbClr val="659AD2"/>
                </a:solidFill>
                <a:latin typeface="Arial" panose="020B0604020202020204" pitchFamily="34" charset="0"/>
                <a:cs typeface="Arial" panose="020B0604020202020204" pitchFamily="34" charset="0"/>
              </a:rPr>
              <a:t>: ocharowca@un.org</a:t>
            </a:r>
          </a:p>
          <a:p>
            <a:pPr>
              <a:spcAft>
                <a:spcPts val="600"/>
              </a:spcAft>
            </a:pPr>
            <a:r>
              <a:rPr lang="en-GB" sz="700" i="1"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700" i="1" dirty="0" smtClean="0">
                <a:solidFill>
                  <a:srgbClr val="659AD2"/>
                </a:solidFill>
                <a:latin typeface="Arial" panose="020B0604020202020204" pitchFamily="34" charset="0"/>
                <a:cs typeface="Arial" panose="020B0604020202020204" pitchFamily="34" charset="0"/>
              </a:rPr>
              <a:t>Nations.</a:t>
            </a:r>
            <a:endParaRPr lang="en-GB" sz="800" dirty="0">
              <a:solidFill>
                <a:srgbClr val="659AD2"/>
              </a:solidFill>
              <a:latin typeface="Arial" panose="020B0604020202020204" pitchFamily="34" charset="0"/>
              <a:cs typeface="Arial" panose="020B0604020202020204" pitchFamily="34" charset="0"/>
            </a:endParaRPr>
          </a:p>
        </p:txBody>
      </p:sp>
      <p:sp>
        <p:nvSpPr>
          <p:cNvPr id="37" name="TextBox 22"/>
          <p:cNvSpPr txBox="1"/>
          <p:nvPr/>
        </p:nvSpPr>
        <p:spPr>
          <a:xfrm>
            <a:off x="4882721" y="3564019"/>
            <a:ext cx="432000" cy="216000"/>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41" name="TextBox 44"/>
          <p:cNvSpPr txBox="1"/>
          <p:nvPr/>
        </p:nvSpPr>
        <p:spPr>
          <a:xfrm>
            <a:off x="4968353" y="3763215"/>
            <a:ext cx="954411" cy="284384"/>
          </a:xfrm>
          <a:prstGeom prst="rect">
            <a:avLst/>
          </a:prstGeom>
          <a:noFill/>
        </p:spPr>
        <p:txBody>
          <a:bodyPr wrap="square" lIns="0" tIns="0" rIns="0" bIns="0" rtlCol="0" anchor="ctr" anchorCtr="0">
            <a:noAutofit/>
          </a:bodyPr>
          <a:lstStyle/>
          <a:p>
            <a:r>
              <a:rPr lang="en-US" sz="900" b="1" dirty="0" smtClean="0">
                <a:solidFill>
                  <a:srgbClr val="026DB6"/>
                </a:solidFill>
                <a:latin typeface="Arial" panose="020B0604020202020204" pitchFamily="34" charset="0"/>
                <a:cs typeface="Arial" panose="020B0604020202020204" pitchFamily="34" charset="0"/>
              </a:rPr>
              <a:t>AID WORKERS ATTACKED</a:t>
            </a:r>
            <a:endParaRPr lang="en-GB" sz="900" b="1" dirty="0">
              <a:solidFill>
                <a:srgbClr val="026DB6"/>
              </a:solidFill>
              <a:latin typeface="Arial" panose="020B0604020202020204" pitchFamily="34" charset="0"/>
              <a:cs typeface="Arial" panose="020B0604020202020204" pitchFamily="34" charset="0"/>
            </a:endParaRPr>
          </a:p>
        </p:txBody>
      </p:sp>
      <p:sp>
        <p:nvSpPr>
          <p:cNvPr id="39" name="TextBox 22"/>
          <p:cNvSpPr txBox="1"/>
          <p:nvPr/>
        </p:nvSpPr>
        <p:spPr>
          <a:xfrm>
            <a:off x="2335826" y="4271040"/>
            <a:ext cx="107309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CAMEROON</a:t>
            </a:r>
            <a:endParaRPr lang="en-GB" dirty="0"/>
          </a:p>
        </p:txBody>
      </p:sp>
      <p:sp>
        <p:nvSpPr>
          <p:cNvPr id="40" name="TextBox 44"/>
          <p:cNvSpPr txBox="1"/>
          <p:nvPr/>
        </p:nvSpPr>
        <p:spPr>
          <a:xfrm>
            <a:off x="2754540" y="4525082"/>
            <a:ext cx="921228" cy="298799"/>
          </a:xfrm>
          <a:prstGeom prst="rect">
            <a:avLst/>
          </a:prstGeom>
          <a:noFill/>
        </p:spPr>
        <p:txBody>
          <a:bodyPr wrap="square" lIns="0" tIns="0" rIns="0" bIns="0" rtlCol="0" anchor="ctr" anchorCtr="0">
            <a:noAutofit/>
          </a:bodyPr>
          <a:lstStyle/>
          <a:p>
            <a:r>
              <a:rPr lang="en-US" sz="900" b="1" dirty="0" smtClean="0">
                <a:solidFill>
                  <a:srgbClr val="026DB6"/>
                </a:solidFill>
                <a:latin typeface="Arial" panose="020B0604020202020204" pitchFamily="34" charset="0"/>
                <a:cs typeface="Arial" panose="020B0604020202020204" pitchFamily="34" charset="0"/>
              </a:rPr>
              <a:t>KILLED IN SUICIDE BLAST</a:t>
            </a:r>
            <a:endParaRPr lang="en-GB" sz="900" b="1" dirty="0">
              <a:solidFill>
                <a:srgbClr val="026DB6"/>
              </a:solidFill>
              <a:latin typeface="Arial" panose="020B0604020202020204" pitchFamily="34" charset="0"/>
              <a:cs typeface="Arial" panose="020B0604020202020204" pitchFamily="34" charset="0"/>
            </a:endParaRPr>
          </a:p>
        </p:txBody>
      </p:sp>
      <p:cxnSp>
        <p:nvCxnSpPr>
          <p:cNvPr id="52" name="Connecteur en angle 51"/>
          <p:cNvCxnSpPr/>
          <p:nvPr/>
        </p:nvCxnSpPr>
        <p:spPr>
          <a:xfrm flipV="1">
            <a:off x="2898428" y="4120625"/>
            <a:ext cx="1040213" cy="144918"/>
          </a:xfrm>
          <a:prstGeom prst="bentConnector3">
            <a:avLst>
              <a:gd name="adj1" fmla="val 58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47" name="TextBox 48"/>
          <p:cNvSpPr txBox="1"/>
          <p:nvPr/>
        </p:nvSpPr>
        <p:spPr>
          <a:xfrm>
            <a:off x="2557761" y="4537280"/>
            <a:ext cx="181904" cy="216000"/>
          </a:xfrm>
          <a:prstGeom prst="rect">
            <a:avLst/>
          </a:prstGeom>
          <a:noFill/>
        </p:spPr>
        <p:txBody>
          <a:bodyPr wrap="square" lIns="0" tIns="0" rIns="0" bIns="0" rtlCol="0">
            <a:noAutofit/>
          </a:bodyPr>
          <a:lstStyle/>
          <a:p>
            <a:pPr algn="ctr"/>
            <a:r>
              <a:rPr lang="en-GB" sz="1600" b="1" dirty="0">
                <a:solidFill>
                  <a:srgbClr val="026DB6"/>
                </a:solidFill>
                <a:latin typeface="Arial" panose="020B0604020202020204" pitchFamily="34" charset="0"/>
                <a:cs typeface="Arial" panose="020B0604020202020204" pitchFamily="34" charset="0"/>
              </a:rPr>
              <a:t>7</a:t>
            </a:r>
          </a:p>
        </p:txBody>
      </p:sp>
      <p:sp>
        <p:nvSpPr>
          <p:cNvPr id="31" name="TextBox 22"/>
          <p:cNvSpPr txBox="1"/>
          <p:nvPr/>
        </p:nvSpPr>
        <p:spPr>
          <a:xfrm>
            <a:off x="4988801" y="4364844"/>
            <a:ext cx="43134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DRC</a:t>
            </a:r>
            <a:endParaRPr lang="en-GB" dirty="0"/>
          </a:p>
        </p:txBody>
      </p:sp>
      <p:sp>
        <p:nvSpPr>
          <p:cNvPr id="33" name="TextBox 44"/>
          <p:cNvSpPr txBox="1"/>
          <p:nvPr/>
        </p:nvSpPr>
        <p:spPr>
          <a:xfrm>
            <a:off x="5425760" y="4604113"/>
            <a:ext cx="695923" cy="298799"/>
          </a:xfrm>
          <a:prstGeom prst="rect">
            <a:avLst/>
          </a:prstGeom>
          <a:noFill/>
        </p:spPr>
        <p:txBody>
          <a:bodyPr wrap="square" lIns="0" tIns="0" rIns="0" bIns="0" rtlCol="0" anchor="ctr" anchorCtr="0">
            <a:noAutofit/>
          </a:bodyPr>
          <a:lstStyle/>
          <a:p>
            <a:r>
              <a:rPr lang="en-US" sz="900" b="1" dirty="0" smtClean="0">
                <a:solidFill>
                  <a:srgbClr val="026DB6"/>
                </a:solidFill>
                <a:latin typeface="Arial" panose="020B0604020202020204" pitchFamily="34" charset="0"/>
                <a:cs typeface="Arial" panose="020B0604020202020204" pitchFamily="34" charset="0"/>
              </a:rPr>
              <a:t>KILLED BY FLOODS</a:t>
            </a:r>
            <a:endParaRPr lang="en-GB" sz="900" b="1" dirty="0">
              <a:solidFill>
                <a:srgbClr val="026DB6"/>
              </a:solidFill>
              <a:latin typeface="Arial" panose="020B0604020202020204" pitchFamily="34" charset="0"/>
              <a:cs typeface="Arial" panose="020B0604020202020204" pitchFamily="34" charset="0"/>
            </a:endParaRPr>
          </a:p>
        </p:txBody>
      </p:sp>
      <p:pic>
        <p:nvPicPr>
          <p:cNvPr id="13" name="Image 12"/>
          <p:cNvPicPr>
            <a:picLocks noChangeAspect="1"/>
          </p:cNvPicPr>
          <p:nvPr/>
        </p:nvPicPr>
        <p:blipFill>
          <a:blip r:embed="rId4"/>
          <a:stretch>
            <a:fillRect/>
          </a:stretch>
        </p:blipFill>
        <p:spPr>
          <a:xfrm>
            <a:off x="50694" y="4524962"/>
            <a:ext cx="236250" cy="236250"/>
          </a:xfrm>
          <a:prstGeom prst="rect">
            <a:avLst/>
          </a:prstGeom>
        </p:spPr>
      </p:pic>
      <p:sp>
        <p:nvSpPr>
          <p:cNvPr id="50" name="TextBox 48"/>
          <p:cNvSpPr txBox="1"/>
          <p:nvPr/>
        </p:nvSpPr>
        <p:spPr>
          <a:xfrm>
            <a:off x="5150235" y="4633524"/>
            <a:ext cx="269911" cy="216000"/>
          </a:xfrm>
          <a:prstGeom prst="rect">
            <a:avLst/>
          </a:prstGeom>
          <a:noFill/>
        </p:spPr>
        <p:txBody>
          <a:bodyPr wrap="square" lIns="0" tIns="0" rIns="0" bIns="0" rtlCol="0">
            <a:noAutofit/>
          </a:bodyPr>
          <a:lstStyle/>
          <a:p>
            <a:pPr algn="ctr"/>
            <a:r>
              <a:rPr lang="en-GB" sz="1600" b="1" dirty="0" smtClean="0">
                <a:solidFill>
                  <a:srgbClr val="026DB6"/>
                </a:solidFill>
                <a:latin typeface="Arial" panose="020B0604020202020204" pitchFamily="34" charset="0"/>
                <a:cs typeface="Arial" panose="020B0604020202020204" pitchFamily="34" charset="0"/>
              </a:rPr>
              <a:t>31</a:t>
            </a:r>
            <a:endParaRPr lang="en-GB" sz="1600" b="1" dirty="0">
              <a:solidFill>
                <a:srgbClr val="026DB6"/>
              </a:solidFill>
              <a:latin typeface="Arial" panose="020B0604020202020204" pitchFamily="34" charset="0"/>
              <a:cs typeface="Arial" panose="020B0604020202020204" pitchFamily="34" charset="0"/>
            </a:endParaRPr>
          </a:p>
        </p:txBody>
      </p:sp>
      <p:sp>
        <p:nvSpPr>
          <p:cNvPr id="54" name="TextBox 22"/>
          <p:cNvSpPr txBox="1"/>
          <p:nvPr/>
        </p:nvSpPr>
        <p:spPr>
          <a:xfrm>
            <a:off x="3153555" y="934511"/>
            <a:ext cx="680977"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SAHEL</a:t>
            </a:r>
            <a:endParaRPr lang="en-GB" dirty="0"/>
          </a:p>
        </p:txBody>
      </p:sp>
      <p:sp>
        <p:nvSpPr>
          <p:cNvPr id="55" name="TextBox 44"/>
          <p:cNvSpPr txBox="1"/>
          <p:nvPr/>
        </p:nvSpPr>
        <p:spPr>
          <a:xfrm>
            <a:off x="3385551" y="1173780"/>
            <a:ext cx="1342573" cy="298799"/>
          </a:xfrm>
          <a:prstGeom prst="rect">
            <a:avLst/>
          </a:prstGeom>
          <a:noFill/>
        </p:spPr>
        <p:txBody>
          <a:bodyPr wrap="square" lIns="0" tIns="0" rIns="0" bIns="0" rtlCol="0" anchor="ctr" anchorCtr="0">
            <a:noAutofit/>
          </a:bodyPr>
          <a:lstStyle/>
          <a:p>
            <a:r>
              <a:rPr lang="en-US" sz="900" b="1" dirty="0" smtClean="0">
                <a:solidFill>
                  <a:srgbClr val="026DB6"/>
                </a:solidFill>
                <a:latin typeface="Arial" panose="020B0604020202020204" pitchFamily="34" charset="0"/>
                <a:cs typeface="Arial" panose="020B0604020202020204" pitchFamily="34" charset="0"/>
              </a:rPr>
              <a:t>US$ 1.98 BILLION REQUESTED</a:t>
            </a:r>
            <a:endParaRPr lang="en-GB" sz="900" b="1" dirty="0">
              <a:solidFill>
                <a:srgbClr val="026DB6"/>
              </a:solidFill>
              <a:latin typeface="Arial" panose="020B0604020202020204" pitchFamily="34" charset="0"/>
              <a:cs typeface="Arial" panose="020B0604020202020204" pitchFamily="34" charset="0"/>
            </a:endParaRPr>
          </a:p>
        </p:txBody>
      </p:sp>
      <p:sp>
        <p:nvSpPr>
          <p:cNvPr id="45" name="TextBox 48"/>
          <p:cNvSpPr txBox="1"/>
          <p:nvPr/>
        </p:nvSpPr>
        <p:spPr>
          <a:xfrm>
            <a:off x="4650229" y="3782557"/>
            <a:ext cx="312509" cy="216000"/>
          </a:xfrm>
          <a:prstGeom prst="rect">
            <a:avLst/>
          </a:prstGeom>
          <a:noFill/>
        </p:spPr>
        <p:txBody>
          <a:bodyPr wrap="square" lIns="0" tIns="0" rIns="0" bIns="0" rtlCol="0">
            <a:noAutofit/>
          </a:bodyPr>
          <a:lstStyle/>
          <a:p>
            <a:pPr algn="ctr"/>
            <a:r>
              <a:rPr lang="en-GB" sz="1600" b="1" dirty="0" smtClean="0">
                <a:solidFill>
                  <a:srgbClr val="026DB6"/>
                </a:solidFill>
                <a:latin typeface="Arial" panose="020B0604020202020204" pitchFamily="34" charset="0"/>
                <a:cs typeface="Arial" panose="020B0604020202020204" pitchFamily="34" charset="0"/>
              </a:rPr>
              <a:t>23</a:t>
            </a:r>
            <a:endParaRPr lang="en-GB" sz="1600" b="1" dirty="0">
              <a:solidFill>
                <a:srgbClr val="026DB6"/>
              </a:solidFill>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5"/>
          <a:stretch>
            <a:fillRect/>
          </a:stretch>
        </p:blipFill>
        <p:spPr>
          <a:xfrm>
            <a:off x="3113355" y="1215990"/>
            <a:ext cx="225000" cy="236250"/>
          </a:xfrm>
          <a:prstGeom prst="rect">
            <a:avLst/>
          </a:prstGeom>
        </p:spPr>
      </p:pic>
      <p:pic>
        <p:nvPicPr>
          <p:cNvPr id="35" name="Image 34"/>
          <p:cNvPicPr>
            <a:picLocks noChangeAspect="1"/>
          </p:cNvPicPr>
          <p:nvPr/>
        </p:nvPicPr>
        <p:blipFill>
          <a:blip r:embed="rId6"/>
          <a:stretch>
            <a:fillRect/>
          </a:stretch>
        </p:blipFill>
        <p:spPr>
          <a:xfrm>
            <a:off x="2361949" y="4530089"/>
            <a:ext cx="202500" cy="236250"/>
          </a:xfrm>
          <a:prstGeom prst="rect">
            <a:avLst/>
          </a:prstGeom>
        </p:spPr>
      </p:pic>
      <p:pic>
        <p:nvPicPr>
          <p:cNvPr id="5" name="Image 4"/>
          <p:cNvPicPr>
            <a:picLocks noChangeAspect="1"/>
          </p:cNvPicPr>
          <p:nvPr/>
        </p:nvPicPr>
        <p:blipFill>
          <a:blip r:embed="rId7"/>
          <a:stretch>
            <a:fillRect/>
          </a:stretch>
        </p:blipFill>
        <p:spPr>
          <a:xfrm>
            <a:off x="4413979" y="3772432"/>
            <a:ext cx="236250" cy="236250"/>
          </a:xfrm>
          <a:prstGeom prst="rect">
            <a:avLst/>
          </a:prstGeom>
        </p:spPr>
      </p:pic>
      <p:pic>
        <p:nvPicPr>
          <p:cNvPr id="6" name="Image 5"/>
          <p:cNvPicPr>
            <a:picLocks noChangeAspect="1"/>
          </p:cNvPicPr>
          <p:nvPr/>
        </p:nvPicPr>
        <p:blipFill>
          <a:blip r:embed="rId8"/>
          <a:stretch>
            <a:fillRect/>
          </a:stretch>
        </p:blipFill>
        <p:spPr>
          <a:xfrm>
            <a:off x="4816301" y="4590751"/>
            <a:ext cx="315000" cy="270000"/>
          </a:xfrm>
          <a:prstGeom prst="rect">
            <a:avLst/>
          </a:prstGeom>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10060</TotalTime>
  <Words>137</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817</cp:revision>
  <cp:lastPrinted>2015-09-22T19:07:00Z</cp:lastPrinted>
  <dcterms:created xsi:type="dcterms:W3CDTF">2014-03-10T10:37:19Z</dcterms:created>
  <dcterms:modified xsi:type="dcterms:W3CDTF">2015-12-15T09:50:15Z</dcterms:modified>
</cp:coreProperties>
</file>