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26DB6"/>
    <a:srgbClr val="FF721E"/>
    <a:srgbClr val="036BB6"/>
    <a:srgbClr val="404040"/>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26" autoAdjust="0"/>
    <p:restoredTop sz="96453" autoAdjust="0"/>
  </p:normalViewPr>
  <p:slideViewPr>
    <p:cSldViewPr>
      <p:cViewPr>
        <p:scale>
          <a:sx n="100" d="100"/>
          <a:sy n="100" d="100"/>
        </p:scale>
        <p:origin x="-522" y="-978"/>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17/11/2015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17/11/2015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17/11/2015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17/11/2015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17/11/2015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17/11/2015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17/11/2015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17/11/2015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17/11/2015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17/11/2015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17/11/2015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17/11/2015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17/11/2015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17/11/2015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2" y="851906"/>
            <a:ext cx="6671788" cy="6008914"/>
          </a:xfrm>
          <a:prstGeom prst="rect">
            <a:avLst/>
          </a:prstGeom>
        </p:spPr>
      </p:pic>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10 – 16 Nov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683423" y="846490"/>
            <a:ext cx="3847853" cy="6390525"/>
          </a:xfrm>
          <a:prstGeom prst="rect">
            <a:avLst/>
          </a:prstGeom>
          <a:noFill/>
        </p:spPr>
        <p:txBody>
          <a:bodyPr wrap="square" lIns="99569" tIns="49785" rIns="99569" bIns="49785" rtlCol="0">
            <a:noAutofit/>
          </a:bodyPr>
          <a:lstStyle/>
          <a:p>
            <a:r>
              <a:rPr lang="fr-FR" sz="1000" b="1" dirty="0" smtClean="0">
                <a:solidFill>
                  <a:srgbClr val="FF721E"/>
                </a:solidFill>
                <a:latin typeface="Arial"/>
              </a:rPr>
              <a:t>CAMEROON</a:t>
            </a:r>
          </a:p>
          <a:p>
            <a:r>
              <a:rPr lang="en-GB" sz="900" b="1" i="1" dirty="0">
                <a:solidFill>
                  <a:srgbClr val="026DB6"/>
                </a:solidFill>
                <a:latin typeface="Arial" panose="020B0604020202020204" pitchFamily="34" charset="0"/>
                <a:cs typeface="Arial" panose="020B0604020202020204" pitchFamily="34" charset="0"/>
              </a:rPr>
              <a:t>CHOLERA OUTBREAK IN NORTH REGION</a:t>
            </a:r>
            <a:endParaRPr lang="en-US" sz="900" b="1" i="1" dirty="0">
              <a:solidFill>
                <a:srgbClr val="026DB6"/>
              </a:solidFill>
              <a:latin typeface="Arial" panose="020B0604020202020204" pitchFamily="34" charset="0"/>
              <a:cs typeface="Arial" panose="020B0604020202020204" pitchFamily="34" charset="0"/>
            </a:endParaRPr>
          </a:p>
          <a:p>
            <a:pPr algn="just"/>
            <a:r>
              <a:rPr lang="en-GB" sz="800" dirty="0">
                <a:solidFill>
                  <a:srgbClr val="A6A6A6"/>
                </a:solidFill>
                <a:latin typeface="Arial" panose="020B0604020202020204" pitchFamily="34" charset="0"/>
                <a:cs typeface="Arial" panose="020B0604020202020204" pitchFamily="34" charset="0"/>
              </a:rPr>
              <a:t>A cholera outbreak has erupted in North region. Over the past month, 36 cases have been reported, 30 of them treated. No fatalities have been </a:t>
            </a:r>
            <a:r>
              <a:rPr lang="en-GB" sz="800" dirty="0" smtClean="0">
                <a:solidFill>
                  <a:srgbClr val="A6A6A6"/>
                </a:solidFill>
                <a:latin typeface="Arial" panose="020B0604020202020204" pitchFamily="34" charset="0"/>
                <a:cs typeface="Arial" panose="020B0604020202020204" pitchFamily="34" charset="0"/>
              </a:rPr>
              <a:t>recorded </a:t>
            </a:r>
            <a:r>
              <a:rPr lang="en-GB" sz="800" dirty="0">
                <a:solidFill>
                  <a:srgbClr val="A6A6A6"/>
                </a:solidFill>
                <a:latin typeface="Arial" panose="020B0604020202020204" pitchFamily="34" charset="0"/>
                <a:cs typeface="Arial" panose="020B0604020202020204" pitchFamily="34" charset="0"/>
              </a:rPr>
              <a:t>so far. Preventive medical measures, treatment as well as population sensitization are ongoing.</a:t>
            </a:r>
            <a:endParaRPr lang="en-US" sz="800" dirty="0">
              <a:solidFill>
                <a:srgbClr val="A6A6A6"/>
              </a:solidFill>
              <a:latin typeface="Arial" panose="020B0604020202020204" pitchFamily="34" charset="0"/>
              <a:cs typeface="Arial" panose="020B0604020202020204" pitchFamily="34" charset="0"/>
            </a:endParaRPr>
          </a:p>
          <a:p>
            <a:pPr algn="just"/>
            <a:r>
              <a:rPr lang="en-GB" sz="500" dirty="0" smtClean="0">
                <a:solidFill>
                  <a:srgbClr val="A6A6A6"/>
                </a:solidFill>
                <a:latin typeface="Arial" panose="020B0604020202020204" pitchFamily="34" charset="0"/>
                <a:cs typeface="Arial" panose="020B0604020202020204" pitchFamily="34" charset="0"/>
              </a:rPr>
              <a:t> </a:t>
            </a:r>
            <a:endParaRPr lang="en-GB" sz="500" dirty="0">
              <a:solidFill>
                <a:srgbClr val="A6A6A6"/>
              </a:solidFill>
              <a:latin typeface="Arial" panose="020B0604020202020204" pitchFamily="34" charset="0"/>
              <a:cs typeface="Arial" panose="020B0604020202020204" pitchFamily="34" charset="0"/>
            </a:endParaRPr>
          </a:p>
          <a:p>
            <a:r>
              <a:rPr lang="en-GB" sz="1000" b="1" dirty="0" smtClean="0">
                <a:solidFill>
                  <a:srgbClr val="FF721E"/>
                </a:solidFill>
                <a:latin typeface="Arial"/>
              </a:rPr>
              <a:t>CENTRAL AFRICAN REPUBLIC (CAR)</a:t>
            </a:r>
            <a:r>
              <a:rPr lang="en-GB" sz="1000" b="1" dirty="0"/>
              <a:t>	</a:t>
            </a:r>
            <a:endParaRPr lang="fr-FR" sz="1000" dirty="0"/>
          </a:p>
          <a:p>
            <a:r>
              <a:rPr lang="en-GB" sz="900" b="1" i="1" dirty="0">
                <a:solidFill>
                  <a:srgbClr val="026DB6"/>
                </a:solidFill>
                <a:latin typeface="Arial" panose="020B0604020202020204" pitchFamily="34" charset="0"/>
                <a:cs typeface="Arial" panose="020B0604020202020204" pitchFamily="34" charset="0"/>
              </a:rPr>
              <a:t>SEVEN KILLED IN CLASHES</a:t>
            </a:r>
            <a:endParaRPr lang="en-US" sz="900" b="1" i="1" dirty="0">
              <a:solidFill>
                <a:srgbClr val="026DB6"/>
              </a:solidFill>
              <a:latin typeface="Arial" panose="020B0604020202020204" pitchFamily="34" charset="0"/>
              <a:cs typeface="Arial" panose="020B0604020202020204" pitchFamily="34" charset="0"/>
            </a:endParaRPr>
          </a:p>
          <a:p>
            <a:pPr algn="just"/>
            <a:r>
              <a:rPr lang="en-GB" sz="800" dirty="0">
                <a:solidFill>
                  <a:srgbClr val="A6A6A6"/>
                </a:solidFill>
                <a:latin typeface="Arial" panose="020B0604020202020204" pitchFamily="34" charset="0"/>
                <a:cs typeface="Arial" panose="020B0604020202020204" pitchFamily="34" charset="0"/>
              </a:rPr>
              <a:t>At least seven people were killed and hundreds of shelters for internally displaced persons (IDPs) torched following intercommunal fighting that erupted on 10 November in the western </a:t>
            </a:r>
            <a:r>
              <a:rPr lang="en-GB" sz="800" dirty="0" err="1">
                <a:solidFill>
                  <a:srgbClr val="A6A6A6"/>
                </a:solidFill>
                <a:latin typeface="Arial" panose="020B0604020202020204" pitchFamily="34" charset="0"/>
                <a:cs typeface="Arial" panose="020B0604020202020204" pitchFamily="34" charset="0"/>
              </a:rPr>
              <a:t>Batangafo</a:t>
            </a:r>
            <a:r>
              <a:rPr lang="en-GB" sz="800" dirty="0">
                <a:solidFill>
                  <a:srgbClr val="A6A6A6"/>
                </a:solidFill>
                <a:latin typeface="Arial" panose="020B0604020202020204" pitchFamily="34" charset="0"/>
                <a:cs typeface="Arial" panose="020B0604020202020204" pitchFamily="34" charset="0"/>
              </a:rPr>
              <a:t> locality. Armed men also looted the premises of a humanitarian organization. Around 30,000 IDPs have now sought safety at various military and NGO compounds in the area. Water and emergency latrines are the most critical needs.</a:t>
            </a:r>
            <a:endParaRPr lang="en-US" sz="800" dirty="0">
              <a:solidFill>
                <a:srgbClr val="A6A6A6"/>
              </a:solidFill>
              <a:latin typeface="Arial" panose="020B0604020202020204" pitchFamily="34" charset="0"/>
              <a:cs typeface="Arial" panose="020B0604020202020204" pitchFamily="34" charset="0"/>
            </a:endParaRPr>
          </a:p>
          <a:p>
            <a:r>
              <a:rPr lang="en-US" sz="500" dirty="0"/>
              <a:t> </a:t>
            </a:r>
            <a:endParaRPr lang="en-GB" sz="500" dirty="0" smtClean="0">
              <a:solidFill>
                <a:srgbClr val="A6A6A6"/>
              </a:solidFill>
              <a:latin typeface="Arial" pitchFamily="34" charset="0"/>
              <a:cs typeface="Arial" pitchFamily="34" charset="0"/>
            </a:endParaRPr>
          </a:p>
          <a:p>
            <a:r>
              <a:rPr lang="fr-FR" sz="1000" b="1" dirty="0" smtClean="0">
                <a:solidFill>
                  <a:srgbClr val="FF721E"/>
                </a:solidFill>
                <a:latin typeface="Arial" panose="020B0604020202020204" pitchFamily="34" charset="0"/>
                <a:cs typeface="Arial" panose="020B0604020202020204" pitchFamily="34" charset="0"/>
              </a:rPr>
              <a:t>CHAD</a:t>
            </a:r>
            <a:endParaRPr lang="en-GB" sz="1000" b="1" dirty="0" smtClean="0">
              <a:solidFill>
                <a:srgbClr val="FF721E"/>
              </a:solidFill>
              <a:latin typeface="Arial" panose="020B0604020202020204" pitchFamily="34" charset="0"/>
              <a:cs typeface="Arial" panose="020B0604020202020204" pitchFamily="34" charset="0"/>
            </a:endParaRPr>
          </a:p>
          <a:p>
            <a:r>
              <a:rPr lang="en-GB" sz="900" b="1" i="1" dirty="0">
                <a:solidFill>
                  <a:srgbClr val="026DB6"/>
                </a:solidFill>
                <a:latin typeface="Arial" panose="020B0604020202020204" pitchFamily="34" charset="0"/>
                <a:cs typeface="Arial" panose="020B0604020202020204" pitchFamily="34" charset="0"/>
              </a:rPr>
              <a:t>STATE OF EMERGENCY DECLARED IN LAC REGION</a:t>
            </a:r>
            <a:endParaRPr lang="en-US" sz="900" b="1" i="1" dirty="0">
              <a:solidFill>
                <a:srgbClr val="026DB6"/>
              </a:solidFill>
              <a:latin typeface="Arial" panose="020B0604020202020204" pitchFamily="34" charset="0"/>
              <a:cs typeface="Arial" panose="020B0604020202020204" pitchFamily="34" charset="0"/>
            </a:endParaRPr>
          </a:p>
          <a:p>
            <a:pPr algn="just"/>
            <a:r>
              <a:rPr lang="en-GB" sz="800" dirty="0">
                <a:solidFill>
                  <a:srgbClr val="A6A6A6"/>
                </a:solidFill>
                <a:latin typeface="Arial" panose="020B0604020202020204" pitchFamily="34" charset="0"/>
                <a:cs typeface="Arial" panose="020B0604020202020204" pitchFamily="34" charset="0"/>
              </a:rPr>
              <a:t>The Chadian Government on 9 November declared a state of emergency in Lac region owing to increasing attacks by suspected Boko Haram members. Under the state of emergency, the Governor of the region can restrict movement of people and vehicles and search homes among other measures. The Government also announced the release of US $4.8 million to boost agriculture, pastoralism, education and health among others in the region.</a:t>
            </a:r>
            <a:endParaRPr lang="en-US" sz="800" dirty="0">
              <a:solidFill>
                <a:srgbClr val="A6A6A6"/>
              </a:solidFill>
              <a:latin typeface="Arial" panose="020B0604020202020204" pitchFamily="34" charset="0"/>
              <a:cs typeface="Arial" panose="020B0604020202020204" pitchFamily="34" charset="0"/>
            </a:endParaRPr>
          </a:p>
          <a:p>
            <a:pPr algn="just"/>
            <a:endParaRPr lang="en-GB" sz="900" dirty="0">
              <a:solidFill>
                <a:srgbClr val="A6A6A6"/>
              </a:solidFill>
              <a:latin typeface="Arial" panose="020B0604020202020204" pitchFamily="34" charset="0"/>
              <a:cs typeface="Arial" panose="020B0604020202020204" pitchFamily="34" charset="0"/>
            </a:endParaRPr>
          </a:p>
          <a:p>
            <a:r>
              <a:rPr lang="fr-FR" sz="1000" b="1" dirty="0" smtClean="0">
                <a:solidFill>
                  <a:srgbClr val="FF721E"/>
                </a:solidFill>
                <a:latin typeface="Arial" panose="020B0604020202020204" pitchFamily="34" charset="0"/>
                <a:cs typeface="Arial" panose="020B0604020202020204" pitchFamily="34" charset="0"/>
              </a:rPr>
              <a:t>NIGER</a:t>
            </a:r>
            <a:endParaRPr lang="en-GB" sz="1000" b="1" dirty="0">
              <a:solidFill>
                <a:srgbClr val="FF721E"/>
              </a:solidFill>
              <a:latin typeface="Arial" panose="020B0604020202020204" pitchFamily="34" charset="0"/>
              <a:cs typeface="Arial" panose="020B0604020202020204" pitchFamily="34" charset="0"/>
            </a:endParaRPr>
          </a:p>
          <a:p>
            <a:r>
              <a:rPr lang="en-GB" sz="900" b="1" i="1" dirty="0">
                <a:solidFill>
                  <a:srgbClr val="026DB6"/>
                </a:solidFill>
                <a:latin typeface="Arial" panose="020B0604020202020204" pitchFamily="34" charset="0"/>
                <a:cs typeface="Arial" panose="020B0604020202020204" pitchFamily="34" charset="0"/>
              </a:rPr>
              <a:t>GUNMEN RAID VILLAGE IN BOSSO</a:t>
            </a:r>
            <a:endParaRPr lang="en-US" sz="900" b="1" i="1" dirty="0">
              <a:solidFill>
                <a:srgbClr val="026DB6"/>
              </a:solidFill>
              <a:latin typeface="Arial" panose="020B0604020202020204" pitchFamily="34" charset="0"/>
              <a:cs typeface="Arial" panose="020B0604020202020204" pitchFamily="34" charset="0"/>
            </a:endParaRPr>
          </a:p>
          <a:p>
            <a:pPr algn="just"/>
            <a:r>
              <a:rPr lang="en-GB" sz="800" dirty="0">
                <a:solidFill>
                  <a:srgbClr val="A6A6A6"/>
                </a:solidFill>
                <a:latin typeface="Arial" panose="020B0604020202020204" pitchFamily="34" charset="0"/>
                <a:cs typeface="Arial" panose="020B0604020202020204" pitchFamily="34" charset="0"/>
              </a:rPr>
              <a:t>Suspected Boko Haram gunmen raided a village in the south-eastern </a:t>
            </a:r>
            <a:r>
              <a:rPr lang="en-GB" sz="800" dirty="0" err="1">
                <a:solidFill>
                  <a:srgbClr val="A6A6A6"/>
                </a:solidFill>
                <a:latin typeface="Arial" panose="020B0604020202020204" pitchFamily="34" charset="0"/>
                <a:cs typeface="Arial" panose="020B0604020202020204" pitchFamily="34" charset="0"/>
              </a:rPr>
              <a:t>Bosso</a:t>
            </a:r>
            <a:r>
              <a:rPr lang="en-GB" sz="800" dirty="0">
                <a:solidFill>
                  <a:srgbClr val="A6A6A6"/>
                </a:solidFill>
                <a:latin typeface="Arial" panose="020B0604020202020204" pitchFamily="34" charset="0"/>
                <a:cs typeface="Arial" panose="020B0604020202020204" pitchFamily="34" charset="0"/>
              </a:rPr>
              <a:t> area on 11 November, killing five civilians. The Nigeria-based armed group has been blamed for a series of attacks on </a:t>
            </a:r>
            <a:r>
              <a:rPr lang="en-GB" sz="800" dirty="0" err="1">
                <a:solidFill>
                  <a:srgbClr val="A6A6A6"/>
                </a:solidFill>
                <a:latin typeface="Arial" panose="020B0604020202020204" pitchFamily="34" charset="0"/>
                <a:cs typeface="Arial" panose="020B0604020202020204" pitchFamily="34" charset="0"/>
              </a:rPr>
              <a:t>Bosso</a:t>
            </a:r>
            <a:r>
              <a:rPr lang="en-GB" sz="800" dirty="0">
                <a:solidFill>
                  <a:srgbClr val="A6A6A6"/>
                </a:solidFill>
                <a:latin typeface="Arial" panose="020B0604020202020204" pitchFamily="34" charset="0"/>
                <a:cs typeface="Arial" panose="020B0604020202020204" pitchFamily="34" charset="0"/>
              </a:rPr>
              <a:t> and neighbouring </a:t>
            </a:r>
            <a:r>
              <a:rPr lang="en-GB" sz="800" dirty="0" err="1">
                <a:solidFill>
                  <a:srgbClr val="A6A6A6"/>
                </a:solidFill>
                <a:latin typeface="Arial" panose="020B0604020202020204" pitchFamily="34" charset="0"/>
                <a:cs typeface="Arial" panose="020B0604020202020204" pitchFamily="34" charset="0"/>
              </a:rPr>
              <a:t>Diffa</a:t>
            </a:r>
            <a:r>
              <a:rPr lang="en-GB" sz="800" dirty="0">
                <a:solidFill>
                  <a:srgbClr val="A6A6A6"/>
                </a:solidFill>
                <a:latin typeface="Arial" panose="020B0604020202020204" pitchFamily="34" charset="0"/>
                <a:cs typeface="Arial" panose="020B0604020202020204" pitchFamily="34" charset="0"/>
              </a:rPr>
              <a:t> region since early this year.</a:t>
            </a:r>
            <a:endParaRPr lang="en-US" sz="800" dirty="0">
              <a:solidFill>
                <a:srgbClr val="A6A6A6"/>
              </a:solidFill>
              <a:latin typeface="Arial" panose="020B0604020202020204" pitchFamily="34" charset="0"/>
              <a:cs typeface="Arial" panose="020B0604020202020204" pitchFamily="34" charset="0"/>
            </a:endParaRPr>
          </a:p>
          <a:p>
            <a:r>
              <a:rPr lang="en-GB" sz="500" dirty="0"/>
              <a:t> </a:t>
            </a:r>
            <a:r>
              <a:rPr lang="en-US" sz="500" i="1" dirty="0"/>
              <a:t> </a:t>
            </a:r>
            <a:endParaRPr lang="en-US" sz="500" i="1" dirty="0" smtClean="0"/>
          </a:p>
          <a:p>
            <a:r>
              <a:rPr lang="fr-FR" sz="1000" b="1" dirty="0" smtClean="0">
                <a:solidFill>
                  <a:srgbClr val="FF721E"/>
                </a:solidFill>
                <a:latin typeface="Arial" panose="020B0604020202020204" pitchFamily="34" charset="0"/>
                <a:cs typeface="Arial" panose="020B0604020202020204" pitchFamily="34" charset="0"/>
              </a:rPr>
              <a:t>NIGERIA</a:t>
            </a:r>
            <a:endParaRPr lang="en-GB" sz="1000" b="1" dirty="0">
              <a:solidFill>
                <a:srgbClr val="FF721E"/>
              </a:solidFill>
              <a:latin typeface="Arial" panose="020B0604020202020204" pitchFamily="34" charset="0"/>
              <a:cs typeface="Arial" panose="020B0604020202020204" pitchFamily="34" charset="0"/>
            </a:endParaRPr>
          </a:p>
          <a:p>
            <a:r>
              <a:rPr lang="en-GB" sz="900" b="1" i="1" dirty="0">
                <a:solidFill>
                  <a:srgbClr val="026DB6"/>
                </a:solidFill>
                <a:latin typeface="Arial" panose="020B0604020202020204" pitchFamily="34" charset="0"/>
                <a:cs typeface="Arial" panose="020B0604020202020204" pitchFamily="34" charset="0"/>
              </a:rPr>
              <a:t>ARMY </a:t>
            </a:r>
            <a:r>
              <a:rPr lang="en-GB" sz="900" b="1" i="1" dirty="0" smtClean="0">
                <a:solidFill>
                  <a:srgbClr val="026DB6"/>
                </a:solidFill>
                <a:latin typeface="Arial" panose="020B0604020202020204" pitchFamily="34" charset="0"/>
                <a:cs typeface="Arial" panose="020B0604020202020204" pitchFamily="34" charset="0"/>
              </a:rPr>
              <a:t>FREES 61 IN BORNO</a:t>
            </a:r>
            <a:endParaRPr lang="en-US" sz="900" b="1" i="1" dirty="0">
              <a:solidFill>
                <a:srgbClr val="026DB6"/>
              </a:solidFill>
              <a:latin typeface="Arial" panose="020B0604020202020204" pitchFamily="34" charset="0"/>
              <a:cs typeface="Arial" panose="020B0604020202020204" pitchFamily="34" charset="0"/>
            </a:endParaRPr>
          </a:p>
          <a:p>
            <a:pPr algn="just"/>
            <a:r>
              <a:rPr lang="en-GB" sz="800" dirty="0">
                <a:solidFill>
                  <a:srgbClr val="A6A6A6"/>
                </a:solidFill>
                <a:latin typeface="Arial" panose="020B0604020202020204" pitchFamily="34" charset="0"/>
                <a:cs typeface="Arial" panose="020B0604020202020204" pitchFamily="34" charset="0"/>
              </a:rPr>
              <a:t>The Nigerian army said on 12 November it had rescued 61 people, mainly women and children, during an operation against Boko Haram in </a:t>
            </a:r>
            <a:r>
              <a:rPr lang="en-GB" sz="800" dirty="0" err="1">
                <a:solidFill>
                  <a:srgbClr val="A6A6A6"/>
                </a:solidFill>
                <a:latin typeface="Arial" panose="020B0604020202020204" pitchFamily="34" charset="0"/>
                <a:cs typeface="Arial" panose="020B0604020202020204" pitchFamily="34" charset="0"/>
              </a:rPr>
              <a:t>Borno</a:t>
            </a:r>
            <a:r>
              <a:rPr lang="en-GB" sz="800" dirty="0">
                <a:solidFill>
                  <a:srgbClr val="A6A6A6"/>
                </a:solidFill>
                <a:latin typeface="Arial" panose="020B0604020202020204" pitchFamily="34" charset="0"/>
                <a:cs typeface="Arial" panose="020B0604020202020204" pitchFamily="34" charset="0"/>
              </a:rPr>
              <a:t> State. Last month, the army </a:t>
            </a:r>
            <a:r>
              <a:rPr lang="en-GB" sz="800" dirty="0" smtClean="0">
                <a:solidFill>
                  <a:srgbClr val="A6A6A6"/>
                </a:solidFill>
                <a:latin typeface="Arial" panose="020B0604020202020204" pitchFamily="34" charset="0"/>
                <a:cs typeface="Arial" panose="020B0604020202020204" pitchFamily="34" charset="0"/>
              </a:rPr>
              <a:t>had announced </a:t>
            </a:r>
            <a:r>
              <a:rPr lang="en-GB" sz="800" dirty="0">
                <a:solidFill>
                  <a:srgbClr val="A6A6A6"/>
                </a:solidFill>
                <a:latin typeface="Arial" panose="020B0604020202020204" pitchFamily="34" charset="0"/>
                <a:cs typeface="Arial" panose="020B0604020202020204" pitchFamily="34" charset="0"/>
              </a:rPr>
              <a:t>rescuing more than 330 people, also mostly women and children, held by the armed group in their Sambisa forest hideout.</a:t>
            </a:r>
            <a:endParaRPr lang="en-US" sz="800" dirty="0">
              <a:solidFill>
                <a:srgbClr val="A6A6A6"/>
              </a:solidFill>
              <a:latin typeface="Arial" panose="020B0604020202020204" pitchFamily="34" charset="0"/>
              <a:cs typeface="Arial" panose="020B0604020202020204" pitchFamily="34" charset="0"/>
            </a:endParaRPr>
          </a:p>
          <a:p>
            <a:endParaRPr lang="en-US" sz="500" dirty="0">
              <a:solidFill>
                <a:srgbClr val="A6A6A6"/>
              </a:solidFill>
              <a:latin typeface="Arial" pitchFamily="34" charset="0"/>
              <a:cs typeface="Arial" pitchFamily="34" charset="0"/>
            </a:endParaRPr>
          </a:p>
          <a:p>
            <a:r>
              <a:rPr lang="en-GB" sz="1000" b="1" dirty="0" smtClean="0">
                <a:solidFill>
                  <a:srgbClr val="FF721E"/>
                </a:solidFill>
                <a:latin typeface="Arial"/>
              </a:rPr>
              <a:t>EVD </a:t>
            </a:r>
            <a:r>
              <a:rPr lang="fr-FR" sz="1000" b="1" dirty="0" smtClean="0">
                <a:solidFill>
                  <a:srgbClr val="FF721E"/>
                </a:solidFill>
                <a:latin typeface="Arial"/>
              </a:rPr>
              <a:t>REGIONAL	</a:t>
            </a:r>
            <a:endParaRPr lang="fr-FR" sz="1000" b="1" dirty="0" smtClean="0">
              <a:solidFill>
                <a:srgbClr val="FF721E"/>
              </a:solidFill>
              <a:latin typeface="Arial"/>
            </a:endParaRPr>
          </a:p>
          <a:p>
            <a:r>
              <a:rPr lang="en-GB" sz="900" b="1" i="1" dirty="0">
                <a:solidFill>
                  <a:srgbClr val="026DB6"/>
                </a:solidFill>
                <a:latin typeface="Arial" panose="020B0604020202020204" pitchFamily="34" charset="0"/>
                <a:cs typeface="Arial" panose="020B0604020202020204" pitchFamily="34" charset="0"/>
              </a:rPr>
              <a:t>LAST PATIENT IN GUINEA DISCHARGED</a:t>
            </a:r>
            <a:endParaRPr lang="en-US" sz="900" b="1" i="1" dirty="0">
              <a:solidFill>
                <a:srgbClr val="026DB6"/>
              </a:solidFill>
              <a:latin typeface="Arial" panose="020B0604020202020204" pitchFamily="34" charset="0"/>
              <a:cs typeface="Arial" panose="020B0604020202020204" pitchFamily="34" charset="0"/>
            </a:endParaRPr>
          </a:p>
          <a:p>
            <a:pPr algn="just"/>
            <a:r>
              <a:rPr lang="en-GB" sz="800" dirty="0">
                <a:solidFill>
                  <a:srgbClr val="A6A6A6"/>
                </a:solidFill>
                <a:latin typeface="Arial" panose="020B0604020202020204" pitchFamily="34" charset="0"/>
                <a:cs typeface="Arial" panose="020B0604020202020204" pitchFamily="34" charset="0"/>
              </a:rPr>
              <a:t>Guinea’s last confirmed Ebola case, an 18-day-old baby, has been discharged from an Ebola treatment centre in Conakry. If no new cases emerge in the next 42 days, WHO can declare Guinea free of </a:t>
            </a:r>
            <a:r>
              <a:rPr lang="en-GB" sz="800" dirty="0" smtClean="0">
                <a:solidFill>
                  <a:srgbClr val="A6A6A6"/>
                </a:solidFill>
                <a:latin typeface="Arial" panose="020B0604020202020204" pitchFamily="34" charset="0"/>
                <a:cs typeface="Arial" panose="020B0604020202020204" pitchFamily="34" charset="0"/>
              </a:rPr>
              <a:t>Ebola transmission. </a:t>
            </a:r>
            <a:r>
              <a:rPr lang="en-GB" sz="800" dirty="0">
                <a:solidFill>
                  <a:srgbClr val="A6A6A6"/>
                </a:solidFill>
                <a:latin typeface="Arial" panose="020B0604020202020204" pitchFamily="34" charset="0"/>
                <a:cs typeface="Arial" panose="020B0604020202020204" pitchFamily="34" charset="0"/>
              </a:rPr>
              <a:t>Over the weekend, the last 68 Ebola contacts under surveillance had already been released from quarantine. In Liberia, which was declared Ebola-free on 3 September, Ebola Treatment Units (ETUs) are being closed down across the country except those in </a:t>
            </a:r>
            <a:r>
              <a:rPr lang="en-GB" sz="800" dirty="0" err="1">
                <a:solidFill>
                  <a:srgbClr val="A6A6A6"/>
                </a:solidFill>
                <a:latin typeface="Arial" panose="020B0604020202020204" pitchFamily="34" charset="0"/>
                <a:cs typeface="Arial" panose="020B0604020202020204" pitchFamily="34" charset="0"/>
              </a:rPr>
              <a:t>Lofa</a:t>
            </a:r>
            <a:r>
              <a:rPr lang="en-GB" sz="800" dirty="0">
                <a:solidFill>
                  <a:srgbClr val="A6A6A6"/>
                </a:solidFill>
                <a:latin typeface="Arial" panose="020B0604020202020204" pitchFamily="34" charset="0"/>
                <a:cs typeface="Arial" panose="020B0604020202020204" pitchFamily="34" charset="0"/>
              </a:rPr>
              <a:t> county near the border with Guinea. Meanwhile, ETUs are being set up in permanent health facilities.</a:t>
            </a:r>
            <a:endParaRPr lang="en-US" sz="800" dirty="0">
              <a:solidFill>
                <a:srgbClr val="A6A6A6"/>
              </a:solidFill>
              <a:latin typeface="Arial" panose="020B0604020202020204" pitchFamily="34" charset="0"/>
              <a:cs typeface="Arial" panose="020B0604020202020204" pitchFamily="34" charset="0"/>
            </a:endParaRPr>
          </a:p>
          <a:p>
            <a:r>
              <a:rPr lang="en-US" sz="800" dirty="0"/>
              <a:t> </a:t>
            </a:r>
            <a:endParaRPr lang="fr-FR" sz="800" dirty="0"/>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63" name="TextBox 22"/>
          <p:cNvSpPr txBox="1"/>
          <p:nvPr/>
        </p:nvSpPr>
        <p:spPr>
          <a:xfrm>
            <a:off x="90116" y="4241256"/>
            <a:ext cx="1462794" cy="251562"/>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EVD REGIONAL </a:t>
            </a:r>
            <a:endParaRPr lang="en-GB" dirty="0"/>
          </a:p>
        </p:txBody>
      </p:sp>
      <p:sp>
        <p:nvSpPr>
          <p:cNvPr id="34" name="TextBox 44"/>
          <p:cNvSpPr txBox="1"/>
          <p:nvPr/>
        </p:nvSpPr>
        <p:spPr>
          <a:xfrm>
            <a:off x="633295" y="4504922"/>
            <a:ext cx="1444992" cy="268841"/>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CASES, LAST PATIENT DISCHARGED IN GUINEA</a:t>
            </a:r>
          </a:p>
        </p:txBody>
      </p:sp>
      <p:pic>
        <p:nvPicPr>
          <p:cNvPr id="51" name="Imag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116" y="4539471"/>
            <a:ext cx="217529" cy="210513"/>
          </a:xfrm>
          <a:prstGeom prst="rect">
            <a:avLst/>
          </a:prstGeom>
        </p:spPr>
      </p:pic>
      <p:cxnSp>
        <p:nvCxnSpPr>
          <p:cNvPr id="56" name="Connecteur en angle 55"/>
          <p:cNvCxnSpPr/>
          <p:nvPr/>
        </p:nvCxnSpPr>
        <p:spPr>
          <a:xfrm rot="16200000" flipV="1">
            <a:off x="330012" y="3495730"/>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7" name="Connecteur en angle 56"/>
          <p:cNvCxnSpPr/>
          <p:nvPr/>
        </p:nvCxnSpPr>
        <p:spPr>
          <a:xfrm rot="16200000" flipV="1">
            <a:off x="580732" y="3743096"/>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8" name="Connecteur en angle 57"/>
          <p:cNvCxnSpPr/>
          <p:nvPr/>
        </p:nvCxnSpPr>
        <p:spPr>
          <a:xfrm rot="5400000" flipH="1" flipV="1">
            <a:off x="802754" y="3736747"/>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a:xfrm flipH="1">
            <a:off x="813683" y="3990506"/>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32" name="TextBox 22"/>
          <p:cNvSpPr txBox="1"/>
          <p:nvPr/>
        </p:nvSpPr>
        <p:spPr>
          <a:xfrm>
            <a:off x="3013690" y="3009220"/>
            <a:ext cx="785086"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NIGERIA</a:t>
            </a:r>
            <a:endParaRPr lang="en-GB" dirty="0"/>
          </a:p>
        </p:txBody>
      </p:sp>
      <p:sp>
        <p:nvSpPr>
          <p:cNvPr id="2" name="ZoneTexte 1"/>
          <p:cNvSpPr txBox="1"/>
          <p:nvPr/>
        </p:nvSpPr>
        <p:spPr>
          <a:xfrm>
            <a:off x="12904" y="6934755"/>
            <a:ext cx="6667915" cy="400110"/>
          </a:xfrm>
          <a:prstGeom prst="rect">
            <a:avLst/>
          </a:prstGeom>
          <a:solidFill>
            <a:schemeClr val="bg1"/>
          </a:solidFill>
        </p:spPr>
        <p:txBody>
          <a:bodyPr wrap="square" rtlCol="0">
            <a:spAutoFit/>
          </a:bodyPr>
          <a:lstStyle/>
          <a:p>
            <a:pPr>
              <a:spcAft>
                <a:spcPts val="600"/>
              </a:spcAft>
            </a:pPr>
            <a:r>
              <a:rPr lang="en-GB" sz="800" b="1" dirty="0">
                <a:solidFill>
                  <a:srgbClr val="659AD2"/>
                </a:solidFill>
                <a:latin typeface="Arial" panose="020B0604020202020204" pitchFamily="34" charset="0"/>
                <a:cs typeface="Arial" panose="020B0604020202020204" pitchFamily="34" charset="0"/>
              </a:rPr>
              <a:t>Creation date</a:t>
            </a:r>
            <a:r>
              <a:rPr lang="en-GB" sz="800" dirty="0">
                <a:solidFill>
                  <a:srgbClr val="659AD2"/>
                </a:solidFill>
                <a:latin typeface="Arial" panose="020B0604020202020204" pitchFamily="34" charset="0"/>
                <a:cs typeface="Arial" panose="020B0604020202020204" pitchFamily="34" charset="0"/>
              </a:rPr>
              <a:t>: </a:t>
            </a:r>
            <a:r>
              <a:rPr lang="en-GB" sz="800" dirty="0" smtClean="0">
                <a:solidFill>
                  <a:srgbClr val="659AD2"/>
                </a:solidFill>
                <a:latin typeface="Arial" panose="020B0604020202020204" pitchFamily="34" charset="0"/>
                <a:cs typeface="Arial" panose="020B0604020202020204" pitchFamily="34" charset="0"/>
              </a:rPr>
              <a:t>17 November 2015            </a:t>
            </a:r>
            <a:r>
              <a:rPr lang="fr-FR" sz="800" b="1" dirty="0" err="1">
                <a:solidFill>
                  <a:srgbClr val="659AD2"/>
                </a:solidFill>
                <a:latin typeface="Arial" panose="020B0604020202020204" pitchFamily="34" charset="0"/>
                <a:cs typeface="Arial" panose="020B0604020202020204" pitchFamily="34" charset="0"/>
              </a:rPr>
              <a:t>Map</a:t>
            </a:r>
            <a:r>
              <a:rPr lang="fr-FR" sz="800" b="1" dirty="0">
                <a:solidFill>
                  <a:srgbClr val="659AD2"/>
                </a:solidFill>
                <a:latin typeface="Arial" panose="020B0604020202020204" pitchFamily="34" charset="0"/>
                <a:cs typeface="Arial" panose="020B0604020202020204" pitchFamily="34" charset="0"/>
              </a:rPr>
              <a:t> data sources</a:t>
            </a:r>
            <a:r>
              <a:rPr lang="fr-FR" sz="800" dirty="0">
                <a:solidFill>
                  <a:srgbClr val="659AD2"/>
                </a:solidFill>
                <a:latin typeface="Arial" panose="020B0604020202020204" pitchFamily="34" charset="0"/>
                <a:cs typeface="Arial" panose="020B0604020202020204" pitchFamily="34" charset="0"/>
              </a:rPr>
              <a:t>: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r>
              <a:rPr lang="fr-FR" sz="800" dirty="0" smtClean="0">
                <a:solidFill>
                  <a:srgbClr val="659AD2"/>
                </a:solidFill>
                <a:latin typeface="Arial" panose="020B0604020202020204" pitchFamily="34" charset="0"/>
                <a:cs typeface="Arial" panose="020B0604020202020204" pitchFamily="34" charset="0"/>
              </a:rPr>
              <a:t>.                     </a:t>
            </a:r>
            <a:r>
              <a:rPr lang="fr-FR" sz="800" b="1" dirty="0" smtClean="0">
                <a:solidFill>
                  <a:srgbClr val="659AD2"/>
                </a:solidFill>
                <a:latin typeface="Arial" panose="020B0604020202020204" pitchFamily="34" charset="0"/>
                <a:cs typeface="Arial" panose="020B0604020202020204" pitchFamily="34" charset="0"/>
              </a:rPr>
              <a:t>Feedback</a:t>
            </a:r>
            <a:r>
              <a:rPr lang="fr-FR" sz="800" dirty="0" smtClean="0">
                <a:solidFill>
                  <a:srgbClr val="659AD2"/>
                </a:solidFill>
                <a:latin typeface="Arial" panose="020B0604020202020204" pitchFamily="34" charset="0"/>
                <a:cs typeface="Arial" panose="020B0604020202020204" pitchFamily="34" charset="0"/>
              </a:rPr>
              <a:t>: ocharowca@un.org</a:t>
            </a:r>
          </a:p>
          <a:p>
            <a:pPr>
              <a:spcAft>
                <a:spcPts val="600"/>
              </a:spcAft>
            </a:pPr>
            <a:r>
              <a:rPr lang="en-GB" sz="700" i="1" dirty="0">
                <a:solidFill>
                  <a:srgbClr val="659AD2"/>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a:t>
            </a:r>
            <a:r>
              <a:rPr lang="en-GB" sz="700" i="1" dirty="0" smtClean="0">
                <a:solidFill>
                  <a:srgbClr val="659AD2"/>
                </a:solidFill>
                <a:latin typeface="Arial" panose="020B0604020202020204" pitchFamily="34" charset="0"/>
                <a:cs typeface="Arial" panose="020B0604020202020204" pitchFamily="34" charset="0"/>
              </a:rPr>
              <a:t>Nations.</a:t>
            </a:r>
            <a:endParaRPr lang="en-GB" sz="800" dirty="0">
              <a:solidFill>
                <a:srgbClr val="659AD2"/>
              </a:solidFill>
              <a:latin typeface="Arial" panose="020B0604020202020204" pitchFamily="34" charset="0"/>
              <a:cs typeface="Arial" panose="020B0604020202020204" pitchFamily="34" charset="0"/>
            </a:endParaRPr>
          </a:p>
        </p:txBody>
      </p:sp>
      <p:sp>
        <p:nvSpPr>
          <p:cNvPr id="37" name="TextBox 22"/>
          <p:cNvSpPr txBox="1"/>
          <p:nvPr/>
        </p:nvSpPr>
        <p:spPr>
          <a:xfrm>
            <a:off x="4761295" y="3584156"/>
            <a:ext cx="432000" cy="216000"/>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CAR</a:t>
            </a:r>
            <a:endParaRPr lang="en-GB" dirty="0"/>
          </a:p>
        </p:txBody>
      </p:sp>
      <p:sp>
        <p:nvSpPr>
          <p:cNvPr id="41" name="TextBox 44"/>
          <p:cNvSpPr txBox="1"/>
          <p:nvPr/>
        </p:nvSpPr>
        <p:spPr>
          <a:xfrm>
            <a:off x="4900833" y="3753790"/>
            <a:ext cx="1371791" cy="284384"/>
          </a:xfrm>
          <a:prstGeom prst="rect">
            <a:avLst/>
          </a:prstGeom>
          <a:noFill/>
        </p:spPr>
        <p:txBody>
          <a:bodyPr wrap="square" lIns="0" tIns="0" rIns="0" bIns="0" rtlCol="0" anchor="ctr" anchorCtr="0">
            <a:noAutofit/>
          </a:bodyPr>
          <a:lstStyle/>
          <a:p>
            <a:r>
              <a:rPr lang="en-US" sz="900" b="1" dirty="0" smtClean="0">
                <a:solidFill>
                  <a:srgbClr val="026DB6"/>
                </a:solidFill>
                <a:latin typeface="Arial" panose="020B0604020202020204" pitchFamily="34" charset="0"/>
                <a:cs typeface="Arial" panose="020B0604020202020204" pitchFamily="34" charset="0"/>
              </a:rPr>
              <a:t> KILLED IN CLASHES</a:t>
            </a:r>
            <a:endParaRPr lang="en-GB" sz="900" b="1" dirty="0">
              <a:solidFill>
                <a:srgbClr val="026DB6"/>
              </a:solidFill>
              <a:latin typeface="Arial" panose="020B0604020202020204" pitchFamily="34" charset="0"/>
              <a:cs typeface="Arial" panose="020B0604020202020204" pitchFamily="34" charset="0"/>
            </a:endParaRPr>
          </a:p>
        </p:txBody>
      </p:sp>
      <p:sp>
        <p:nvSpPr>
          <p:cNvPr id="49" name="TextBox 44"/>
          <p:cNvSpPr txBox="1"/>
          <p:nvPr/>
        </p:nvSpPr>
        <p:spPr>
          <a:xfrm>
            <a:off x="3585387" y="2163342"/>
            <a:ext cx="1111890" cy="293835"/>
          </a:xfrm>
          <a:prstGeom prst="rect">
            <a:avLst/>
          </a:prstGeom>
          <a:noFill/>
        </p:spPr>
        <p:txBody>
          <a:bodyPr wrap="square" lIns="0" tIns="0" rIns="0" bIns="0" rtlCol="0" anchor="ctr" anchorCtr="0">
            <a:noAutofit/>
          </a:bodyPr>
          <a:lstStyle/>
          <a:p>
            <a:r>
              <a:rPr lang="en-US" sz="900" b="1" dirty="0" smtClean="0">
                <a:solidFill>
                  <a:srgbClr val="026DB6"/>
                </a:solidFill>
                <a:latin typeface="Arial" panose="020B0604020202020204" pitchFamily="34" charset="0"/>
                <a:cs typeface="Arial" panose="020B0604020202020204" pitchFamily="34" charset="0"/>
              </a:rPr>
              <a:t>KILLED IN  ATTACK</a:t>
            </a:r>
          </a:p>
          <a:p>
            <a:r>
              <a:rPr lang="en-US" sz="900" b="1" dirty="0" smtClean="0">
                <a:solidFill>
                  <a:srgbClr val="026DB6"/>
                </a:solidFill>
                <a:latin typeface="Arial" panose="020B0604020202020204" pitchFamily="34" charset="0"/>
                <a:cs typeface="Arial" panose="020B0604020202020204" pitchFamily="34" charset="0"/>
              </a:rPr>
              <a:t>IN BOSSO </a:t>
            </a:r>
            <a:endParaRPr lang="en-GB" sz="900" b="1" dirty="0">
              <a:solidFill>
                <a:srgbClr val="026DB6"/>
              </a:solidFill>
              <a:latin typeface="Arial" panose="020B0604020202020204" pitchFamily="34" charset="0"/>
              <a:cs typeface="Arial" panose="020B0604020202020204" pitchFamily="34" charset="0"/>
            </a:endParaRPr>
          </a:p>
        </p:txBody>
      </p:sp>
      <p:sp>
        <p:nvSpPr>
          <p:cNvPr id="38" name="TextBox 22"/>
          <p:cNvSpPr txBox="1"/>
          <p:nvPr/>
        </p:nvSpPr>
        <p:spPr>
          <a:xfrm>
            <a:off x="3301731" y="1918126"/>
            <a:ext cx="770577"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a:t>
            </a:r>
            <a:endParaRPr lang="en-GB" dirty="0"/>
          </a:p>
        </p:txBody>
      </p:sp>
      <p:sp>
        <p:nvSpPr>
          <p:cNvPr id="39" name="TextBox 22"/>
          <p:cNvSpPr txBox="1"/>
          <p:nvPr/>
        </p:nvSpPr>
        <p:spPr>
          <a:xfrm>
            <a:off x="2335826" y="4271040"/>
            <a:ext cx="1073099"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CAMEROON</a:t>
            </a:r>
            <a:endParaRPr lang="en-GB" dirty="0"/>
          </a:p>
        </p:txBody>
      </p:sp>
      <p:sp>
        <p:nvSpPr>
          <p:cNvPr id="40" name="TextBox 44"/>
          <p:cNvSpPr txBox="1"/>
          <p:nvPr/>
        </p:nvSpPr>
        <p:spPr>
          <a:xfrm>
            <a:off x="2696052" y="4489944"/>
            <a:ext cx="1077491" cy="298799"/>
          </a:xfrm>
          <a:prstGeom prst="rect">
            <a:avLst/>
          </a:prstGeom>
          <a:noFill/>
        </p:spPr>
        <p:txBody>
          <a:bodyPr wrap="square" lIns="0" tIns="0" rIns="0" bIns="0" rtlCol="0" anchor="ctr" anchorCtr="0">
            <a:noAutofit/>
          </a:bodyPr>
          <a:lstStyle/>
          <a:p>
            <a:r>
              <a:rPr lang="en-US" sz="900" b="1" dirty="0" smtClean="0">
                <a:solidFill>
                  <a:srgbClr val="026DB6"/>
                </a:solidFill>
                <a:latin typeface="Arial" panose="020B0604020202020204" pitchFamily="34" charset="0"/>
                <a:cs typeface="Arial" panose="020B0604020202020204" pitchFamily="34" charset="0"/>
              </a:rPr>
              <a:t>CHOLERA CASES</a:t>
            </a:r>
            <a:endParaRPr lang="en-GB" sz="900" b="1" dirty="0">
              <a:solidFill>
                <a:srgbClr val="026DB6"/>
              </a:solidFill>
              <a:latin typeface="Arial" panose="020B0604020202020204" pitchFamily="34" charset="0"/>
              <a:cs typeface="Arial" panose="020B0604020202020204" pitchFamily="34" charset="0"/>
            </a:endParaRPr>
          </a:p>
        </p:txBody>
      </p:sp>
      <p:cxnSp>
        <p:nvCxnSpPr>
          <p:cNvPr id="52" name="Connecteur en angle 51"/>
          <p:cNvCxnSpPr/>
          <p:nvPr/>
        </p:nvCxnSpPr>
        <p:spPr>
          <a:xfrm flipV="1">
            <a:off x="2898428" y="4120625"/>
            <a:ext cx="1040213" cy="144918"/>
          </a:xfrm>
          <a:prstGeom prst="bentConnector3">
            <a:avLst>
              <a:gd name="adj1" fmla="val 58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5" name="TextBox 44"/>
          <p:cNvSpPr txBox="1"/>
          <p:nvPr/>
        </p:nvSpPr>
        <p:spPr>
          <a:xfrm>
            <a:off x="3411846" y="3239086"/>
            <a:ext cx="672614" cy="298799"/>
          </a:xfrm>
          <a:prstGeom prst="rect">
            <a:avLst/>
          </a:prstGeom>
          <a:noFill/>
        </p:spPr>
        <p:txBody>
          <a:bodyPr wrap="square" lIns="0" tIns="0" rIns="0" bIns="0" rtlCol="0" anchor="ctr" anchorCtr="0">
            <a:noAutofit/>
          </a:bodyPr>
          <a:lstStyle/>
          <a:p>
            <a:r>
              <a:rPr lang="en-US" sz="900" b="1" dirty="0" smtClean="0">
                <a:solidFill>
                  <a:srgbClr val="026DB6"/>
                </a:solidFill>
                <a:latin typeface="Arial" panose="020B0604020202020204" pitchFamily="34" charset="0"/>
                <a:cs typeface="Arial" panose="020B0604020202020204" pitchFamily="34" charset="0"/>
              </a:rPr>
              <a:t>FREED</a:t>
            </a:r>
          </a:p>
          <a:p>
            <a:r>
              <a:rPr lang="en-US" sz="900" b="1" dirty="0" smtClean="0">
                <a:solidFill>
                  <a:srgbClr val="026DB6"/>
                </a:solidFill>
                <a:latin typeface="Arial" panose="020B0604020202020204" pitchFamily="34" charset="0"/>
                <a:cs typeface="Arial" panose="020B0604020202020204" pitchFamily="34" charset="0"/>
              </a:rPr>
              <a:t>BY ARMY</a:t>
            </a:r>
            <a:endParaRPr lang="en-GB" sz="900" b="1" dirty="0">
              <a:solidFill>
                <a:srgbClr val="026DB6"/>
              </a:solidFill>
              <a:latin typeface="Arial" panose="020B0604020202020204" pitchFamily="34" charset="0"/>
              <a:cs typeface="Arial" panose="020B0604020202020204" pitchFamily="34" charset="0"/>
            </a:endParaRPr>
          </a:p>
        </p:txBody>
      </p:sp>
      <p:sp>
        <p:nvSpPr>
          <p:cNvPr id="47" name="TextBox 48"/>
          <p:cNvSpPr txBox="1"/>
          <p:nvPr/>
        </p:nvSpPr>
        <p:spPr>
          <a:xfrm>
            <a:off x="2428492" y="4502142"/>
            <a:ext cx="253912" cy="216000"/>
          </a:xfrm>
          <a:prstGeom prst="rect">
            <a:avLst/>
          </a:prstGeom>
          <a:noFill/>
        </p:spPr>
        <p:txBody>
          <a:bodyPr wrap="square" lIns="0" tIns="0" rIns="0" bIns="0" rtlCol="0">
            <a:noAutofit/>
          </a:bodyPr>
          <a:lstStyle/>
          <a:p>
            <a:pPr algn="ctr"/>
            <a:r>
              <a:rPr lang="en-GB" sz="1600" b="1" dirty="0" smtClean="0">
                <a:solidFill>
                  <a:srgbClr val="026DB6"/>
                </a:solidFill>
                <a:latin typeface="Arial" panose="020B0604020202020204" pitchFamily="34" charset="0"/>
                <a:cs typeface="Arial" panose="020B0604020202020204" pitchFamily="34" charset="0"/>
              </a:rPr>
              <a:t>36</a:t>
            </a:r>
            <a:endParaRPr lang="en-GB" sz="1600" b="1" dirty="0">
              <a:solidFill>
                <a:srgbClr val="026DB6"/>
              </a:solidFill>
              <a:latin typeface="Arial" panose="020B0604020202020204" pitchFamily="34" charset="0"/>
              <a:cs typeface="Arial" panose="020B0604020202020204" pitchFamily="34" charset="0"/>
            </a:endParaRPr>
          </a:p>
        </p:txBody>
      </p:sp>
      <p:sp>
        <p:nvSpPr>
          <p:cNvPr id="31" name="TextBox 22"/>
          <p:cNvSpPr txBox="1"/>
          <p:nvPr/>
        </p:nvSpPr>
        <p:spPr>
          <a:xfrm>
            <a:off x="4450502" y="2526416"/>
            <a:ext cx="640498"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CHAD</a:t>
            </a:r>
            <a:endParaRPr lang="en-GB" dirty="0"/>
          </a:p>
        </p:txBody>
      </p:sp>
      <p:sp>
        <p:nvSpPr>
          <p:cNvPr id="33" name="TextBox 44"/>
          <p:cNvSpPr txBox="1"/>
          <p:nvPr/>
        </p:nvSpPr>
        <p:spPr>
          <a:xfrm>
            <a:off x="4451708" y="2755033"/>
            <a:ext cx="1385776" cy="298799"/>
          </a:xfrm>
          <a:prstGeom prst="rect">
            <a:avLst/>
          </a:prstGeom>
          <a:noFill/>
        </p:spPr>
        <p:txBody>
          <a:bodyPr wrap="square" lIns="0" tIns="0" rIns="0" bIns="0" rtlCol="0" anchor="ctr" anchorCtr="0">
            <a:noAutofit/>
          </a:bodyPr>
          <a:lstStyle/>
          <a:p>
            <a:r>
              <a:rPr lang="en-US" sz="900" b="1" dirty="0" smtClean="0">
                <a:solidFill>
                  <a:srgbClr val="026DB6"/>
                </a:solidFill>
                <a:latin typeface="Arial" panose="020B0604020202020204" pitchFamily="34" charset="0"/>
                <a:cs typeface="Arial" panose="020B0604020202020204" pitchFamily="34" charset="0"/>
              </a:rPr>
              <a:t>STATE OF EMERGENCY IN LAC REGION</a:t>
            </a:r>
            <a:endParaRPr lang="en-GB" sz="900" b="1" dirty="0">
              <a:solidFill>
                <a:srgbClr val="026DB6"/>
              </a:solidFill>
              <a:latin typeface="Arial" panose="020B0604020202020204" pitchFamily="34" charset="0"/>
              <a:cs typeface="Arial" panose="020B0604020202020204" pitchFamily="34" charset="0"/>
            </a:endParaRPr>
          </a:p>
        </p:txBody>
      </p:sp>
      <p:pic>
        <p:nvPicPr>
          <p:cNvPr id="3" name="Image 2"/>
          <p:cNvPicPr>
            <a:picLocks noChangeAspect="1"/>
          </p:cNvPicPr>
          <p:nvPr/>
        </p:nvPicPr>
        <p:blipFill>
          <a:blip r:embed="rId5"/>
          <a:stretch>
            <a:fillRect/>
          </a:stretch>
        </p:blipFill>
        <p:spPr>
          <a:xfrm>
            <a:off x="3069018" y="2192135"/>
            <a:ext cx="225000" cy="236250"/>
          </a:xfrm>
          <a:prstGeom prst="rect">
            <a:avLst/>
          </a:prstGeom>
        </p:spPr>
      </p:pic>
      <p:pic>
        <p:nvPicPr>
          <p:cNvPr id="4" name="Image 3"/>
          <p:cNvPicPr>
            <a:picLocks noChangeAspect="1"/>
          </p:cNvPicPr>
          <p:nvPr/>
        </p:nvPicPr>
        <p:blipFill>
          <a:blip r:embed="rId6"/>
          <a:stretch>
            <a:fillRect/>
          </a:stretch>
        </p:blipFill>
        <p:spPr>
          <a:xfrm>
            <a:off x="2826420" y="3273895"/>
            <a:ext cx="213750" cy="236250"/>
          </a:xfrm>
          <a:prstGeom prst="rect">
            <a:avLst/>
          </a:prstGeom>
        </p:spPr>
      </p:pic>
      <p:pic>
        <p:nvPicPr>
          <p:cNvPr id="5" name="Image 4"/>
          <p:cNvPicPr>
            <a:picLocks noChangeAspect="1"/>
          </p:cNvPicPr>
          <p:nvPr/>
        </p:nvPicPr>
        <p:blipFill>
          <a:blip r:embed="rId7"/>
          <a:stretch>
            <a:fillRect/>
          </a:stretch>
        </p:blipFill>
        <p:spPr>
          <a:xfrm>
            <a:off x="4466659" y="3719114"/>
            <a:ext cx="247930" cy="289252"/>
          </a:xfrm>
          <a:prstGeom prst="rect">
            <a:avLst/>
          </a:prstGeom>
        </p:spPr>
      </p:pic>
      <p:pic>
        <p:nvPicPr>
          <p:cNvPr id="42" name="Imag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95830" y="4519613"/>
            <a:ext cx="217529" cy="210513"/>
          </a:xfrm>
          <a:prstGeom prst="rect">
            <a:avLst/>
          </a:prstGeom>
        </p:spPr>
      </p:pic>
      <p:sp>
        <p:nvSpPr>
          <p:cNvPr id="30" name="TextBox 48"/>
          <p:cNvSpPr txBox="1"/>
          <p:nvPr/>
        </p:nvSpPr>
        <p:spPr>
          <a:xfrm>
            <a:off x="4682514" y="3766091"/>
            <a:ext cx="253912" cy="216000"/>
          </a:xfrm>
          <a:prstGeom prst="rect">
            <a:avLst/>
          </a:prstGeom>
          <a:noFill/>
        </p:spPr>
        <p:txBody>
          <a:bodyPr wrap="square" lIns="0" tIns="0" rIns="0" bIns="0" rtlCol="0">
            <a:noAutofit/>
          </a:bodyPr>
          <a:lstStyle/>
          <a:p>
            <a:pPr algn="ctr"/>
            <a:r>
              <a:rPr lang="en-GB" sz="1600" b="1" dirty="0">
                <a:solidFill>
                  <a:srgbClr val="026DB6"/>
                </a:solidFill>
                <a:latin typeface="Arial" panose="020B0604020202020204" pitchFamily="34" charset="0"/>
                <a:cs typeface="Arial" panose="020B0604020202020204" pitchFamily="34" charset="0"/>
              </a:rPr>
              <a:t>7</a:t>
            </a:r>
          </a:p>
        </p:txBody>
      </p:sp>
      <p:sp>
        <p:nvSpPr>
          <p:cNvPr id="43" name="TextBox 48"/>
          <p:cNvSpPr txBox="1"/>
          <p:nvPr/>
        </p:nvSpPr>
        <p:spPr>
          <a:xfrm>
            <a:off x="3316603" y="2179351"/>
            <a:ext cx="253912" cy="216000"/>
          </a:xfrm>
          <a:prstGeom prst="rect">
            <a:avLst/>
          </a:prstGeom>
          <a:noFill/>
        </p:spPr>
        <p:txBody>
          <a:bodyPr wrap="square" lIns="0" tIns="0" rIns="0" bIns="0" rtlCol="0">
            <a:noAutofit/>
          </a:bodyPr>
          <a:lstStyle/>
          <a:p>
            <a:pPr algn="ctr"/>
            <a:r>
              <a:rPr lang="en-GB" sz="1600" b="1" dirty="0" smtClean="0">
                <a:solidFill>
                  <a:srgbClr val="026DB6"/>
                </a:solidFill>
                <a:latin typeface="Arial" panose="020B0604020202020204" pitchFamily="34" charset="0"/>
                <a:cs typeface="Arial" panose="020B0604020202020204" pitchFamily="34" charset="0"/>
              </a:rPr>
              <a:t>5</a:t>
            </a:r>
            <a:endParaRPr lang="en-GB" sz="1600" b="1" dirty="0">
              <a:solidFill>
                <a:srgbClr val="026DB6"/>
              </a:solidFill>
              <a:latin typeface="Arial" panose="020B0604020202020204" pitchFamily="34" charset="0"/>
              <a:cs typeface="Arial" panose="020B0604020202020204" pitchFamily="34" charset="0"/>
            </a:endParaRPr>
          </a:p>
        </p:txBody>
      </p:sp>
      <p:sp>
        <p:nvSpPr>
          <p:cNvPr id="44" name="TextBox 48"/>
          <p:cNvSpPr txBox="1"/>
          <p:nvPr/>
        </p:nvSpPr>
        <p:spPr>
          <a:xfrm>
            <a:off x="3101629" y="3280486"/>
            <a:ext cx="253912" cy="216000"/>
          </a:xfrm>
          <a:prstGeom prst="rect">
            <a:avLst/>
          </a:prstGeom>
          <a:noFill/>
        </p:spPr>
        <p:txBody>
          <a:bodyPr wrap="square" lIns="0" tIns="0" rIns="0" bIns="0" rtlCol="0">
            <a:noAutofit/>
          </a:bodyPr>
          <a:lstStyle/>
          <a:p>
            <a:pPr algn="ctr"/>
            <a:r>
              <a:rPr lang="en-GB" sz="1600" b="1" dirty="0" smtClean="0">
                <a:solidFill>
                  <a:srgbClr val="026DB6"/>
                </a:solidFill>
                <a:latin typeface="Arial" panose="020B0604020202020204" pitchFamily="34" charset="0"/>
                <a:cs typeface="Arial" panose="020B0604020202020204" pitchFamily="34" charset="0"/>
              </a:rPr>
              <a:t>61</a:t>
            </a:r>
            <a:endParaRPr lang="en-GB" sz="1600" b="1" dirty="0">
              <a:solidFill>
                <a:srgbClr val="026DB6"/>
              </a:solidFill>
              <a:latin typeface="Arial" panose="020B0604020202020204" pitchFamily="34" charset="0"/>
              <a:cs typeface="Arial" panose="020B0604020202020204" pitchFamily="34" charset="0"/>
            </a:endParaRPr>
          </a:p>
        </p:txBody>
      </p:sp>
      <p:sp>
        <p:nvSpPr>
          <p:cNvPr id="45" name="TextBox 48"/>
          <p:cNvSpPr txBox="1"/>
          <p:nvPr/>
        </p:nvSpPr>
        <p:spPr>
          <a:xfrm>
            <a:off x="350602" y="4514126"/>
            <a:ext cx="253912" cy="216000"/>
          </a:xfrm>
          <a:prstGeom prst="rect">
            <a:avLst/>
          </a:prstGeom>
          <a:noFill/>
        </p:spPr>
        <p:txBody>
          <a:bodyPr wrap="square" lIns="0" tIns="0" rIns="0" bIns="0" rtlCol="0">
            <a:noAutofit/>
          </a:bodyPr>
          <a:lstStyle/>
          <a:p>
            <a:pPr algn="ctr"/>
            <a:r>
              <a:rPr lang="en-GB" sz="1600" b="1" dirty="0" smtClean="0">
                <a:solidFill>
                  <a:srgbClr val="026DB6"/>
                </a:solidFill>
                <a:latin typeface="Arial" panose="020B0604020202020204" pitchFamily="34" charset="0"/>
                <a:cs typeface="Arial" panose="020B0604020202020204" pitchFamily="34" charset="0"/>
              </a:rPr>
              <a:t>0</a:t>
            </a:r>
            <a:endParaRPr lang="en-GB" sz="1600" b="1" dirty="0">
              <a:solidFill>
                <a:srgbClr val="026DB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9970</TotalTime>
  <Words>146</Words>
  <Application>Microsoft Office PowerPoint</Application>
  <PresentationFormat>Custom</PresentationFormat>
  <Paragraphs>46</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OCHA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 Bah</cp:lastModifiedBy>
  <cp:revision>808</cp:revision>
  <cp:lastPrinted>2015-09-22T19:07:00Z</cp:lastPrinted>
  <dcterms:created xsi:type="dcterms:W3CDTF">2014-03-10T10:37:19Z</dcterms:created>
  <dcterms:modified xsi:type="dcterms:W3CDTF">2015-11-17T15:42:39Z</dcterms:modified>
</cp:coreProperties>
</file>