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4675" autoAdjust="0"/>
  </p:normalViewPr>
  <p:slideViewPr>
    <p:cSldViewPr>
      <p:cViewPr>
        <p:scale>
          <a:sx n="110" d="100"/>
          <a:sy n="110" d="100"/>
        </p:scale>
        <p:origin x="-72"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18/03/2015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18/03/2015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18/03/2015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18/03/2015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18/03/2015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18/03/2015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18/03/2015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18/03/2015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18/03/2015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3" cy="6019762"/>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17 March 2014</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10 – 16 Mar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COTE D’IVOIRE</a:t>
            </a:r>
            <a:endParaRPr lang="fr-FR" sz="950" b="1" dirty="0">
              <a:solidFill>
                <a:srgbClr val="FF721E"/>
              </a:solidFill>
              <a:latin typeface="Arial"/>
            </a:endParaRPr>
          </a:p>
          <a:p>
            <a:r>
              <a:rPr lang="en-GB" sz="900" b="1" i="1" cap="all" dirty="0">
                <a:solidFill>
                  <a:srgbClr val="036BB6"/>
                </a:solidFill>
                <a:latin typeface="Arial"/>
              </a:rPr>
              <a:t>475 DISPLACED IN INTER-COMMUNITY VIOLENCE</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9 March, violent confrontation between </a:t>
            </a:r>
            <a:r>
              <a:rPr lang="en-GB" sz="800" dirty="0" err="1">
                <a:solidFill>
                  <a:srgbClr val="A6A6A6"/>
                </a:solidFill>
                <a:latin typeface="Arial" pitchFamily="34" charset="0"/>
                <a:cs typeface="Arial" pitchFamily="34" charset="0"/>
              </a:rPr>
              <a:t>Baoulé</a:t>
            </a:r>
            <a:r>
              <a:rPr lang="en-GB" sz="800" dirty="0">
                <a:solidFill>
                  <a:srgbClr val="A6A6A6"/>
                </a:solidFill>
                <a:latin typeface="Arial" pitchFamily="34" charset="0"/>
                <a:cs typeface="Arial" pitchFamily="34" charset="0"/>
              </a:rPr>
              <a:t> and </a:t>
            </a:r>
            <a:r>
              <a:rPr lang="en-GB" sz="800" dirty="0" err="1">
                <a:solidFill>
                  <a:srgbClr val="A6A6A6"/>
                </a:solidFill>
                <a:latin typeface="Arial" pitchFamily="34" charset="0"/>
                <a:cs typeface="Arial" pitchFamily="34" charset="0"/>
              </a:rPr>
              <a:t>Burkinabé</a:t>
            </a:r>
            <a:r>
              <a:rPr lang="en-GB" sz="800" dirty="0">
                <a:solidFill>
                  <a:srgbClr val="A6A6A6"/>
                </a:solidFill>
                <a:latin typeface="Arial" pitchFamily="34" charset="0"/>
                <a:cs typeface="Arial" pitchFamily="34" charset="0"/>
              </a:rPr>
              <a:t> communities in Côte d’Ivoire’s south-western </a:t>
            </a:r>
            <a:r>
              <a:rPr lang="en-GB" sz="800" dirty="0" err="1">
                <a:solidFill>
                  <a:srgbClr val="A6A6A6"/>
                </a:solidFill>
                <a:latin typeface="Arial" pitchFamily="34" charset="0"/>
                <a:cs typeface="Arial" pitchFamily="34" charset="0"/>
              </a:rPr>
              <a:t>Goin</a:t>
            </a:r>
            <a:r>
              <a:rPr lang="en-GB" sz="800" dirty="0">
                <a:solidFill>
                  <a:srgbClr val="A6A6A6"/>
                </a:solidFill>
                <a:latin typeface="Arial" pitchFamily="34" charset="0"/>
                <a:cs typeface="Arial" pitchFamily="34" charset="0"/>
              </a:rPr>
              <a:t> </a:t>
            </a:r>
            <a:r>
              <a:rPr lang="en-GB" sz="800" dirty="0" err="1">
                <a:solidFill>
                  <a:srgbClr val="A6A6A6"/>
                </a:solidFill>
                <a:latin typeface="Arial" pitchFamily="34" charset="0"/>
                <a:cs typeface="Arial" pitchFamily="34" charset="0"/>
              </a:rPr>
              <a:t>Débé</a:t>
            </a:r>
            <a:r>
              <a:rPr lang="en-GB" sz="800" dirty="0">
                <a:solidFill>
                  <a:srgbClr val="A6A6A6"/>
                </a:solidFill>
                <a:latin typeface="Arial" pitchFamily="34" charset="0"/>
                <a:cs typeface="Arial" pitchFamily="34" charset="0"/>
              </a:rPr>
              <a:t> forest displaced 475 people, left one person dead and 15 injured. The </a:t>
            </a:r>
            <a:r>
              <a:rPr lang="en-GB" sz="800" dirty="0" smtClean="0">
                <a:solidFill>
                  <a:srgbClr val="A6A6A6"/>
                </a:solidFill>
                <a:latin typeface="Arial" pitchFamily="34" charset="0"/>
                <a:cs typeface="Arial" pitchFamily="34" charset="0"/>
              </a:rPr>
              <a:t>Ivorian </a:t>
            </a:r>
            <a:r>
              <a:rPr lang="en-GB" sz="800" dirty="0">
                <a:solidFill>
                  <a:srgbClr val="A6A6A6"/>
                </a:solidFill>
                <a:latin typeface="Arial" pitchFamily="34" charset="0"/>
                <a:cs typeface="Arial" pitchFamily="34" charset="0"/>
              </a:rPr>
              <a:t>Red Cross and local authorities are providing assistance. Tensions are likely to escalate between the two communities especially with the resumption of </a:t>
            </a:r>
            <a:r>
              <a:rPr lang="en-GB" sz="800" dirty="0" smtClean="0">
                <a:solidFill>
                  <a:srgbClr val="A6A6A6"/>
                </a:solidFill>
                <a:latin typeface="Arial" pitchFamily="34" charset="0"/>
                <a:cs typeface="Arial" pitchFamily="34" charset="0"/>
              </a:rPr>
              <a:t>the voluntary </a:t>
            </a:r>
            <a:r>
              <a:rPr lang="en-GB" sz="800" dirty="0">
                <a:solidFill>
                  <a:srgbClr val="A6A6A6"/>
                </a:solidFill>
                <a:latin typeface="Arial" pitchFamily="34" charset="0"/>
                <a:cs typeface="Arial" pitchFamily="34" charset="0"/>
              </a:rPr>
              <a:t>repatriation of </a:t>
            </a:r>
            <a:r>
              <a:rPr lang="en-GB" sz="800" dirty="0" smtClean="0">
                <a:solidFill>
                  <a:srgbClr val="A6A6A6"/>
                </a:solidFill>
                <a:latin typeface="Arial" pitchFamily="34" charset="0"/>
                <a:cs typeface="Arial" pitchFamily="34" charset="0"/>
              </a:rPr>
              <a:t>Ivorian </a:t>
            </a:r>
            <a:r>
              <a:rPr lang="en-GB" sz="800" dirty="0">
                <a:solidFill>
                  <a:srgbClr val="A6A6A6"/>
                </a:solidFill>
                <a:latin typeface="Arial" pitchFamily="34" charset="0"/>
                <a:cs typeface="Arial" pitchFamily="34" charset="0"/>
              </a:rPr>
              <a:t>refugees </a:t>
            </a:r>
            <a:r>
              <a:rPr lang="en-GB" sz="800" dirty="0" smtClean="0">
                <a:solidFill>
                  <a:srgbClr val="A6A6A6"/>
                </a:solidFill>
                <a:latin typeface="Arial" pitchFamily="34" charset="0"/>
                <a:cs typeface="Arial" pitchFamily="34" charset="0"/>
              </a:rPr>
              <a:t>from </a:t>
            </a:r>
            <a:r>
              <a:rPr lang="en-GB" sz="800" dirty="0">
                <a:solidFill>
                  <a:srgbClr val="A6A6A6"/>
                </a:solidFill>
                <a:latin typeface="Arial" pitchFamily="34" charset="0"/>
                <a:cs typeface="Arial" pitchFamily="34" charset="0"/>
              </a:rPr>
              <a:t>neighbouring Liberia. </a:t>
            </a:r>
            <a:endParaRPr lang="fr-FR" sz="800" dirty="0">
              <a:solidFill>
                <a:srgbClr val="A6A6A6"/>
              </a:solidFill>
              <a:latin typeface="Arial" pitchFamily="34" charset="0"/>
              <a:cs typeface="Arial" pitchFamily="34" charset="0"/>
            </a:endParaRPr>
          </a:p>
          <a:p>
            <a:endParaRPr lang="fr-FR" sz="700" dirty="0">
              <a:solidFill>
                <a:srgbClr val="A6A6A6"/>
              </a:solidFill>
              <a:latin typeface="Arial" pitchFamily="34" charset="0"/>
              <a:cs typeface="Arial" pitchFamily="34" charset="0"/>
            </a:endParaRPr>
          </a:p>
          <a:p>
            <a:r>
              <a:rPr lang="en-US" sz="950" b="1" dirty="0" smtClean="0">
                <a:solidFill>
                  <a:srgbClr val="FF721E"/>
                </a:solidFill>
                <a:latin typeface="Arial"/>
              </a:rPr>
              <a:t>NIGERIA</a:t>
            </a:r>
          </a:p>
          <a:p>
            <a:r>
              <a:rPr lang="en-GB" sz="900" b="1" i="1" cap="all" dirty="0">
                <a:solidFill>
                  <a:srgbClr val="036BB6"/>
                </a:solidFill>
                <a:latin typeface="Arial"/>
              </a:rPr>
              <a:t>ARMY VOWS TO RETAKE MORE TOWNS </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Nigeria’s army announced intensifying battles to retake more areas held by Boko Haram. It said </a:t>
            </a:r>
            <a:r>
              <a:rPr lang="en-GB" sz="800" dirty="0" err="1">
                <a:solidFill>
                  <a:srgbClr val="A6A6A6"/>
                </a:solidFill>
                <a:latin typeface="Arial" pitchFamily="34" charset="0"/>
                <a:cs typeface="Arial" pitchFamily="34" charset="0"/>
              </a:rPr>
              <a:t>Gwoza</a:t>
            </a:r>
            <a:r>
              <a:rPr lang="en-GB" sz="800" dirty="0">
                <a:solidFill>
                  <a:srgbClr val="A6A6A6"/>
                </a:solidFill>
                <a:latin typeface="Arial" pitchFamily="34" charset="0"/>
                <a:cs typeface="Arial" pitchFamily="34" charset="0"/>
              </a:rPr>
              <a:t> Local Government Area in </a:t>
            </a:r>
            <a:r>
              <a:rPr lang="en-GB" sz="800" dirty="0" err="1">
                <a:solidFill>
                  <a:srgbClr val="A6A6A6"/>
                </a:solidFill>
                <a:latin typeface="Arial" pitchFamily="34" charset="0"/>
                <a:cs typeface="Arial" pitchFamily="34" charset="0"/>
              </a:rPr>
              <a:t>Borno</a:t>
            </a:r>
            <a:r>
              <a:rPr lang="en-GB" sz="800" dirty="0">
                <a:solidFill>
                  <a:srgbClr val="A6A6A6"/>
                </a:solidFill>
                <a:latin typeface="Arial" pitchFamily="34" charset="0"/>
                <a:cs typeface="Arial" pitchFamily="34" charset="0"/>
              </a:rPr>
              <a:t> State, and </a:t>
            </a:r>
            <a:r>
              <a:rPr lang="en-GB" sz="800" dirty="0" err="1">
                <a:solidFill>
                  <a:srgbClr val="A6A6A6"/>
                </a:solidFill>
                <a:latin typeface="Arial" pitchFamily="34" charset="0"/>
                <a:cs typeface="Arial" pitchFamily="34" charset="0"/>
              </a:rPr>
              <a:t>Goneri</a:t>
            </a:r>
            <a:r>
              <a:rPr lang="en-GB" sz="800" dirty="0">
                <a:solidFill>
                  <a:srgbClr val="A6A6A6"/>
                </a:solidFill>
                <a:latin typeface="Arial" pitchFamily="34" charset="0"/>
                <a:cs typeface="Arial" pitchFamily="34" charset="0"/>
              </a:rPr>
              <a:t> and </a:t>
            </a:r>
            <a:r>
              <a:rPr lang="en-GB" sz="800" dirty="0" err="1">
                <a:solidFill>
                  <a:srgbClr val="A6A6A6"/>
                </a:solidFill>
                <a:latin typeface="Arial" pitchFamily="34" charset="0"/>
                <a:cs typeface="Arial" pitchFamily="34" charset="0"/>
              </a:rPr>
              <a:t>Gujba</a:t>
            </a:r>
            <a:r>
              <a:rPr lang="en-GB" sz="800" dirty="0">
                <a:solidFill>
                  <a:srgbClr val="A6A6A6"/>
                </a:solidFill>
                <a:latin typeface="Arial" pitchFamily="34" charset="0"/>
                <a:cs typeface="Arial" pitchFamily="34" charset="0"/>
              </a:rPr>
              <a:t> in </a:t>
            </a:r>
            <a:r>
              <a:rPr lang="en-GB" sz="800" dirty="0" err="1">
                <a:solidFill>
                  <a:srgbClr val="A6A6A6"/>
                </a:solidFill>
                <a:latin typeface="Arial" pitchFamily="34" charset="0"/>
                <a:cs typeface="Arial" pitchFamily="34" charset="0"/>
              </a:rPr>
              <a:t>Yobe</a:t>
            </a:r>
            <a:r>
              <a:rPr lang="en-GB" sz="800" dirty="0">
                <a:solidFill>
                  <a:srgbClr val="A6A6A6"/>
                </a:solidFill>
                <a:latin typeface="Arial" pitchFamily="34" charset="0"/>
                <a:cs typeface="Arial" pitchFamily="34" charset="0"/>
              </a:rPr>
              <a:t> State were the only towns yet to be cleared of the militants. Around 1.2 million people have been displaced within Nigeria mainly by the violence. Meanwhile, the </a:t>
            </a:r>
            <a:r>
              <a:rPr lang="en-GB" sz="800" dirty="0" smtClean="0">
                <a:solidFill>
                  <a:srgbClr val="A6A6A6"/>
                </a:solidFill>
                <a:latin typeface="Arial" pitchFamily="34" charset="0"/>
                <a:cs typeface="Arial" pitchFamily="34" charset="0"/>
              </a:rPr>
              <a:t>Electoral Commission </a:t>
            </a:r>
            <a:r>
              <a:rPr lang="en-GB" sz="800" dirty="0">
                <a:solidFill>
                  <a:srgbClr val="A6A6A6"/>
                </a:solidFill>
                <a:latin typeface="Arial" pitchFamily="34" charset="0"/>
                <a:cs typeface="Arial" pitchFamily="34" charset="0"/>
              </a:rPr>
              <a:t>announced that presidential and legislative elections rescheduled to 28 March for security reasons will go on as planned. </a:t>
            </a:r>
            <a:endParaRPr lang="fr-FR" sz="800" dirty="0">
              <a:solidFill>
                <a:srgbClr val="A6A6A6"/>
              </a:solidFill>
              <a:latin typeface="Arial" pitchFamily="34" charset="0"/>
              <a:cs typeface="Arial" pitchFamily="34" charset="0"/>
            </a:endParaRPr>
          </a:p>
          <a:p>
            <a:endParaRPr lang="en-GB" sz="800" b="1" i="1" dirty="0" smtClean="0"/>
          </a:p>
          <a:p>
            <a:r>
              <a:rPr lang="en-GB" sz="950" b="1" dirty="0" smtClean="0">
                <a:solidFill>
                  <a:srgbClr val="FF721E"/>
                </a:solidFill>
                <a:latin typeface="Arial"/>
              </a:rPr>
              <a:t>MALI</a:t>
            </a:r>
            <a:endParaRPr lang="fr-FR" sz="950" b="1" dirty="0">
              <a:solidFill>
                <a:srgbClr val="FF721E"/>
              </a:solidFill>
              <a:latin typeface="Arial"/>
            </a:endParaRPr>
          </a:p>
          <a:p>
            <a:r>
              <a:rPr lang="en-GB" sz="900" b="1" i="1" cap="all" dirty="0" smtClean="0">
                <a:solidFill>
                  <a:srgbClr val="036BB6"/>
                </a:solidFill>
                <a:latin typeface="Arial"/>
              </a:rPr>
              <a:t>REBEL GROUPS </a:t>
            </a:r>
            <a:r>
              <a:rPr lang="en-GB" sz="900" b="1" i="1" cap="all" dirty="0">
                <a:solidFill>
                  <a:srgbClr val="036BB6"/>
                </a:solidFill>
                <a:latin typeface="Arial"/>
              </a:rPr>
              <a:t>REJECT PEACE DEAL</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Northern Mali rebel groups have rejected the 1 March Algiers peace accord saying it “will not bring peace.” The Coordination of Azawad Movements which also includes the main National Movement for the Liberation of Azawad made the decision after consulting their grassroots. But they indicated willingness for further dialogue with the government to find a suitable outcome. Mali is still plagued by persistent insecurity, especially the vast northern region, making humanitarian operations difficult.</a:t>
            </a:r>
            <a:endParaRPr lang="fr-FR" sz="800" dirty="0">
              <a:solidFill>
                <a:srgbClr val="A6A6A6"/>
              </a:solidFill>
              <a:latin typeface="Arial" pitchFamily="34" charset="0"/>
              <a:cs typeface="Arial" pitchFamily="34" charset="0"/>
            </a:endParaRPr>
          </a:p>
          <a:p>
            <a:endParaRPr lang="en-GB" sz="800" b="1" dirty="0" smtClean="0"/>
          </a:p>
          <a:p>
            <a:r>
              <a:rPr lang="en-US" sz="950" b="1" dirty="0" smtClean="0">
                <a:solidFill>
                  <a:srgbClr val="FF721E"/>
                </a:solidFill>
                <a:latin typeface="Arial"/>
              </a:rPr>
              <a:t>REGIONAL / EBOLA VIRUS DISEASE (EVD): </a:t>
            </a:r>
          </a:p>
          <a:p>
            <a:r>
              <a:rPr lang="en-GB" sz="900" b="1" i="1" cap="all" dirty="0">
                <a:solidFill>
                  <a:srgbClr val="036BB6"/>
                </a:solidFill>
                <a:latin typeface="Arial"/>
              </a:rPr>
              <a:t>OVER 10,000 KILLED BY EBOLA</a:t>
            </a:r>
            <a:endParaRPr lang="fr-FR" sz="9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Ebola has now claimed the lives of 10,004 people and infected 24,350 others in the three West African countries worst-hit by the virus. Infection rates have nonetheless dropped significantly in recent months, with Liberia reporting no new cases for the third consecutive week. Guinea and Sierra Leone reported 58 confirmed cases each as of 8 March. The infections are mostly occurring in and around the capital cities of the two countries.</a:t>
            </a:r>
          </a:p>
          <a:p>
            <a:endParaRPr lang="fr-FR" sz="900" dirty="0"/>
          </a:p>
          <a:p>
            <a:r>
              <a:rPr lang="en-GB" sz="900" b="1" i="1" cap="all" dirty="0">
                <a:solidFill>
                  <a:srgbClr val="036BB6"/>
                </a:solidFill>
                <a:latin typeface="Arial"/>
              </a:rPr>
              <a:t>1.2 MILLION FACE FOOD CRISIS</a:t>
            </a:r>
            <a:endParaRPr lang="fr-FR" sz="900" b="1" i="1" cap="all" dirty="0">
              <a:solidFill>
                <a:srgbClr val="036BB6"/>
              </a:solidFill>
              <a:latin typeface="Arial"/>
            </a:endParaRPr>
          </a:p>
          <a:p>
            <a:pPr algn="just"/>
            <a:r>
              <a:rPr lang="en-GB" sz="800" dirty="0" smtClean="0">
                <a:solidFill>
                  <a:srgbClr val="A6A6A6"/>
                </a:solidFill>
                <a:latin typeface="Arial" pitchFamily="34" charset="0"/>
                <a:cs typeface="Arial" pitchFamily="34" charset="0"/>
              </a:rPr>
              <a:t>According to a recent CILSS report, at </a:t>
            </a:r>
            <a:r>
              <a:rPr lang="en-GB" sz="800" dirty="0">
                <a:solidFill>
                  <a:srgbClr val="A6A6A6"/>
                </a:solidFill>
                <a:latin typeface="Arial" pitchFamily="34" charset="0"/>
                <a:cs typeface="Arial" pitchFamily="34" charset="0"/>
              </a:rPr>
              <a:t>least 1.2 million people are estimated to be in Phase 3 (crisis) food insecurity and require immediate assistance to protect livelihoods and prevent malnutrition mainly in two regions of Sierra Leone (Port </a:t>
            </a:r>
            <a:r>
              <a:rPr lang="en-GB" sz="800" dirty="0" err="1">
                <a:solidFill>
                  <a:srgbClr val="A6A6A6"/>
                </a:solidFill>
                <a:latin typeface="Arial" pitchFamily="34" charset="0"/>
                <a:cs typeface="Arial" pitchFamily="34" charset="0"/>
              </a:rPr>
              <a:t>Loko</a:t>
            </a:r>
            <a:r>
              <a:rPr lang="en-GB" sz="800" dirty="0">
                <a:solidFill>
                  <a:srgbClr val="A6A6A6"/>
                </a:solidFill>
                <a:latin typeface="Arial" pitchFamily="34" charset="0"/>
                <a:cs typeface="Arial" pitchFamily="34" charset="0"/>
              </a:rPr>
              <a:t> and </a:t>
            </a:r>
            <a:r>
              <a:rPr lang="en-GB" sz="800" dirty="0" err="1">
                <a:solidFill>
                  <a:srgbClr val="A6A6A6"/>
                </a:solidFill>
                <a:latin typeface="Arial" pitchFamily="34" charset="0"/>
                <a:cs typeface="Arial" pitchFamily="34" charset="0"/>
              </a:rPr>
              <a:t>Bombali</a:t>
            </a:r>
            <a:r>
              <a:rPr lang="en-GB" sz="800" dirty="0">
                <a:solidFill>
                  <a:srgbClr val="A6A6A6"/>
                </a:solidFill>
                <a:latin typeface="Arial" pitchFamily="34" charset="0"/>
                <a:cs typeface="Arial" pitchFamily="34" charset="0"/>
              </a:rPr>
              <a:t> districts). Around 3.9 million others are currently in Phase 2 (stress) in Guinea, Liberia and Sierra Leone due to the impact of EVD on farming, trade and livelihoods.</a:t>
            </a:r>
            <a:endParaRPr lang="fr-FR" sz="800" dirty="0">
              <a:solidFill>
                <a:srgbClr val="A6A6A6"/>
              </a:solidFill>
              <a:latin typeface="Arial" pitchFamily="34" charset="0"/>
              <a:cs typeface="Arial" pitchFamily="34" charset="0"/>
            </a:endParaRPr>
          </a:p>
          <a:p>
            <a:pPr algn="just"/>
            <a:endParaRPr lang="fr-FR" sz="800" dirty="0">
              <a:solidFill>
                <a:srgbClr val="A6A6A6"/>
              </a:solidFill>
              <a:latin typeface="Arial" pitchFamily="34" charset="0"/>
              <a:cs typeface="Arial" pitchFamily="34" charset="0"/>
            </a:endParaRPr>
          </a:p>
        </p:txBody>
      </p:sp>
      <p:sp>
        <p:nvSpPr>
          <p:cNvPr id="66" name="TextBox 22"/>
          <p:cNvSpPr txBox="1"/>
          <p:nvPr/>
        </p:nvSpPr>
        <p:spPr>
          <a:xfrm>
            <a:off x="2034332" y="4024235"/>
            <a:ext cx="1008112"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472551" y="4346104"/>
            <a:ext cx="102314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EVD CASES </a:t>
            </a:r>
            <a:r>
              <a:rPr lang="en-GB" dirty="0" smtClean="0"/>
              <a:t>FOR </a:t>
            </a:r>
            <a:r>
              <a:rPr lang="en-GB" dirty="0" smtClean="0"/>
              <a:t>THIRD WEEK</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338034" y="4026032"/>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1583057" y="1814251"/>
            <a:ext cx="689131" cy="24166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3" name="TextBox 22"/>
          <p:cNvSpPr txBox="1"/>
          <p:nvPr/>
        </p:nvSpPr>
        <p:spPr>
          <a:xfrm>
            <a:off x="3114452" y="2893172"/>
            <a:ext cx="965809" cy="167379"/>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085709" y="3132559"/>
            <a:ext cx="1125939" cy="359219"/>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ARMY VOWS TO RETAKE MORE TOWNS</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794254"/>
            <a:ext cx="217529" cy="210513"/>
          </a:xfrm>
          <a:prstGeom prst="rect">
            <a:avLst/>
          </a:prstGeom>
        </p:spPr>
      </p:pic>
      <p:sp>
        <p:nvSpPr>
          <p:cNvPr id="65" name="TextBox 44"/>
          <p:cNvSpPr txBox="1"/>
          <p:nvPr/>
        </p:nvSpPr>
        <p:spPr>
          <a:xfrm>
            <a:off x="738188" y="4570029"/>
            <a:ext cx="1212906"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KILLED BY EBOLA</a:t>
            </a:r>
            <a:endParaRPr lang="en-GB" dirty="0"/>
          </a:p>
        </p:txBody>
      </p:sp>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1818308" y="2058147"/>
            <a:ext cx="1069497" cy="359219"/>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CMA REBELS </a:t>
            </a:r>
            <a:r>
              <a:rPr lang="en-GB" sz="900" b="1" dirty="0" smtClean="0">
                <a:solidFill>
                  <a:srgbClr val="026DB6"/>
                </a:solidFill>
                <a:latin typeface="Arial" panose="020B0604020202020204" pitchFamily="34" charset="0"/>
                <a:cs typeface="Arial" panose="020B0604020202020204" pitchFamily="34" charset="0"/>
              </a:rPr>
              <a:t>REJECT PEACE DEAL</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2287919" y="4341028"/>
            <a:ext cx="131853"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1602284" y="3535111"/>
            <a:ext cx="370663"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475</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1290405" y="3325220"/>
            <a:ext cx="1555377" cy="198655"/>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COTE D’IVOIRE</a:t>
            </a:r>
            <a:endParaRPr lang="en-GB" dirty="0"/>
          </a:p>
        </p:txBody>
      </p:sp>
      <p:sp>
        <p:nvSpPr>
          <p:cNvPr id="33" name="TextBox 44"/>
          <p:cNvSpPr txBox="1"/>
          <p:nvPr/>
        </p:nvSpPr>
        <p:spPr>
          <a:xfrm>
            <a:off x="1349097" y="3732955"/>
            <a:ext cx="1109371" cy="359219"/>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DISPLACED BY VIOLENCE</a:t>
            </a:r>
          </a:p>
        </p:txBody>
      </p:sp>
      <p:sp>
        <p:nvSpPr>
          <p:cNvPr id="38" name="TextBox 48"/>
          <p:cNvSpPr txBox="1"/>
          <p:nvPr/>
        </p:nvSpPr>
        <p:spPr>
          <a:xfrm>
            <a:off x="346338" y="4629822"/>
            <a:ext cx="349338"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10k</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130" y="4351617"/>
            <a:ext cx="217529" cy="210513"/>
          </a:xfrm>
          <a:prstGeom prst="rect">
            <a:avLst/>
          </a:prstGeom>
        </p:spPr>
      </p:pic>
      <p:pic>
        <p:nvPicPr>
          <p:cNvPr id="11" name="Image 10"/>
          <p:cNvPicPr>
            <a:picLocks noChangeAspect="1"/>
          </p:cNvPicPr>
          <p:nvPr/>
        </p:nvPicPr>
        <p:blipFill>
          <a:blip r:embed="rId5"/>
          <a:stretch>
            <a:fillRect/>
          </a:stretch>
        </p:blipFill>
        <p:spPr>
          <a:xfrm>
            <a:off x="2883465" y="3202333"/>
            <a:ext cx="236250" cy="146250"/>
          </a:xfrm>
          <a:prstGeom prst="rect">
            <a:avLst/>
          </a:prstGeom>
        </p:spPr>
      </p:pic>
      <p:sp>
        <p:nvSpPr>
          <p:cNvPr id="37" name="TextBox 44"/>
          <p:cNvSpPr txBox="1"/>
          <p:nvPr/>
        </p:nvSpPr>
        <p:spPr>
          <a:xfrm>
            <a:off x="742084" y="4811182"/>
            <a:ext cx="1212906"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MILLION FACE FOOD CRISIS</a:t>
            </a:r>
            <a:endParaRPr lang="en-GB" dirty="0"/>
          </a:p>
        </p:txBody>
      </p:sp>
      <p:sp>
        <p:nvSpPr>
          <p:cNvPr id="40" name="TextBox 48"/>
          <p:cNvSpPr txBox="1"/>
          <p:nvPr/>
        </p:nvSpPr>
        <p:spPr>
          <a:xfrm>
            <a:off x="350234" y="4870975"/>
            <a:ext cx="349338"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a:t>
            </a:r>
            <a:endParaRPr lang="en-GB" sz="1600" b="1" dirty="0">
              <a:solidFill>
                <a:srgbClr val="026DB6"/>
              </a:solidFill>
              <a:latin typeface="Arial" panose="020B0604020202020204" pitchFamily="34" charset="0"/>
              <a:cs typeface="Arial" panose="020B0604020202020204" pitchFamily="34" charset="0"/>
            </a:endParaRPr>
          </a:p>
        </p:txBody>
      </p:sp>
      <p:pic>
        <p:nvPicPr>
          <p:cNvPr id="42" name="Image 41"/>
          <p:cNvPicPr>
            <a:picLocks noChangeAspect="1"/>
          </p:cNvPicPr>
          <p:nvPr/>
        </p:nvPicPr>
        <p:blipFill>
          <a:blip r:embed="rId6"/>
          <a:stretch>
            <a:fillRect/>
          </a:stretch>
        </p:blipFill>
        <p:spPr>
          <a:xfrm>
            <a:off x="1356523" y="3520753"/>
            <a:ext cx="247500" cy="236250"/>
          </a:xfrm>
          <a:prstGeom prst="rect">
            <a:avLst/>
          </a:prstGeom>
        </p:spPr>
      </p:pic>
      <p:pic>
        <p:nvPicPr>
          <p:cNvPr id="3" name="Image 2"/>
          <p:cNvPicPr>
            <a:picLocks noChangeAspect="1"/>
          </p:cNvPicPr>
          <p:nvPr/>
        </p:nvPicPr>
        <p:blipFill>
          <a:blip r:embed="rId7"/>
          <a:stretch>
            <a:fillRect/>
          </a:stretch>
        </p:blipFill>
        <p:spPr>
          <a:xfrm>
            <a:off x="1643585" y="2095086"/>
            <a:ext cx="22500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5125</TotalTime>
  <Words>502</Words>
  <Application>Microsoft Office PowerPoint</Application>
  <PresentationFormat>Custom</PresentationFormat>
  <Paragraphs>38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Otto Bakano</cp:lastModifiedBy>
  <cp:revision>565</cp:revision>
  <cp:lastPrinted>2014-12-11T10:27:48Z</cp:lastPrinted>
  <dcterms:created xsi:type="dcterms:W3CDTF">2014-03-10T10:37:19Z</dcterms:created>
  <dcterms:modified xsi:type="dcterms:W3CDTF">2015-03-18T09:20:14Z</dcterms:modified>
</cp:coreProperties>
</file>