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926" autoAdjust="0"/>
    <p:restoredTop sz="94675" autoAdjust="0"/>
  </p:normalViewPr>
  <p:slideViewPr>
    <p:cSldViewPr>
      <p:cViewPr>
        <p:scale>
          <a:sx n="100" d="100"/>
          <a:sy n="100" d="100"/>
        </p:scale>
        <p:origin x="1920" y="192"/>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22/04/2015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‹N°›</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22/04/2015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‹N°›</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22/04/2015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22/04/2015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22/04/2015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22/04/2015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22/04/2015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22/04/2015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22/04/2015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22/04/2015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22/04/2015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22/04/2015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22/04/2015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22/04/2015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‹N°›</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 y="846490"/>
            <a:ext cx="6683831" cy="6019759"/>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en-GB" sz="800" dirty="0" smtClean="0">
                <a:solidFill>
                  <a:srgbClr val="659AD2"/>
                </a:solidFill>
                <a:latin typeface="Arial" panose="020B0604020202020204" pitchFamily="34" charset="0"/>
                <a:cs typeface="Arial" panose="020B0604020202020204" pitchFamily="34" charset="0"/>
              </a:rPr>
              <a:t>Creation date: 21 April 2014</a:t>
            </a:r>
          </a:p>
          <a:p>
            <a:r>
              <a:rPr lang="fr-FR" sz="800" dirty="0" err="1" smtClean="0">
                <a:solidFill>
                  <a:srgbClr val="659AD2"/>
                </a:solidFill>
                <a:latin typeface="Arial" panose="020B0604020202020204" pitchFamily="34" charset="0"/>
                <a:cs typeface="Arial" panose="020B0604020202020204" pitchFamily="34" charset="0"/>
              </a:rPr>
              <a:t>Map</a:t>
            </a:r>
            <a:r>
              <a:rPr lang="fr-FR" sz="800" dirty="0" smtClean="0">
                <a:solidFill>
                  <a:srgbClr val="659AD2"/>
                </a:solidFill>
                <a:latin typeface="Arial" panose="020B0604020202020204" pitchFamily="34" charset="0"/>
                <a:cs typeface="Arial" panose="020B0604020202020204" pitchFamily="34" charset="0"/>
              </a:rPr>
              <a:t> data sources: UNCS, </a:t>
            </a:r>
            <a:r>
              <a:rPr lang="fr-FR" sz="800" dirty="0" err="1" smtClean="0">
                <a:solidFill>
                  <a:srgbClr val="659AD2"/>
                </a:solidFill>
                <a:latin typeface="Arial" panose="020B0604020202020204" pitchFamily="34" charset="0"/>
                <a:cs typeface="Arial" panose="020B0604020202020204" pitchFamily="34" charset="0"/>
              </a:rPr>
              <a:t>DevInfo</a:t>
            </a:r>
            <a:r>
              <a:rPr lang="fr-FR" sz="800" dirty="0" smtClean="0">
                <a:solidFill>
                  <a:srgbClr val="659AD2"/>
                </a:solidFill>
                <a:latin typeface="Arial" panose="020B0604020202020204" pitchFamily="34" charset="0"/>
                <a:cs typeface="Arial" panose="020B0604020202020204" pitchFamily="34" charset="0"/>
              </a:rPr>
              <a:t>, OCHA.</a:t>
            </a:r>
          </a:p>
          <a:p>
            <a:endParaRPr lang="fr-FR" sz="800" dirty="0" smtClean="0">
              <a:solidFill>
                <a:srgbClr val="659AD2"/>
              </a:solidFill>
              <a:latin typeface="Arial" panose="020B0604020202020204" pitchFamily="34" charset="0"/>
              <a:cs typeface="Arial" panose="020B0604020202020204" pitchFamily="34" charset="0"/>
            </a:endParaRPr>
          </a:p>
          <a:p>
            <a:r>
              <a:rPr lang="en-GB" sz="800" dirty="0" smtClean="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Nations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14 - 20 April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721523" y="828303"/>
            <a:ext cx="3953770" cy="6192688"/>
          </a:xfrm>
          <a:prstGeom prst="rect">
            <a:avLst/>
          </a:prstGeom>
          <a:noFill/>
        </p:spPr>
        <p:txBody>
          <a:bodyPr wrap="square" lIns="99569" tIns="49785" rIns="99569" bIns="49785" rtlCol="0">
            <a:noAutofit/>
          </a:bodyPr>
          <a:lstStyle/>
          <a:p>
            <a:r>
              <a:rPr lang="fr-FR" sz="950" b="1" dirty="0" smtClean="0">
                <a:solidFill>
                  <a:srgbClr val="FF721E"/>
                </a:solidFill>
                <a:latin typeface="Arial"/>
              </a:rPr>
              <a:t>CAMEROON</a:t>
            </a:r>
            <a:endParaRPr lang="fr-FR" sz="950" b="1" dirty="0">
              <a:solidFill>
                <a:srgbClr val="FF721E"/>
              </a:solidFill>
              <a:latin typeface="Arial"/>
            </a:endParaRPr>
          </a:p>
          <a:p>
            <a:r>
              <a:rPr lang="en-GB" sz="850" b="1" i="1" cap="all" dirty="0">
                <a:solidFill>
                  <a:srgbClr val="036BB6"/>
                </a:solidFill>
                <a:latin typeface="Arial"/>
              </a:rPr>
              <a:t>19 KILLED IN BOKO HARAM ATTACK</a:t>
            </a:r>
            <a:endParaRPr lang="fr-FR" sz="850" b="1" i="1" cap="all" dirty="0">
              <a:solidFill>
                <a:srgbClr val="036BB6"/>
              </a:solidFill>
              <a:latin typeface="Arial"/>
            </a:endParaRPr>
          </a:p>
          <a:p>
            <a:pPr algn="just"/>
            <a:r>
              <a:rPr lang="en-GB" sz="800" dirty="0">
                <a:solidFill>
                  <a:srgbClr val="A6A6A6"/>
                </a:solidFill>
                <a:latin typeface="Arial" pitchFamily="34" charset="0"/>
                <a:cs typeface="Arial" pitchFamily="34" charset="0"/>
              </a:rPr>
              <a:t>At least 19 people were killed when Boko Haram gunmen raided Bia village in Cameroon’s Far North Region on the night of 16 April. Many of the victims were reportedly beheaded during the attack on the village located on the shores of Lake Chad. The insurgents have carried out several attacks on Cameroonian territory. Such cross-border raids prompted Nigeria’s neighbours earlier this year to revamp a regional counter-insurgency force that has driven Boko Haram out of several towns and villages in north-eastern Nigeria</a:t>
            </a:r>
            <a:r>
              <a:rPr lang="en-GB" sz="800" dirty="0" smtClean="0">
                <a:solidFill>
                  <a:srgbClr val="A6A6A6"/>
                </a:solidFill>
                <a:latin typeface="Arial" pitchFamily="34" charset="0"/>
                <a:cs typeface="Arial" pitchFamily="34" charset="0"/>
              </a:rPr>
              <a:t>.</a:t>
            </a:r>
          </a:p>
          <a:p>
            <a:pPr algn="just"/>
            <a:endParaRPr lang="fr-FR" sz="700" dirty="0">
              <a:solidFill>
                <a:srgbClr val="A6A6A6"/>
              </a:solidFill>
              <a:latin typeface="Arial" pitchFamily="34" charset="0"/>
              <a:cs typeface="Arial" pitchFamily="34" charset="0"/>
            </a:endParaRPr>
          </a:p>
          <a:p>
            <a:r>
              <a:rPr lang="en-GB" sz="900" b="1" dirty="0" smtClean="0">
                <a:solidFill>
                  <a:srgbClr val="FF721E"/>
                </a:solidFill>
                <a:latin typeface="Arial"/>
              </a:rPr>
              <a:t>GUINEA</a:t>
            </a:r>
            <a:endParaRPr lang="fr-FR" sz="900" b="1" dirty="0">
              <a:solidFill>
                <a:srgbClr val="FF721E"/>
              </a:solidFill>
              <a:latin typeface="Arial"/>
            </a:endParaRPr>
          </a:p>
          <a:p>
            <a:r>
              <a:rPr lang="en-GB" sz="850" b="1" i="1" cap="all" dirty="0" smtClean="0">
                <a:solidFill>
                  <a:srgbClr val="036BB6"/>
                </a:solidFill>
                <a:latin typeface="Arial"/>
              </a:rPr>
              <a:t>3 DIE IN OPPOSITION PROTESTS</a:t>
            </a:r>
            <a:endParaRPr lang="fr-FR" sz="850" b="1" i="1" cap="all" dirty="0" smtClean="0">
              <a:solidFill>
                <a:srgbClr val="036BB6"/>
              </a:solidFill>
              <a:latin typeface="Arial"/>
            </a:endParaRPr>
          </a:p>
          <a:p>
            <a:pPr algn="just"/>
            <a:r>
              <a:rPr lang="en-GB" sz="800" dirty="0" smtClean="0">
                <a:solidFill>
                  <a:srgbClr val="A6A6A6"/>
                </a:solidFill>
                <a:latin typeface="Arial" pitchFamily="34" charset="0"/>
                <a:cs typeface="Arial" pitchFamily="34" charset="0"/>
              </a:rPr>
              <a:t>Three people were killed and 50 others wounded in the 13 - 14 April violent opposition protests. The opposition wants local elections to be held before the October presidential polls. The protesters, who are due to march again on the headquarters of Guinea’s national electoral commission on 20 April, claim that the electoral timetable has been pushed through without consultation and gives the ruling party an unfair advantage. The protests come amid the Ebola outbreak that is currently concentrated on the country’s western region.</a:t>
            </a:r>
            <a:endParaRPr lang="fr-FR" sz="800" dirty="0" smtClean="0">
              <a:solidFill>
                <a:srgbClr val="A6A6A6"/>
              </a:solidFill>
              <a:latin typeface="Arial" pitchFamily="34" charset="0"/>
              <a:cs typeface="Arial" pitchFamily="34" charset="0"/>
            </a:endParaRPr>
          </a:p>
          <a:p>
            <a:endParaRPr lang="fr-FR" sz="700" dirty="0">
              <a:solidFill>
                <a:srgbClr val="A6A6A6"/>
              </a:solidFill>
              <a:latin typeface="Arial" pitchFamily="34" charset="0"/>
              <a:cs typeface="Arial" pitchFamily="34" charset="0"/>
            </a:endParaRPr>
          </a:p>
          <a:p>
            <a:r>
              <a:rPr lang="fr-FR" sz="950" b="1" dirty="0" smtClean="0">
                <a:solidFill>
                  <a:srgbClr val="FF721E"/>
                </a:solidFill>
                <a:latin typeface="Arial"/>
              </a:rPr>
              <a:t>NIGER</a:t>
            </a:r>
            <a:endParaRPr lang="fr-FR" sz="950" b="1" dirty="0">
              <a:solidFill>
                <a:srgbClr val="FF721E"/>
              </a:solidFill>
              <a:latin typeface="Arial"/>
            </a:endParaRPr>
          </a:p>
          <a:p>
            <a:r>
              <a:rPr lang="en-GB" sz="850" b="1" i="1" cap="all" dirty="0">
                <a:solidFill>
                  <a:srgbClr val="036BB6"/>
                </a:solidFill>
                <a:latin typeface="Arial"/>
              </a:rPr>
              <a:t>75 KILLED IN MENINGITIS OUTBREAK</a:t>
            </a:r>
            <a:endParaRPr lang="fr-FR" sz="850" b="1" i="1" cap="all" dirty="0">
              <a:solidFill>
                <a:srgbClr val="036BB6"/>
              </a:solidFill>
              <a:latin typeface="Arial"/>
            </a:endParaRPr>
          </a:p>
          <a:p>
            <a:pPr algn="just"/>
            <a:r>
              <a:rPr lang="en-GB" sz="800" dirty="0">
                <a:solidFill>
                  <a:srgbClr val="A6A6A6"/>
                </a:solidFill>
                <a:latin typeface="Arial" pitchFamily="34" charset="0"/>
                <a:cs typeface="Arial" pitchFamily="34" charset="0"/>
              </a:rPr>
              <a:t>As of 13 April, a meningitis outbreak that erupted in January had killed 75 people, mainly in the capital Niamey, according to the health minister. Almost 700 people have been infected by the disease that has been reported in all of Niger’s regions except in the south-eastern </a:t>
            </a:r>
            <a:r>
              <a:rPr lang="en-GB" sz="800" dirty="0" err="1">
                <a:solidFill>
                  <a:srgbClr val="A6A6A6"/>
                </a:solidFill>
                <a:latin typeface="Arial" pitchFamily="34" charset="0"/>
                <a:cs typeface="Arial" pitchFamily="34" charset="0"/>
              </a:rPr>
              <a:t>Diffa</a:t>
            </a:r>
            <a:r>
              <a:rPr lang="en-GB" sz="800" dirty="0">
                <a:solidFill>
                  <a:srgbClr val="A6A6A6"/>
                </a:solidFill>
                <a:latin typeface="Arial" pitchFamily="34" charset="0"/>
                <a:cs typeface="Arial" pitchFamily="34" charset="0"/>
              </a:rPr>
              <a:t> Region. A vaccination campaign has been launched to curb the outbreak that lastly erupted in 2011.</a:t>
            </a:r>
            <a:endParaRPr lang="fr-FR" sz="800" dirty="0">
              <a:solidFill>
                <a:srgbClr val="A6A6A6"/>
              </a:solidFill>
              <a:latin typeface="Arial" pitchFamily="34" charset="0"/>
              <a:cs typeface="Arial" pitchFamily="34" charset="0"/>
            </a:endParaRPr>
          </a:p>
          <a:p>
            <a:endParaRPr lang="en-US" sz="700" b="1" dirty="0" smtClean="0">
              <a:solidFill>
                <a:srgbClr val="FF721E"/>
              </a:solidFill>
              <a:latin typeface="Arial"/>
            </a:endParaRPr>
          </a:p>
          <a:p>
            <a:r>
              <a:rPr lang="en-US" sz="950" b="1" dirty="0" smtClean="0">
                <a:solidFill>
                  <a:srgbClr val="FF721E"/>
                </a:solidFill>
                <a:latin typeface="Arial"/>
              </a:rPr>
              <a:t>SIERRA LEONE</a:t>
            </a:r>
          </a:p>
          <a:p>
            <a:r>
              <a:rPr lang="en-GB" sz="850" b="1" i="1" cap="all" dirty="0" smtClean="0">
                <a:solidFill>
                  <a:srgbClr val="036BB6"/>
                </a:solidFill>
                <a:latin typeface="Arial"/>
              </a:rPr>
              <a:t>SCHOOLS </a:t>
            </a:r>
            <a:r>
              <a:rPr lang="en-GB" sz="850" b="1" i="1" cap="all" dirty="0">
                <a:solidFill>
                  <a:srgbClr val="036BB6"/>
                </a:solidFill>
                <a:latin typeface="Arial"/>
              </a:rPr>
              <a:t>REOPEN AFTER NINE MONTHS</a:t>
            </a:r>
            <a:endParaRPr lang="fr-FR" sz="850" b="1" i="1" cap="all" dirty="0">
              <a:solidFill>
                <a:srgbClr val="036BB6"/>
              </a:solidFill>
              <a:latin typeface="Arial"/>
            </a:endParaRPr>
          </a:p>
          <a:p>
            <a:pPr algn="just"/>
            <a:r>
              <a:rPr lang="en-GB" sz="800" dirty="0">
                <a:solidFill>
                  <a:srgbClr val="A6A6A6"/>
                </a:solidFill>
                <a:latin typeface="Arial" pitchFamily="34" charset="0"/>
                <a:cs typeface="Arial" pitchFamily="34" charset="0"/>
              </a:rPr>
              <a:t>Schools across the country reopened on 14 April, with some 1.8 million students expected to resume learning after nine months of closure due to the Ebola epidemic that has so far killed 3,857 people. Preparation to ensure safety had been put in place, with teachers trained and hygiene kits distributed to all schools.</a:t>
            </a:r>
            <a:endParaRPr lang="fr-FR" sz="700" dirty="0">
              <a:solidFill>
                <a:srgbClr val="A6A6A6"/>
              </a:solidFill>
              <a:latin typeface="Arial" pitchFamily="34" charset="0"/>
              <a:cs typeface="Arial" pitchFamily="34" charset="0"/>
            </a:endParaRPr>
          </a:p>
          <a:p>
            <a:r>
              <a:rPr lang="en-GB" sz="700" dirty="0"/>
              <a:t> </a:t>
            </a:r>
            <a:endParaRPr lang="en-GB" sz="700" b="1" dirty="0" smtClean="0"/>
          </a:p>
          <a:p>
            <a:r>
              <a:rPr lang="en-US" sz="950" b="1" dirty="0" smtClean="0">
                <a:solidFill>
                  <a:srgbClr val="FF721E"/>
                </a:solidFill>
                <a:latin typeface="Arial"/>
              </a:rPr>
              <a:t>REGIONAL / EBOLA VIRUS DISEASE</a:t>
            </a:r>
          </a:p>
          <a:p>
            <a:r>
              <a:rPr lang="en-GB" sz="850" b="1" i="1" cap="all" dirty="0">
                <a:solidFill>
                  <a:srgbClr val="036BB6"/>
                </a:solidFill>
                <a:latin typeface="Arial"/>
              </a:rPr>
              <a:t>SLIGHT INCREASE IN CASES</a:t>
            </a:r>
            <a:endParaRPr lang="fr-FR" sz="850" b="1" i="1" cap="all" dirty="0">
              <a:solidFill>
                <a:srgbClr val="036BB6"/>
              </a:solidFill>
              <a:latin typeface="Arial"/>
            </a:endParaRPr>
          </a:p>
          <a:p>
            <a:pPr algn="just"/>
            <a:r>
              <a:rPr lang="en-GB" sz="800" dirty="0">
                <a:solidFill>
                  <a:srgbClr val="A6A6A6"/>
                </a:solidFill>
                <a:latin typeface="Arial" pitchFamily="34" charset="0"/>
                <a:cs typeface="Arial" pitchFamily="34" charset="0"/>
              </a:rPr>
              <a:t>A total of 37 cases were reported in the week leading up to 12 April, seven more than the previous week. All the infections were in Guinea and Sierra Leone. Liberia has not reported any infections since 27 March. Nine confirmed Ebola cases were recorded in Sierra Leone, the same as the week before, while Guinea reported 28 cases. In total, 25,791 confirmed, probable and suspected cases and 10,689 deaths have been reported in the three countries.</a:t>
            </a:r>
            <a:endParaRPr lang="fr-FR" sz="800" dirty="0">
              <a:solidFill>
                <a:srgbClr val="A6A6A6"/>
              </a:solidFill>
              <a:latin typeface="Arial" pitchFamily="34" charset="0"/>
              <a:cs typeface="Arial" pitchFamily="34" charset="0"/>
            </a:endParaRPr>
          </a:p>
        </p:txBody>
      </p:sp>
      <p:sp>
        <p:nvSpPr>
          <p:cNvPr id="66" name="TextBox 22"/>
          <p:cNvSpPr txBox="1"/>
          <p:nvPr/>
        </p:nvSpPr>
        <p:spPr>
          <a:xfrm>
            <a:off x="2093315" y="4068663"/>
            <a:ext cx="1406507"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SIERRA LEONE</a:t>
            </a:r>
            <a:endParaRPr lang="en-GB" dirty="0"/>
          </a:p>
        </p:txBody>
      </p:sp>
      <p:sp>
        <p:nvSpPr>
          <p:cNvPr id="68" name="TextBox 44"/>
          <p:cNvSpPr txBox="1"/>
          <p:nvPr/>
        </p:nvSpPr>
        <p:spPr>
          <a:xfrm>
            <a:off x="2371263" y="4356695"/>
            <a:ext cx="1272576"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SCHOOLS REOPEN AFTER NINE MONTHS</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77" name="Connecteur en angle 76"/>
          <p:cNvCxnSpPr/>
          <p:nvPr/>
        </p:nvCxnSpPr>
        <p:spPr>
          <a:xfrm rot="10800000">
            <a:off x="831419" y="3463434"/>
            <a:ext cx="1666448" cy="605228"/>
          </a:xfrm>
          <a:prstGeom prst="bentConnector3">
            <a:avLst>
              <a:gd name="adj1" fmla="val 50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9" name="TextBox 22"/>
          <p:cNvSpPr txBox="1"/>
          <p:nvPr/>
        </p:nvSpPr>
        <p:spPr>
          <a:xfrm>
            <a:off x="3114663" y="2002922"/>
            <a:ext cx="59464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43" name="TextBox 22"/>
          <p:cNvSpPr txBox="1"/>
          <p:nvPr/>
        </p:nvSpPr>
        <p:spPr>
          <a:xfrm>
            <a:off x="3783865" y="3811253"/>
            <a:ext cx="1061368" cy="16737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fr-CH" dirty="0" smtClean="0"/>
              <a:t>CAMEROON</a:t>
            </a:r>
            <a:endParaRPr lang="en-GB" dirty="0"/>
          </a:p>
        </p:txBody>
      </p:sp>
      <p:sp>
        <p:nvSpPr>
          <p:cNvPr id="45" name="TextBox 44"/>
          <p:cNvSpPr txBox="1"/>
          <p:nvPr/>
        </p:nvSpPr>
        <p:spPr>
          <a:xfrm>
            <a:off x="4193179" y="4002491"/>
            <a:ext cx="1185439" cy="279580"/>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INSURGENT RAID</a:t>
            </a:r>
          </a:p>
        </p:txBody>
      </p:sp>
      <p:sp>
        <p:nvSpPr>
          <p:cNvPr id="63" name="TextBox 22"/>
          <p:cNvSpPr txBox="1"/>
          <p:nvPr/>
        </p:nvSpPr>
        <p:spPr>
          <a:xfrm>
            <a:off x="18108" y="4328876"/>
            <a:ext cx="1697820"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REGIONAL / EVD</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961" y="4678239"/>
            <a:ext cx="217529" cy="210513"/>
          </a:xfrm>
          <a:prstGeom prst="rect">
            <a:avLst/>
          </a:prstGeom>
        </p:spPr>
      </p:pic>
      <p:cxnSp>
        <p:nvCxnSpPr>
          <p:cNvPr id="74" name="Connecteur en angle 73"/>
          <p:cNvCxnSpPr/>
          <p:nvPr/>
        </p:nvCxnSpPr>
        <p:spPr>
          <a:xfrm rot="16200000" flipV="1">
            <a:off x="398531" y="3588676"/>
            <a:ext cx="727116" cy="246930"/>
          </a:xfrm>
          <a:prstGeom prst="bentConnector3">
            <a:avLst>
              <a:gd name="adj1" fmla="val -637"/>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5" name="Connecteur en angle 74"/>
          <p:cNvCxnSpPr/>
          <p:nvPr/>
        </p:nvCxnSpPr>
        <p:spPr>
          <a:xfrm rot="16200000" flipV="1">
            <a:off x="649251" y="3836042"/>
            <a:ext cx="472606" cy="6704"/>
          </a:xfrm>
          <a:prstGeom prst="bentConnector3">
            <a:avLst>
              <a:gd name="adj1" fmla="val -1028"/>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79" name="Connecteur en angle 78"/>
          <p:cNvCxnSpPr/>
          <p:nvPr/>
        </p:nvCxnSpPr>
        <p:spPr>
          <a:xfrm rot="5400000" flipH="1" flipV="1">
            <a:off x="871273" y="3829693"/>
            <a:ext cx="263639" cy="228373"/>
          </a:xfrm>
          <a:prstGeom prst="bentConnector3">
            <a:avLst>
              <a:gd name="adj1" fmla="val -107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flipH="1">
            <a:off x="882202" y="4088768"/>
            <a:ext cx="2" cy="253179"/>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5" name="TextBox 44"/>
          <p:cNvSpPr txBox="1"/>
          <p:nvPr/>
        </p:nvSpPr>
        <p:spPr>
          <a:xfrm>
            <a:off x="3552781" y="2224364"/>
            <a:ext cx="1342821"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KILLED IN MENINGITIS OUTBREAK</a:t>
            </a:r>
            <a:endParaRPr lang="en-GB" sz="900" b="1" dirty="0">
              <a:solidFill>
                <a:srgbClr val="026DB6"/>
              </a:solidFill>
              <a:latin typeface="Arial" panose="020B0604020202020204" pitchFamily="34" charset="0"/>
              <a:cs typeface="Arial" panose="020B0604020202020204" pitchFamily="34" charset="0"/>
            </a:endParaRPr>
          </a:p>
        </p:txBody>
      </p:sp>
      <p:sp>
        <p:nvSpPr>
          <p:cNvPr id="38" name="TextBox 48"/>
          <p:cNvSpPr txBox="1"/>
          <p:nvPr/>
        </p:nvSpPr>
        <p:spPr>
          <a:xfrm>
            <a:off x="328262" y="4667650"/>
            <a:ext cx="245329" cy="231691"/>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37</a:t>
            </a:r>
            <a:endParaRPr lang="en-GB" sz="1600" b="1" dirty="0">
              <a:solidFill>
                <a:srgbClr val="026DB6"/>
              </a:solidFill>
              <a:latin typeface="Arial" panose="020B0604020202020204" pitchFamily="34" charset="0"/>
              <a:cs typeface="Arial" panose="020B0604020202020204" pitchFamily="34" charset="0"/>
            </a:endParaRPr>
          </a:p>
        </p:txBody>
      </p:sp>
      <p:sp>
        <p:nvSpPr>
          <p:cNvPr id="37" name="TextBox 44"/>
          <p:cNvSpPr txBox="1"/>
          <p:nvPr/>
        </p:nvSpPr>
        <p:spPr>
          <a:xfrm>
            <a:off x="631326" y="4607857"/>
            <a:ext cx="1200555" cy="35127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CASES IN GUINEA AND SIERRA LEONE</a:t>
            </a:r>
            <a:endParaRPr lang="en-GB" dirty="0"/>
          </a:p>
        </p:txBody>
      </p:sp>
      <p:sp>
        <p:nvSpPr>
          <p:cNvPr id="51" name="TextBox 48"/>
          <p:cNvSpPr txBox="1"/>
          <p:nvPr/>
        </p:nvSpPr>
        <p:spPr>
          <a:xfrm>
            <a:off x="3909129" y="4026436"/>
            <a:ext cx="261701"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19</a:t>
            </a:r>
            <a:endParaRPr lang="en-GB" sz="1600" b="1" dirty="0">
              <a:solidFill>
                <a:srgbClr val="026DB6"/>
              </a:solidFill>
              <a:latin typeface="Arial" panose="020B0604020202020204" pitchFamily="34" charset="0"/>
              <a:cs typeface="Arial" panose="020B0604020202020204" pitchFamily="34" charset="0"/>
            </a:endParaRPr>
          </a:p>
        </p:txBody>
      </p:sp>
      <p:sp>
        <p:nvSpPr>
          <p:cNvPr id="40" name="TextBox 48"/>
          <p:cNvSpPr txBox="1"/>
          <p:nvPr/>
        </p:nvSpPr>
        <p:spPr>
          <a:xfrm>
            <a:off x="3242215" y="2256423"/>
            <a:ext cx="261701"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75</a:t>
            </a:r>
            <a:endParaRPr lang="en-GB" sz="1600" b="1" dirty="0">
              <a:solidFill>
                <a:srgbClr val="026DB6"/>
              </a:solidFill>
              <a:latin typeface="Arial" panose="020B0604020202020204" pitchFamily="34" charset="0"/>
              <a:cs typeface="Arial" panose="020B0604020202020204" pitchFamily="34" charset="0"/>
            </a:endParaRPr>
          </a:p>
        </p:txBody>
      </p:sp>
      <p:pic>
        <p:nvPicPr>
          <p:cNvPr id="49" name="Image 48"/>
          <p:cNvPicPr>
            <a:picLocks noChangeAspect="1"/>
          </p:cNvPicPr>
          <p:nvPr/>
        </p:nvPicPr>
        <p:blipFill>
          <a:blip r:embed="rId5"/>
          <a:stretch>
            <a:fillRect/>
          </a:stretch>
        </p:blipFill>
        <p:spPr>
          <a:xfrm>
            <a:off x="3035996" y="2237793"/>
            <a:ext cx="228837" cy="266976"/>
          </a:xfrm>
          <a:prstGeom prst="rect">
            <a:avLst/>
          </a:prstGeom>
        </p:spPr>
      </p:pic>
      <p:pic>
        <p:nvPicPr>
          <p:cNvPr id="14" name="Image 13"/>
          <p:cNvPicPr>
            <a:picLocks noChangeAspect="1"/>
          </p:cNvPicPr>
          <p:nvPr/>
        </p:nvPicPr>
        <p:blipFill>
          <a:blip r:embed="rId6"/>
          <a:stretch>
            <a:fillRect/>
          </a:stretch>
        </p:blipFill>
        <p:spPr>
          <a:xfrm>
            <a:off x="2049162" y="4369892"/>
            <a:ext cx="273202" cy="195144"/>
          </a:xfrm>
          <a:prstGeom prst="rect">
            <a:avLst/>
          </a:prstGeom>
        </p:spPr>
      </p:pic>
      <p:pic>
        <p:nvPicPr>
          <p:cNvPr id="50" name="Image 49"/>
          <p:cNvPicPr>
            <a:picLocks noChangeAspect="1"/>
          </p:cNvPicPr>
          <p:nvPr/>
        </p:nvPicPr>
        <p:blipFill>
          <a:blip r:embed="rId5"/>
          <a:stretch>
            <a:fillRect/>
          </a:stretch>
        </p:blipFill>
        <p:spPr>
          <a:xfrm>
            <a:off x="3714228" y="4002491"/>
            <a:ext cx="228837" cy="266976"/>
          </a:xfrm>
          <a:prstGeom prst="rect">
            <a:avLst/>
          </a:prstGeom>
        </p:spPr>
      </p:pic>
      <p:sp>
        <p:nvSpPr>
          <p:cNvPr id="52" name="TextBox 22"/>
          <p:cNvSpPr txBox="1"/>
          <p:nvPr/>
        </p:nvSpPr>
        <p:spPr>
          <a:xfrm>
            <a:off x="452526" y="1908423"/>
            <a:ext cx="757646"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GUINEA</a:t>
            </a:r>
            <a:endParaRPr lang="en-GB" dirty="0"/>
          </a:p>
        </p:txBody>
      </p:sp>
      <p:sp>
        <p:nvSpPr>
          <p:cNvPr id="54" name="TextBox 44"/>
          <p:cNvSpPr txBox="1"/>
          <p:nvPr/>
        </p:nvSpPr>
        <p:spPr>
          <a:xfrm>
            <a:off x="833764" y="2174631"/>
            <a:ext cx="1272576"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DIE IN OPPOSITION PROTESTS</a:t>
            </a:r>
            <a:endParaRPr lang="en-GB" dirty="0"/>
          </a:p>
        </p:txBody>
      </p:sp>
      <p:sp>
        <p:nvSpPr>
          <p:cNvPr id="57" name="TextBox 48"/>
          <p:cNvSpPr txBox="1"/>
          <p:nvPr/>
        </p:nvSpPr>
        <p:spPr>
          <a:xfrm>
            <a:off x="698631" y="2170542"/>
            <a:ext cx="101225"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3</a:t>
            </a:r>
            <a:endParaRPr lang="en-GB" sz="1600" b="1" dirty="0">
              <a:solidFill>
                <a:srgbClr val="026DB6"/>
              </a:solidFill>
              <a:latin typeface="Arial" panose="020B0604020202020204" pitchFamily="34" charset="0"/>
              <a:cs typeface="Arial" panose="020B0604020202020204" pitchFamily="34" charset="0"/>
            </a:endParaRPr>
          </a:p>
        </p:txBody>
      </p:sp>
      <p:pic>
        <p:nvPicPr>
          <p:cNvPr id="58" name="Image 57"/>
          <p:cNvPicPr>
            <a:picLocks noChangeAspect="1"/>
          </p:cNvPicPr>
          <p:nvPr/>
        </p:nvPicPr>
        <p:blipFill>
          <a:blip r:embed="rId5"/>
          <a:stretch>
            <a:fillRect/>
          </a:stretch>
        </p:blipFill>
        <p:spPr>
          <a:xfrm>
            <a:off x="447153" y="2151912"/>
            <a:ext cx="228837" cy="266976"/>
          </a:xfrm>
          <a:prstGeom prst="rect">
            <a:avLst/>
          </a:prstGeom>
        </p:spPr>
      </p:pic>
      <p:grpSp>
        <p:nvGrpSpPr>
          <p:cNvPr id="26" name="Groupe 25"/>
          <p:cNvGrpSpPr/>
          <p:nvPr/>
        </p:nvGrpSpPr>
        <p:grpSpPr>
          <a:xfrm>
            <a:off x="595793" y="2477338"/>
            <a:ext cx="763019" cy="661111"/>
            <a:chOff x="654467" y="2618453"/>
            <a:chExt cx="763019" cy="658121"/>
          </a:xfrm>
        </p:grpSpPr>
        <p:cxnSp>
          <p:nvCxnSpPr>
            <p:cNvPr id="59" name="Connecteur en angle 58"/>
            <p:cNvCxnSpPr/>
            <p:nvPr/>
          </p:nvCxnSpPr>
          <p:spPr>
            <a:xfrm rot="5400000">
              <a:off x="703510" y="2941164"/>
              <a:ext cx="658121" cy="12700"/>
            </a:xfrm>
            <a:prstGeom prst="bentConnector3">
              <a:avLst>
                <a:gd name="adj1" fmla="val -173"/>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a:off x="654467" y="2618453"/>
              <a:ext cx="763019"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5419</TotalTime>
  <Words>409</Words>
  <Application>Microsoft Office PowerPoint</Application>
  <PresentationFormat>Personnalisé</PresentationFormat>
  <Paragraphs>38</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Office Theme</vt:lpstr>
      <vt:lpstr>Présentation PowerPoint</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cp:lastModifiedBy>
  <cp:revision>602</cp:revision>
  <cp:lastPrinted>2014-12-11T10:27:48Z</cp:lastPrinted>
  <dcterms:created xsi:type="dcterms:W3CDTF">2014-03-10T10:37:19Z</dcterms:created>
  <dcterms:modified xsi:type="dcterms:W3CDTF">2015-04-22T13:05:41Z</dcterms:modified>
</cp:coreProperties>
</file>