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80" d="100"/>
          <a:sy n="80" d="100"/>
        </p:scale>
        <p:origin x="1128" y="4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3" cy="6014330"/>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15 - 21 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100" b="1" dirty="0" smtClean="0">
                <a:solidFill>
                  <a:srgbClr val="FF721E"/>
                </a:solidFill>
                <a:latin typeface="Arial"/>
              </a:rPr>
              <a:t>BURKINA FASO</a:t>
            </a:r>
            <a:endParaRPr lang="fr-FR" sz="1100" b="1" dirty="0">
              <a:solidFill>
                <a:srgbClr val="FF721E"/>
              </a:solidFill>
              <a:latin typeface="Arial"/>
            </a:endParaRPr>
          </a:p>
          <a:p>
            <a:r>
              <a:rPr lang="en-GB" sz="1000" b="1" i="1" cap="all" dirty="0" smtClean="0">
                <a:solidFill>
                  <a:srgbClr val="036BB6"/>
                </a:solidFill>
                <a:latin typeface="Arial"/>
              </a:rPr>
              <a:t>COUP D’ETAT DERAILS TRANSITION</a:t>
            </a:r>
          </a:p>
          <a:p>
            <a:pPr algn="just"/>
            <a:r>
              <a:rPr lang="en-GB" sz="900" dirty="0" smtClean="0">
                <a:solidFill>
                  <a:srgbClr val="A6A6A6"/>
                </a:solidFill>
                <a:latin typeface="Arial" pitchFamily="34" charset="0"/>
                <a:cs typeface="Arial" pitchFamily="34" charset="0"/>
              </a:rPr>
              <a:t>Burkina </a:t>
            </a:r>
            <a:r>
              <a:rPr lang="en-GB" sz="900" dirty="0">
                <a:solidFill>
                  <a:srgbClr val="A6A6A6"/>
                </a:solidFill>
                <a:latin typeface="Arial" pitchFamily="34" charset="0"/>
                <a:cs typeface="Arial" pitchFamily="34" charset="0"/>
              </a:rPr>
              <a:t>Faso’s army converged in the capital Ouagadougou on 22 September and demanded the surrender of coup leaders who toppled the country’s transitional government. The 17 September coup has triggered protests and driven up tensions. At least 10 people have been killed </a:t>
            </a:r>
            <a:r>
              <a:rPr lang="en-GB" sz="900" dirty="0" smtClean="0">
                <a:solidFill>
                  <a:srgbClr val="A6A6A6"/>
                </a:solidFill>
                <a:latin typeface="Arial" pitchFamily="34" charset="0"/>
                <a:cs typeface="Arial" pitchFamily="34" charset="0"/>
              </a:rPr>
              <a:t>and more </a:t>
            </a:r>
            <a:r>
              <a:rPr lang="en-GB" sz="900" dirty="0">
                <a:solidFill>
                  <a:srgbClr val="A6A6A6"/>
                </a:solidFill>
                <a:latin typeface="Arial" pitchFamily="34" charset="0"/>
                <a:cs typeface="Arial" pitchFamily="34" charset="0"/>
              </a:rPr>
              <a:t>than 100 wounded in demonstrations. Mediators from the Economic Community of West African States are seeking ways to resolve the crisis. The country had been due to hold elections on 11 October to end the transitional government.</a:t>
            </a:r>
            <a:endParaRPr lang="fr-FR" sz="90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100" b="1" dirty="0" smtClean="0">
                <a:solidFill>
                  <a:srgbClr val="FF721E"/>
                </a:solidFill>
                <a:latin typeface="Arial"/>
              </a:rPr>
              <a:t>CAMEROON</a:t>
            </a:r>
            <a:r>
              <a:rPr lang="en-GB" sz="1000" b="1" dirty="0"/>
              <a:t>	</a:t>
            </a:r>
            <a:endParaRPr lang="fr-FR" sz="1000" dirty="0"/>
          </a:p>
          <a:p>
            <a:r>
              <a:rPr lang="en-GB" sz="1000" b="1" i="1" cap="all" dirty="0">
                <a:solidFill>
                  <a:srgbClr val="036BB6"/>
                </a:solidFill>
                <a:latin typeface="Arial"/>
              </a:rPr>
              <a:t>3 KILLED IN SUICIDE ATTACKS</a:t>
            </a:r>
            <a:endParaRPr lang="fr-FR" sz="1000" b="1" i="1" cap="all" dirty="0">
              <a:solidFill>
                <a:srgbClr val="036BB6"/>
              </a:solidFill>
              <a:latin typeface="Arial"/>
            </a:endParaRPr>
          </a:p>
          <a:p>
            <a:pPr algn="just"/>
            <a:r>
              <a:rPr lang="en-GB" sz="900" dirty="0">
                <a:solidFill>
                  <a:srgbClr val="A6A6A6"/>
                </a:solidFill>
                <a:latin typeface="Arial" pitchFamily="34" charset="0"/>
                <a:cs typeface="Arial" pitchFamily="34" charset="0"/>
              </a:rPr>
              <a:t>At least three people were killed on 20 September in Mora area of the Far North Region, the latest in a series of suicide attacks that have claimed dozens of lives this month in the region that borders Nigeria’s north-east and the heartland of Boko Haram militants. </a:t>
            </a:r>
            <a:endParaRPr lang="fr-FR" sz="90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100" b="1" dirty="0" smtClean="0">
                <a:solidFill>
                  <a:srgbClr val="FF721E"/>
                </a:solidFill>
                <a:latin typeface="Arial"/>
              </a:rPr>
              <a:t>NIGERIA</a:t>
            </a:r>
            <a:endParaRPr lang="fr-FR" sz="1100" b="1" dirty="0">
              <a:solidFill>
                <a:srgbClr val="FF721E"/>
              </a:solidFill>
              <a:latin typeface="Arial"/>
            </a:endParaRPr>
          </a:p>
          <a:p>
            <a:r>
              <a:rPr lang="en-GB" sz="1000" b="1" i="1" cap="all" dirty="0">
                <a:solidFill>
                  <a:srgbClr val="036BB6"/>
                </a:solidFill>
                <a:latin typeface="Arial"/>
              </a:rPr>
              <a:t>45 KILLED IN MULTIPLE BLASTS</a:t>
            </a:r>
            <a:endParaRPr lang="fr-FR" sz="1000" b="1" i="1" cap="all" dirty="0">
              <a:solidFill>
                <a:srgbClr val="036BB6"/>
              </a:solidFill>
              <a:latin typeface="Arial"/>
            </a:endParaRPr>
          </a:p>
          <a:p>
            <a:pPr algn="just"/>
            <a:r>
              <a:rPr lang="en-GB" sz="900" dirty="0">
                <a:solidFill>
                  <a:srgbClr val="A6A6A6"/>
                </a:solidFill>
                <a:latin typeface="Arial" pitchFamily="34" charset="0"/>
                <a:cs typeface="Arial" pitchFamily="34" charset="0"/>
              </a:rPr>
              <a:t>On 20 September, at least 45 people were killed and 96 injured in multiple bombings in Maiduguri, the capital of </a:t>
            </a:r>
            <a:r>
              <a:rPr lang="en-GB" sz="900" dirty="0" err="1">
                <a:solidFill>
                  <a:srgbClr val="A6A6A6"/>
                </a:solidFill>
                <a:latin typeface="Arial" pitchFamily="34" charset="0"/>
                <a:cs typeface="Arial" pitchFamily="34" charset="0"/>
              </a:rPr>
              <a:t>Borno</a:t>
            </a:r>
            <a:r>
              <a:rPr lang="en-GB" sz="900" dirty="0">
                <a:solidFill>
                  <a:srgbClr val="A6A6A6"/>
                </a:solidFill>
                <a:latin typeface="Arial" pitchFamily="34" charset="0"/>
                <a:cs typeface="Arial" pitchFamily="34" charset="0"/>
              </a:rPr>
              <a:t> State and the birthplace of Boko Haram. There was no immediate claim of responsibility for the explosions on the edge of the city centre, but the militant group has been blamed for past suicide and bomb attacks in north-eastern Nigeria.</a:t>
            </a:r>
            <a:endParaRPr lang="fr-FR" sz="900"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r>
              <a:rPr lang="fr-FR" sz="1100" b="1" dirty="0" smtClean="0">
                <a:solidFill>
                  <a:srgbClr val="FF721E"/>
                </a:solidFill>
                <a:latin typeface="Arial"/>
              </a:rPr>
              <a:t>SIERRA LEONE</a:t>
            </a:r>
            <a:endParaRPr lang="fr-FR" sz="1100" b="1" dirty="0">
              <a:solidFill>
                <a:srgbClr val="FF721E"/>
              </a:solidFill>
              <a:latin typeface="Arial"/>
            </a:endParaRPr>
          </a:p>
          <a:p>
            <a:r>
              <a:rPr lang="en-GB" sz="1000" b="1" i="1" cap="all" dirty="0">
                <a:solidFill>
                  <a:srgbClr val="036BB6"/>
                </a:solidFill>
                <a:latin typeface="Arial"/>
              </a:rPr>
              <a:t>9 PERISH IN FLASH FLOODS</a:t>
            </a:r>
            <a:endParaRPr lang="fr-FR" sz="1000" b="1" i="1" cap="all" dirty="0">
              <a:solidFill>
                <a:srgbClr val="036BB6"/>
              </a:solidFill>
              <a:latin typeface="Arial"/>
            </a:endParaRPr>
          </a:p>
          <a:p>
            <a:pPr algn="just"/>
            <a:r>
              <a:rPr lang="en-GB" sz="900" dirty="0">
                <a:solidFill>
                  <a:srgbClr val="A6A6A6"/>
                </a:solidFill>
                <a:latin typeface="Arial" pitchFamily="34" charset="0"/>
                <a:cs typeface="Arial" pitchFamily="34" charset="0"/>
              </a:rPr>
              <a:t>Torrential rains and flooding on 16 September caused extensive damage to homes and property in parts of Freetown and led to the deaths of nine people. As of 18 September, 8,165 people were registered as displaced in two Freetown stadiums. Humanitarian partners are providing food rations, water and hygiene kits as well as malnutrition screening for children under the age of five.</a:t>
            </a:r>
            <a:endParaRPr lang="fr-FR" sz="900" dirty="0">
              <a:solidFill>
                <a:srgbClr val="A6A6A6"/>
              </a:solidFill>
              <a:latin typeface="Arial" pitchFamily="34" charset="0"/>
              <a:cs typeface="Arial" pitchFamily="34" charset="0"/>
            </a:endParaRPr>
          </a:p>
          <a:p>
            <a:r>
              <a:rPr lang="en-US" sz="500" i="1" dirty="0"/>
              <a:t> </a:t>
            </a:r>
            <a:endParaRPr lang="en-US" sz="500" dirty="0">
              <a:solidFill>
                <a:srgbClr val="A6A6A6"/>
              </a:solidFill>
              <a:latin typeface="Arial" pitchFamily="34" charset="0"/>
              <a:cs typeface="Arial" pitchFamily="34" charset="0"/>
            </a:endParaRPr>
          </a:p>
          <a:p>
            <a:r>
              <a:rPr lang="en-GB" sz="1100" b="1" dirty="0" smtClean="0">
                <a:solidFill>
                  <a:srgbClr val="FF721E"/>
                </a:solidFill>
                <a:latin typeface="Arial"/>
              </a:rPr>
              <a:t>EVD </a:t>
            </a:r>
            <a:r>
              <a:rPr lang="fr-FR" sz="1100" b="1" dirty="0" smtClean="0">
                <a:solidFill>
                  <a:srgbClr val="FF721E"/>
                </a:solidFill>
                <a:latin typeface="Arial"/>
              </a:rPr>
              <a:t>REGIONAL</a:t>
            </a:r>
          </a:p>
          <a:p>
            <a:r>
              <a:rPr lang="en-GB" sz="1000" b="1" i="1" cap="all" dirty="0">
                <a:solidFill>
                  <a:srgbClr val="036BB6"/>
                </a:solidFill>
                <a:latin typeface="Arial"/>
              </a:rPr>
              <a:t>1 NEW CASE REPORTED IN GUINEA</a:t>
            </a:r>
            <a:endParaRPr lang="fr-FR" sz="1000" b="1" i="1" cap="all" dirty="0">
              <a:solidFill>
                <a:srgbClr val="036BB6"/>
              </a:solidFill>
              <a:latin typeface="Arial"/>
            </a:endParaRPr>
          </a:p>
          <a:p>
            <a:pPr algn="just"/>
            <a:r>
              <a:rPr lang="en-GB" sz="900" dirty="0">
                <a:solidFill>
                  <a:srgbClr val="A6A6A6"/>
                </a:solidFill>
                <a:latin typeface="Arial" pitchFamily="34" charset="0"/>
                <a:cs typeface="Arial" pitchFamily="34" charset="0"/>
              </a:rPr>
              <a:t>On 16 September, one new case was confirmed in Guinea. The patient was a 10 year-old girl who died at home in </a:t>
            </a:r>
            <a:r>
              <a:rPr lang="en-GB" sz="900" dirty="0" err="1">
                <a:solidFill>
                  <a:srgbClr val="A6A6A6"/>
                </a:solidFill>
                <a:latin typeface="Arial" pitchFamily="34" charset="0"/>
                <a:cs typeface="Arial" pitchFamily="34" charset="0"/>
              </a:rPr>
              <a:t>Kiterin</a:t>
            </a:r>
            <a:r>
              <a:rPr lang="en-GB" sz="900" dirty="0">
                <a:solidFill>
                  <a:srgbClr val="A6A6A6"/>
                </a:solidFill>
                <a:latin typeface="Arial" pitchFamily="34" charset="0"/>
                <a:cs typeface="Arial" pitchFamily="34" charset="0"/>
              </a:rPr>
              <a:t> area of </a:t>
            </a:r>
            <a:r>
              <a:rPr lang="en-GB" sz="900" dirty="0" err="1">
                <a:solidFill>
                  <a:srgbClr val="A6A6A6"/>
                </a:solidFill>
                <a:latin typeface="Arial" pitchFamily="34" charset="0"/>
                <a:cs typeface="Arial" pitchFamily="34" charset="0"/>
              </a:rPr>
              <a:t>Forécariah</a:t>
            </a:r>
            <a:r>
              <a:rPr lang="en-GB" sz="900" dirty="0">
                <a:solidFill>
                  <a:srgbClr val="A6A6A6"/>
                </a:solidFill>
                <a:latin typeface="Arial" pitchFamily="34" charset="0"/>
                <a:cs typeface="Arial" pitchFamily="34" charset="0"/>
              </a:rPr>
              <a:t> prefecture. Investigations to determine the source of the infection are underway in </a:t>
            </a:r>
            <a:r>
              <a:rPr lang="en-GB" sz="900" dirty="0" err="1">
                <a:solidFill>
                  <a:srgbClr val="A6A6A6"/>
                </a:solidFill>
                <a:latin typeface="Arial" pitchFamily="34" charset="0"/>
                <a:cs typeface="Arial" pitchFamily="34" charset="0"/>
              </a:rPr>
              <a:t>Forécariah</a:t>
            </a:r>
            <a:r>
              <a:rPr lang="en-GB" sz="900" dirty="0">
                <a:solidFill>
                  <a:srgbClr val="A6A6A6"/>
                </a:solidFill>
                <a:latin typeface="Arial" pitchFamily="34" charset="0"/>
                <a:cs typeface="Arial" pitchFamily="34" charset="0"/>
              </a:rPr>
              <a:t>, and Ratoma sub-prefecture where the girl hails from. No cases were reported in Liberia and Sierra Leone in the seven days prior to 20 September. In the week ending 13 September, there were five confirmed cases, all in Sierra Leone.</a:t>
            </a:r>
            <a:endParaRPr lang="fr-FR" sz="9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1" y="4510307"/>
            <a:ext cx="888797"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 IN GUINEA</a:t>
            </a:r>
          </a:p>
        </p:txBody>
      </p:sp>
      <p:sp>
        <p:nvSpPr>
          <p:cNvPr id="29" name="TextBox 22"/>
          <p:cNvSpPr txBox="1"/>
          <p:nvPr/>
        </p:nvSpPr>
        <p:spPr>
          <a:xfrm>
            <a:off x="1703336" y="1657862"/>
            <a:ext cx="14111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3821966" y="3812785"/>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35" name="TextBox 44"/>
          <p:cNvSpPr txBox="1"/>
          <p:nvPr/>
        </p:nvSpPr>
        <p:spPr>
          <a:xfrm>
            <a:off x="4164232" y="4044062"/>
            <a:ext cx="108495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ATTACKS</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1890316" y="4229637"/>
            <a:ext cx="137561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40" name="TextBox 44"/>
          <p:cNvSpPr txBox="1"/>
          <p:nvPr/>
        </p:nvSpPr>
        <p:spPr>
          <a:xfrm>
            <a:off x="2425246" y="4465028"/>
            <a:ext cx="65305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PERISH IN FLOODS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376422" y="3192471"/>
            <a:ext cx="1250198"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MULTIPLE BLASTS</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2259330" y="4497087"/>
            <a:ext cx="13184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3969149" y="4063371"/>
            <a:ext cx="16349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p>
        </p:txBody>
      </p:sp>
      <p:pic>
        <p:nvPicPr>
          <p:cNvPr id="48" name="Image 47"/>
          <p:cNvPicPr>
            <a:picLocks noChangeAspect="1"/>
          </p:cNvPicPr>
          <p:nvPr/>
        </p:nvPicPr>
        <p:blipFill>
          <a:blip r:embed="rId5"/>
          <a:stretch>
            <a:fillRect/>
          </a:stretch>
        </p:blipFill>
        <p:spPr>
          <a:xfrm>
            <a:off x="3812850" y="4056838"/>
            <a:ext cx="202500" cy="236250"/>
          </a:xfrm>
          <a:prstGeom prst="rect">
            <a:avLst/>
          </a:prstGeom>
        </p:spPr>
      </p:pic>
      <p:sp>
        <p:nvSpPr>
          <p:cNvPr id="47" name="TextBox 44"/>
          <p:cNvSpPr txBox="1"/>
          <p:nvPr/>
        </p:nvSpPr>
        <p:spPr>
          <a:xfrm>
            <a:off x="1745868" y="1933723"/>
            <a:ext cx="1162279" cy="238718"/>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COUP DERAILS TRANSITION</a:t>
            </a:r>
            <a:endParaRPr lang="en-GB" sz="900" b="1" dirty="0">
              <a:solidFill>
                <a:srgbClr val="026DB6"/>
              </a:solidFill>
              <a:latin typeface="Arial" panose="020B0604020202020204" pitchFamily="34" charset="0"/>
              <a:cs typeface="Arial" panose="020B0604020202020204" pitchFamily="34" charset="0"/>
            </a:endParaRPr>
          </a:p>
        </p:txBody>
      </p:sp>
      <p:cxnSp>
        <p:nvCxnSpPr>
          <p:cNvPr id="61" name="Connecteur en angle 60"/>
          <p:cNvCxnSpPr/>
          <p:nvPr/>
        </p:nvCxnSpPr>
        <p:spPr>
          <a:xfrm rot="16200000" flipH="1">
            <a:off x="1957730" y="2534304"/>
            <a:ext cx="587847" cy="259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flipH="1">
            <a:off x="5490716" y="2980045"/>
            <a:ext cx="997947"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2" name="TextBox 48"/>
          <p:cNvSpPr txBox="1"/>
          <p:nvPr/>
        </p:nvSpPr>
        <p:spPr>
          <a:xfrm>
            <a:off x="3071054" y="3227012"/>
            <a:ext cx="25942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45</a:t>
            </a:r>
            <a:endParaRPr lang="en-GB" sz="1600" b="1" dirty="0">
              <a:solidFill>
                <a:srgbClr val="026DB6"/>
              </a:solidFill>
              <a:latin typeface="Arial" panose="020B0604020202020204" pitchFamily="34" charset="0"/>
              <a:cs typeface="Arial" panose="020B0604020202020204" pitchFamily="34" charset="0"/>
            </a:endParaRPr>
          </a:p>
        </p:txBody>
      </p:sp>
      <p:pic>
        <p:nvPicPr>
          <p:cNvPr id="69" name="Image 68"/>
          <p:cNvPicPr>
            <a:picLocks noChangeAspect="1"/>
          </p:cNvPicPr>
          <p:nvPr/>
        </p:nvPicPr>
        <p:blipFill>
          <a:blip r:embed="rId5"/>
          <a:stretch>
            <a:fillRect/>
          </a:stretch>
        </p:blipFill>
        <p:spPr>
          <a:xfrm>
            <a:off x="2885511" y="3203273"/>
            <a:ext cx="202500" cy="236250"/>
          </a:xfrm>
          <a:prstGeom prst="rect">
            <a:avLst/>
          </a:prstGeom>
        </p:spPr>
      </p:pic>
      <p:cxnSp>
        <p:nvCxnSpPr>
          <p:cNvPr id="77" name="Connecteur droit 76"/>
          <p:cNvCxnSpPr/>
          <p:nvPr/>
        </p:nvCxnSpPr>
        <p:spPr>
          <a:xfrm flipH="1">
            <a:off x="1708016" y="2241678"/>
            <a:ext cx="1296000"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22 </a:t>
            </a:r>
            <a:r>
              <a:rPr lang="en-GB" sz="800" dirty="0">
                <a:solidFill>
                  <a:srgbClr val="659AD2"/>
                </a:solidFill>
                <a:latin typeface="Arial" panose="020B0604020202020204" pitchFamily="34" charset="0"/>
                <a:cs typeface="Arial" panose="020B0604020202020204" pitchFamily="34" charset="0"/>
              </a:rPr>
              <a:t>September </a:t>
            </a:r>
            <a:r>
              <a:rPr lang="en-GB" sz="800" dirty="0" smtClean="0">
                <a:solidFill>
                  <a:srgbClr val="659AD2"/>
                </a:solidFill>
                <a:latin typeface="Arial" panose="020B0604020202020204" pitchFamily="34" charset="0"/>
                <a:cs typeface="Arial" panose="020B0604020202020204" pitchFamily="34" charset="0"/>
              </a:rPr>
              <a:t>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cxnSp>
        <p:nvCxnSpPr>
          <p:cNvPr id="50" name="Connecteur en angle 49"/>
          <p:cNvCxnSpPr/>
          <p:nvPr/>
        </p:nvCxnSpPr>
        <p:spPr>
          <a:xfrm rot="10800000">
            <a:off x="954214" y="3530287"/>
            <a:ext cx="1445239" cy="673918"/>
          </a:xfrm>
          <a:prstGeom prst="bentConnector3">
            <a:avLst>
              <a:gd name="adj1" fmla="val 37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5" name="Image 54"/>
          <p:cNvPicPr>
            <a:picLocks noChangeAspect="1"/>
          </p:cNvPicPr>
          <p:nvPr/>
        </p:nvPicPr>
        <p:blipFill>
          <a:blip r:embed="rId6"/>
          <a:stretch>
            <a:fillRect/>
          </a:stretch>
        </p:blipFill>
        <p:spPr>
          <a:xfrm>
            <a:off x="1913345" y="4456601"/>
            <a:ext cx="315000" cy="270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9280</TotalTime>
  <Words>171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764</cp:revision>
  <cp:lastPrinted>2015-09-22T19:07:00Z</cp:lastPrinted>
  <dcterms:created xsi:type="dcterms:W3CDTF">2014-03-10T10:37:19Z</dcterms:created>
  <dcterms:modified xsi:type="dcterms:W3CDTF">2015-09-23T09:44:47Z</dcterms:modified>
</cp:coreProperties>
</file>