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10" d="100"/>
          <a:sy n="110" d="100"/>
        </p:scale>
        <p:origin x="-1458" y="-13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23/06/2015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23/06/2015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23/06/2015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23/06/2015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23/06/2015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23/06/2015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5" cy="6019755"/>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23 </a:t>
            </a:r>
            <a:r>
              <a:rPr lang="en-GB" sz="800" dirty="0">
                <a:solidFill>
                  <a:srgbClr val="659AD2"/>
                </a:solidFill>
                <a:latin typeface="Arial" panose="020B0604020202020204" pitchFamily="34" charset="0"/>
                <a:cs typeface="Arial" panose="020B0604020202020204" pitchFamily="34" charset="0"/>
              </a:rPr>
              <a:t>J</a:t>
            </a:r>
            <a:r>
              <a:rPr lang="en-GB" sz="800" dirty="0" smtClean="0">
                <a:solidFill>
                  <a:srgbClr val="659AD2"/>
                </a:solidFill>
                <a:latin typeface="Arial" panose="020B0604020202020204" pitchFamily="34" charset="0"/>
                <a:cs typeface="Arial" panose="020B0604020202020204" pitchFamily="34" charset="0"/>
              </a:rPr>
              <a:t>une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16 – 22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smtClean="0">
                <a:solidFill>
                  <a:srgbClr val="FF721E"/>
                </a:solidFill>
                <a:latin typeface="Arial"/>
              </a:rPr>
              <a:t>CAR</a:t>
            </a:r>
            <a:endParaRPr lang="fr-FR" sz="1000" b="1" dirty="0">
              <a:solidFill>
                <a:srgbClr val="FF721E"/>
              </a:solidFill>
              <a:latin typeface="Arial"/>
            </a:endParaRPr>
          </a:p>
          <a:p>
            <a:r>
              <a:rPr lang="en-GB" sz="800" b="1" i="1" cap="all" dirty="0">
                <a:solidFill>
                  <a:srgbClr val="036BB6"/>
                </a:solidFill>
                <a:latin typeface="Arial"/>
              </a:rPr>
              <a:t>DATE SET FOR ELECTIONS</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The National Elections Authority announced that presidential and parliamentary elections will be held on 18 October, and a second round, if necessary, on 22 November. A month-long electoral census will start on 27 June to draw up a new voters roll. The elections are hoped to help restore order following the conflict triggered by the March 2013 ouster of president François </a:t>
            </a:r>
            <a:r>
              <a:rPr lang="en-GB" sz="730" dirty="0" err="1">
                <a:solidFill>
                  <a:srgbClr val="A6A6A6"/>
                </a:solidFill>
                <a:latin typeface="Arial" pitchFamily="34" charset="0"/>
                <a:cs typeface="Arial" pitchFamily="34" charset="0"/>
              </a:rPr>
              <a:t>Bozizé</a:t>
            </a:r>
            <a:r>
              <a:rPr lang="en-GB" sz="730" dirty="0">
                <a:solidFill>
                  <a:srgbClr val="A6A6A6"/>
                </a:solidFill>
                <a:latin typeface="Arial" pitchFamily="34" charset="0"/>
                <a:cs typeface="Arial" pitchFamily="34" charset="0"/>
              </a:rPr>
              <a:t>.</a:t>
            </a:r>
            <a:r>
              <a:rPr lang="en-GB" sz="675" dirty="0">
                <a:solidFill>
                  <a:srgbClr val="A6A6A6"/>
                </a:solidFill>
                <a:latin typeface="Arial" pitchFamily="34" charset="0"/>
                <a:cs typeface="Arial" pitchFamily="34" charset="0"/>
              </a:rPr>
              <a:t> </a:t>
            </a:r>
            <a:endParaRPr lang="fr-FR" sz="675" dirty="0">
              <a:solidFill>
                <a:srgbClr val="A6A6A6"/>
              </a:solidFill>
              <a:latin typeface="Arial" pitchFamily="34" charset="0"/>
              <a:cs typeface="Arial" pitchFamily="34" charset="0"/>
            </a:endParaRPr>
          </a:p>
          <a:p>
            <a:r>
              <a:rPr lang="en-GB" sz="800" dirty="0"/>
              <a:t> </a:t>
            </a:r>
            <a:endParaRPr lang="fr-FR" sz="800" dirty="0"/>
          </a:p>
          <a:p>
            <a:r>
              <a:rPr lang="en-GB" sz="800" b="1" i="1" cap="all" dirty="0">
                <a:solidFill>
                  <a:srgbClr val="036BB6"/>
                </a:solidFill>
                <a:latin typeface="Arial"/>
              </a:rPr>
              <a:t>400,000 IDPs, NUMBERS DECREASE</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According to the Population Movement Commission, the number of IDPs dropped to 399,268 in May from 426,238 in April. The figure includes 33,067 IDPs in 33 sites in Bangui. The returns are due to a relative improvement in security in some areas of the country, including in Bangui, and in particular the increased presence of MINUSCA forces in some areas of return. However, there are primary and secondary displacements, with the emergence of new IDP sites in </a:t>
            </a:r>
            <a:r>
              <a:rPr lang="en-GB" sz="730" dirty="0" err="1">
                <a:solidFill>
                  <a:srgbClr val="A6A6A6"/>
                </a:solidFill>
                <a:latin typeface="Arial" pitchFamily="34" charset="0"/>
                <a:cs typeface="Arial" pitchFamily="34" charset="0"/>
              </a:rPr>
              <a:t>Ouham</a:t>
            </a:r>
            <a:r>
              <a:rPr lang="en-GB" sz="730" dirty="0">
                <a:solidFill>
                  <a:srgbClr val="A6A6A6"/>
                </a:solidFill>
                <a:latin typeface="Arial" pitchFamily="34" charset="0"/>
                <a:cs typeface="Arial" pitchFamily="34" charset="0"/>
              </a:rPr>
              <a:t> and Nana-</a:t>
            </a:r>
            <a:r>
              <a:rPr lang="en-GB" sz="730" dirty="0" err="1">
                <a:solidFill>
                  <a:srgbClr val="A6A6A6"/>
                </a:solidFill>
                <a:latin typeface="Arial" pitchFamily="34" charset="0"/>
                <a:cs typeface="Arial" pitchFamily="34" charset="0"/>
              </a:rPr>
              <a:t>Gribizi</a:t>
            </a:r>
            <a:r>
              <a:rPr lang="en-GB" sz="730" dirty="0">
                <a:solidFill>
                  <a:srgbClr val="A6A6A6"/>
                </a:solidFill>
                <a:latin typeface="Arial" pitchFamily="34" charset="0"/>
                <a:cs typeface="Arial" pitchFamily="34" charset="0"/>
              </a:rPr>
              <a:t> provinces in the centre and northwest of the country.</a:t>
            </a:r>
            <a:endParaRPr lang="fr-FR" sz="730" dirty="0">
              <a:solidFill>
                <a:srgbClr val="A6A6A6"/>
              </a:solidFill>
              <a:latin typeface="Arial" pitchFamily="34" charset="0"/>
              <a:cs typeface="Arial" pitchFamily="34" charset="0"/>
            </a:endParaRPr>
          </a:p>
          <a:p>
            <a:pPr algn="just"/>
            <a:r>
              <a:rPr lang="en-GB" sz="500" dirty="0" smtClean="0">
                <a:solidFill>
                  <a:srgbClr val="A6A6A6"/>
                </a:solidFill>
                <a:latin typeface="Arial" pitchFamily="34" charset="0"/>
                <a:cs typeface="Arial" pitchFamily="34" charset="0"/>
              </a:rPr>
              <a:t> </a:t>
            </a:r>
          </a:p>
          <a:p>
            <a:pPr algn="just"/>
            <a:r>
              <a:rPr lang="en-GB" sz="1000" b="1" dirty="0" smtClean="0">
                <a:solidFill>
                  <a:srgbClr val="FF721E"/>
                </a:solidFill>
                <a:latin typeface="Arial"/>
              </a:rPr>
              <a:t>COTE D’IVOIRE</a:t>
            </a:r>
            <a:endParaRPr lang="fr-FR" sz="1000" b="1" dirty="0">
              <a:solidFill>
                <a:srgbClr val="FF721E"/>
              </a:solidFill>
              <a:latin typeface="Arial"/>
            </a:endParaRPr>
          </a:p>
          <a:p>
            <a:r>
              <a:rPr lang="en-GB" sz="800" b="1" i="1" cap="all" dirty="0">
                <a:solidFill>
                  <a:srgbClr val="036BB6"/>
                </a:solidFill>
                <a:latin typeface="Arial"/>
              </a:rPr>
              <a:t>16 KILLED BY FLOODING</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Heavy rains in June have so far killed at least 16 people in the commercial capital Abidjan. Six of them died during the weekend of 20 - 21 June, according to the country’s civil protection agency. Most of the victims lived in shantytowns, where poorly-built houses cannot withstand the flooding during the June - August main rainy season.</a:t>
            </a:r>
            <a:endParaRPr lang="fr-FR" sz="730" dirty="0">
              <a:solidFill>
                <a:srgbClr val="A6A6A6"/>
              </a:solidFill>
              <a:latin typeface="Arial" pitchFamily="34" charset="0"/>
              <a:cs typeface="Arial" pitchFamily="34" charset="0"/>
            </a:endParaRPr>
          </a:p>
          <a:p>
            <a:pPr algn="just"/>
            <a:endParaRPr lang="en-US" sz="436" b="1" dirty="0" smtClean="0">
              <a:solidFill>
                <a:srgbClr val="FF721E"/>
              </a:solidFill>
              <a:latin typeface="Arial"/>
            </a:endParaRPr>
          </a:p>
          <a:p>
            <a:r>
              <a:rPr lang="fr-FR" sz="1000" b="1" dirty="0" smtClean="0">
                <a:solidFill>
                  <a:srgbClr val="FF721E"/>
                </a:solidFill>
                <a:latin typeface="Arial"/>
              </a:rPr>
              <a:t>NIGER</a:t>
            </a:r>
            <a:endParaRPr lang="fr-FR" sz="1000" b="1" dirty="0">
              <a:solidFill>
                <a:srgbClr val="FF721E"/>
              </a:solidFill>
              <a:latin typeface="Arial"/>
            </a:endParaRPr>
          </a:p>
          <a:p>
            <a:r>
              <a:rPr lang="en-GB" sz="800" b="1" i="1" cap="all" dirty="0">
                <a:solidFill>
                  <a:srgbClr val="036BB6"/>
                </a:solidFill>
                <a:latin typeface="Arial"/>
              </a:rPr>
              <a:t>38 KILLED IN INSURGENT </a:t>
            </a:r>
            <a:r>
              <a:rPr lang="en-GB" sz="800" b="1" i="1" cap="all" dirty="0" smtClean="0">
                <a:solidFill>
                  <a:srgbClr val="036BB6"/>
                </a:solidFill>
                <a:latin typeface="Arial"/>
              </a:rPr>
              <a:t>ATTACKS</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On the night of 17-18 June, armed attackers killed 38 people during raids on </a:t>
            </a:r>
            <a:r>
              <a:rPr lang="en-GB" sz="730" dirty="0" err="1">
                <a:solidFill>
                  <a:srgbClr val="A6A6A6"/>
                </a:solidFill>
                <a:latin typeface="Arial" pitchFamily="34" charset="0"/>
                <a:cs typeface="Arial" pitchFamily="34" charset="0"/>
              </a:rPr>
              <a:t>Lamana</a:t>
            </a:r>
            <a:r>
              <a:rPr lang="en-GB" sz="730" dirty="0">
                <a:solidFill>
                  <a:srgbClr val="A6A6A6"/>
                </a:solidFill>
                <a:latin typeface="Arial" pitchFamily="34" charset="0"/>
                <a:cs typeface="Arial" pitchFamily="34" charset="0"/>
              </a:rPr>
              <a:t>, </a:t>
            </a:r>
            <a:r>
              <a:rPr lang="en-GB" sz="730" dirty="0" err="1">
                <a:solidFill>
                  <a:srgbClr val="A6A6A6"/>
                </a:solidFill>
                <a:latin typeface="Arial" pitchFamily="34" charset="0"/>
                <a:cs typeface="Arial" pitchFamily="34" charset="0"/>
              </a:rPr>
              <a:t>Boulamare</a:t>
            </a:r>
            <a:r>
              <a:rPr lang="en-GB" sz="730" dirty="0">
                <a:solidFill>
                  <a:srgbClr val="A6A6A6"/>
                </a:solidFill>
                <a:latin typeface="Arial" pitchFamily="34" charset="0"/>
                <a:cs typeface="Arial" pitchFamily="34" charset="0"/>
              </a:rPr>
              <a:t> and </a:t>
            </a:r>
            <a:r>
              <a:rPr lang="en-GB" sz="730" dirty="0" err="1">
                <a:solidFill>
                  <a:srgbClr val="A6A6A6"/>
                </a:solidFill>
                <a:latin typeface="Arial" pitchFamily="34" charset="0"/>
                <a:cs typeface="Arial" pitchFamily="34" charset="0"/>
              </a:rPr>
              <a:t>Goumao</a:t>
            </a:r>
            <a:r>
              <a:rPr lang="en-GB" sz="730" dirty="0">
                <a:solidFill>
                  <a:srgbClr val="A6A6A6"/>
                </a:solidFill>
                <a:latin typeface="Arial" pitchFamily="34" charset="0"/>
                <a:cs typeface="Arial" pitchFamily="34" charset="0"/>
              </a:rPr>
              <a:t> villages in </a:t>
            </a:r>
            <a:r>
              <a:rPr lang="en-GB" sz="730" dirty="0" err="1">
                <a:solidFill>
                  <a:srgbClr val="A6A6A6"/>
                </a:solidFill>
                <a:latin typeface="Arial" pitchFamily="34" charset="0"/>
                <a:cs typeface="Arial" pitchFamily="34" charset="0"/>
              </a:rPr>
              <a:t>Diffa</a:t>
            </a:r>
            <a:r>
              <a:rPr lang="en-GB" sz="730" dirty="0">
                <a:solidFill>
                  <a:srgbClr val="A6A6A6"/>
                </a:solidFill>
                <a:latin typeface="Arial" pitchFamily="34" charset="0"/>
                <a:cs typeface="Arial" pitchFamily="34" charset="0"/>
              </a:rPr>
              <a:t> Region near the border with Nigeria.  The attackers burnt 80 percent of houses in </a:t>
            </a:r>
            <a:r>
              <a:rPr lang="en-GB" sz="730" dirty="0" err="1">
                <a:solidFill>
                  <a:srgbClr val="A6A6A6"/>
                </a:solidFill>
                <a:latin typeface="Arial" pitchFamily="34" charset="0"/>
                <a:cs typeface="Arial" pitchFamily="34" charset="0"/>
              </a:rPr>
              <a:t>Lamana</a:t>
            </a:r>
            <a:r>
              <a:rPr lang="en-GB" sz="730" dirty="0">
                <a:solidFill>
                  <a:srgbClr val="A6A6A6"/>
                </a:solidFill>
                <a:latin typeface="Arial" pitchFamily="34" charset="0"/>
                <a:cs typeface="Arial" pitchFamily="34" charset="0"/>
              </a:rPr>
              <a:t> and torched food stocks and machinery in </a:t>
            </a:r>
            <a:r>
              <a:rPr lang="en-GB" sz="730" dirty="0" err="1">
                <a:solidFill>
                  <a:srgbClr val="A6A6A6"/>
                </a:solidFill>
                <a:latin typeface="Arial" pitchFamily="34" charset="0"/>
                <a:cs typeface="Arial" pitchFamily="34" charset="0"/>
              </a:rPr>
              <a:t>Boulamare</a:t>
            </a:r>
            <a:r>
              <a:rPr lang="en-GB" sz="730" dirty="0">
                <a:solidFill>
                  <a:srgbClr val="A6A6A6"/>
                </a:solidFill>
                <a:latin typeface="Arial" pitchFamily="34" charset="0"/>
                <a:cs typeface="Arial" pitchFamily="34" charset="0"/>
              </a:rPr>
              <a:t>. The authorities blame Boko Haram for the attacks and have launched security operations in the area. Humanitarian actors and government officials undertook an assessment mission. The government has provided relief items, and WFP will distribute 72 tons of foodstuffs. </a:t>
            </a:r>
          </a:p>
          <a:p>
            <a:endParaRPr lang="en-US" sz="436" b="1" dirty="0" smtClean="0">
              <a:solidFill>
                <a:srgbClr val="FF721E"/>
              </a:solidFill>
              <a:latin typeface="Arial"/>
            </a:endParaRPr>
          </a:p>
          <a:p>
            <a:r>
              <a:rPr lang="en-US" sz="1000" b="1" dirty="0" smtClean="0">
                <a:solidFill>
                  <a:srgbClr val="FF721E"/>
                </a:solidFill>
                <a:latin typeface="Arial"/>
              </a:rPr>
              <a:t>MALI</a:t>
            </a:r>
            <a:endParaRPr lang="en-US" sz="1000" b="1" dirty="0">
              <a:solidFill>
                <a:srgbClr val="FF721E"/>
              </a:solidFill>
              <a:latin typeface="Arial"/>
            </a:endParaRPr>
          </a:p>
          <a:p>
            <a:r>
              <a:rPr lang="en-GB" sz="800" b="1" i="1" cap="all" dirty="0">
                <a:solidFill>
                  <a:srgbClr val="036BB6"/>
                </a:solidFill>
                <a:latin typeface="Arial"/>
              </a:rPr>
              <a:t>MAIN REBEL GROUP SIGNS PEACE AGREEMENT</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On 20 May, northern Mali’s main </a:t>
            </a:r>
            <a:r>
              <a:rPr lang="en-GB" sz="730" dirty="0" err="1">
                <a:solidFill>
                  <a:srgbClr val="A6A6A6"/>
                </a:solidFill>
                <a:latin typeface="Arial" pitchFamily="34" charset="0"/>
                <a:cs typeface="Arial" pitchFamily="34" charset="0"/>
              </a:rPr>
              <a:t>Tuareg</a:t>
            </a:r>
            <a:r>
              <a:rPr lang="en-GB" sz="730" dirty="0">
                <a:solidFill>
                  <a:srgbClr val="A6A6A6"/>
                </a:solidFill>
                <a:latin typeface="Arial" pitchFamily="34" charset="0"/>
                <a:cs typeface="Arial" pitchFamily="34" charset="0"/>
              </a:rPr>
              <a:t> coalition, the Coordination of Azawad Movements (CMA), signed a peace agreement with the government following months-long negotiations. The Algiers agreement calls for the creation of elected regional assemblies but stops short of autonomy or federalism for northern Mali. The CMA had refused to sign the accord which was inked by other smaller rebel groups on 15 May. They finally agreed to commit to it after winning a stipulation that its fighters be included in a security force for the north, and for residents of the region to be represented better in government institutions.</a:t>
            </a:r>
            <a:endParaRPr lang="fr-FR" sz="730" dirty="0">
              <a:solidFill>
                <a:srgbClr val="A6A6A6"/>
              </a:solidFill>
              <a:latin typeface="Arial" pitchFamily="34" charset="0"/>
              <a:cs typeface="Arial" pitchFamily="34" charset="0"/>
            </a:endParaRPr>
          </a:p>
          <a:p>
            <a:pPr algn="just"/>
            <a:endParaRPr lang="en-GB" sz="436" dirty="0" smtClean="0">
              <a:solidFill>
                <a:srgbClr val="A6A6A6"/>
              </a:solidFill>
              <a:latin typeface="Arial" pitchFamily="34" charset="0"/>
              <a:cs typeface="Arial" pitchFamily="34" charset="0"/>
            </a:endParaRPr>
          </a:p>
          <a:p>
            <a:r>
              <a:rPr lang="en-GB" sz="1000" b="1" dirty="0">
                <a:solidFill>
                  <a:srgbClr val="FF721E"/>
                </a:solidFill>
                <a:latin typeface="Arial"/>
              </a:rPr>
              <a:t>EVD GUINEA/SIERRA LEONE </a:t>
            </a:r>
            <a:endParaRPr lang="fr-FR" sz="1000" b="1" dirty="0">
              <a:solidFill>
                <a:srgbClr val="FF721E"/>
              </a:solidFill>
              <a:latin typeface="Arial"/>
            </a:endParaRPr>
          </a:p>
          <a:p>
            <a:r>
              <a:rPr lang="en-GB" sz="800" b="1" i="1" cap="all" dirty="0">
                <a:solidFill>
                  <a:srgbClr val="036BB6"/>
                </a:solidFill>
                <a:latin typeface="Arial"/>
              </a:rPr>
              <a:t>13 NEW CASES, SURVEILLANCE MEASURES REVAMPED</a:t>
            </a:r>
            <a:endParaRPr lang="fr-FR" sz="800" b="1" i="1" cap="all" dirty="0">
              <a:solidFill>
                <a:srgbClr val="036BB6"/>
              </a:solidFill>
              <a:latin typeface="Arial"/>
            </a:endParaRPr>
          </a:p>
          <a:p>
            <a:pPr algn="just"/>
            <a:r>
              <a:rPr lang="en-GB" sz="730" dirty="0">
                <a:solidFill>
                  <a:srgbClr val="A6A6A6"/>
                </a:solidFill>
                <a:latin typeface="Arial" pitchFamily="34" charset="0"/>
                <a:cs typeface="Arial" pitchFamily="34" charset="0"/>
              </a:rPr>
              <a:t>Guinea and Sierra Leone have launched enhanced Ebola surveillance and response measures. In Guinea, health checkpoints have been established in the western prefectures of </a:t>
            </a:r>
            <a:r>
              <a:rPr lang="en-GB" sz="730" dirty="0" err="1">
                <a:solidFill>
                  <a:srgbClr val="A6A6A6"/>
                </a:solidFill>
                <a:latin typeface="Arial" pitchFamily="34" charset="0"/>
                <a:cs typeface="Arial" pitchFamily="34" charset="0"/>
              </a:rPr>
              <a:t>Boké</a:t>
            </a:r>
            <a:r>
              <a:rPr lang="en-GB" sz="730" dirty="0">
                <a:solidFill>
                  <a:srgbClr val="A6A6A6"/>
                </a:solidFill>
                <a:latin typeface="Arial" pitchFamily="34" charset="0"/>
                <a:cs typeface="Arial" pitchFamily="34" charset="0"/>
              </a:rPr>
              <a:t> and </a:t>
            </a:r>
            <a:r>
              <a:rPr lang="en-GB" sz="730" dirty="0" err="1">
                <a:solidFill>
                  <a:srgbClr val="A6A6A6"/>
                </a:solidFill>
                <a:latin typeface="Arial" pitchFamily="34" charset="0"/>
                <a:cs typeface="Arial" pitchFamily="34" charset="0"/>
              </a:rPr>
              <a:t>Coyah</a:t>
            </a:r>
            <a:r>
              <a:rPr lang="en-GB" sz="730" dirty="0">
                <a:solidFill>
                  <a:srgbClr val="A6A6A6"/>
                </a:solidFill>
                <a:latin typeface="Arial" pitchFamily="34" charset="0"/>
                <a:cs typeface="Arial" pitchFamily="34" charset="0"/>
              </a:rPr>
              <a:t>. A scale-up of Ebola response continues in Sierra Leone’s hotspot districts of </a:t>
            </a:r>
            <a:r>
              <a:rPr lang="en-GB" sz="730" dirty="0" err="1">
                <a:solidFill>
                  <a:srgbClr val="A6A6A6"/>
                </a:solidFill>
                <a:latin typeface="Arial" pitchFamily="34" charset="0"/>
                <a:cs typeface="Arial" pitchFamily="34" charset="0"/>
              </a:rPr>
              <a:t>Kambia</a:t>
            </a:r>
            <a:r>
              <a:rPr lang="en-GB" sz="730" dirty="0">
                <a:solidFill>
                  <a:srgbClr val="A6A6A6"/>
                </a:solidFill>
                <a:latin typeface="Arial" pitchFamily="34" charset="0"/>
                <a:cs typeface="Arial" pitchFamily="34" charset="0"/>
              </a:rPr>
              <a:t> and Port </a:t>
            </a:r>
            <a:r>
              <a:rPr lang="en-GB" sz="730" dirty="0" err="1">
                <a:solidFill>
                  <a:srgbClr val="A6A6A6"/>
                </a:solidFill>
                <a:latin typeface="Arial" pitchFamily="34" charset="0"/>
                <a:cs typeface="Arial" pitchFamily="34" charset="0"/>
              </a:rPr>
              <a:t>Loko</a:t>
            </a:r>
            <a:r>
              <a:rPr lang="en-GB" sz="730" dirty="0">
                <a:solidFill>
                  <a:srgbClr val="A6A6A6"/>
                </a:solidFill>
                <a:latin typeface="Arial" pitchFamily="34" charset="0"/>
                <a:cs typeface="Arial" pitchFamily="34" charset="0"/>
              </a:rPr>
              <a:t> since the launch of a 21-day health operation in the two districts on 16 June. In the week to 21 June, three new cases were reported in Guinea and ten in Sierra Leone, according to provisional WHO data. A total of 24 cases were recorded in the week to 14 June.</a:t>
            </a:r>
            <a:endParaRPr lang="fr-FR" sz="730" dirty="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5003812" y="3519230"/>
            <a:ext cx="446864"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68" name="TextBox 44"/>
          <p:cNvSpPr txBox="1"/>
          <p:nvPr/>
        </p:nvSpPr>
        <p:spPr>
          <a:xfrm>
            <a:off x="5181980" y="3847125"/>
            <a:ext cx="74078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INTERNALLY DISPLACED PERSONS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GUINEA/ 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64063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3" name="TextBox 22"/>
          <p:cNvSpPr txBox="1"/>
          <p:nvPr/>
        </p:nvSpPr>
        <p:spPr>
          <a:xfrm>
            <a:off x="3053888" y="2046600"/>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502627" y="2306351"/>
            <a:ext cx="105500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ARMED ATTACKS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34361" y="2338410"/>
            <a:ext cx="227734"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250356" y="4140671"/>
            <a:ext cx="1345227"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COTE D’IVOIRE</a:t>
            </a:r>
            <a:endParaRPr lang="en-GB" dirty="0"/>
          </a:p>
        </p:txBody>
      </p:sp>
      <p:sp>
        <p:nvSpPr>
          <p:cNvPr id="39" name="TextBox 44"/>
          <p:cNvSpPr txBox="1"/>
          <p:nvPr/>
        </p:nvSpPr>
        <p:spPr>
          <a:xfrm>
            <a:off x="2890963" y="4351886"/>
            <a:ext cx="615323"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BY FLOODS</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620800" y="4383945"/>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1663866" y="1724483"/>
            <a:ext cx="45712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7" name="TextBox 44"/>
          <p:cNvSpPr txBox="1"/>
          <p:nvPr/>
        </p:nvSpPr>
        <p:spPr>
          <a:xfrm>
            <a:off x="1972135" y="2002977"/>
            <a:ext cx="94678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MAIN REBEL GROUP SIGNS PEACE DEAL</a:t>
            </a:r>
            <a:endParaRPr lang="en-GB" sz="900" b="1" dirty="0">
              <a:solidFill>
                <a:srgbClr val="026DB6"/>
              </a:solidFill>
              <a:latin typeface="Arial" panose="020B0604020202020204" pitchFamily="34" charset="0"/>
              <a:cs typeface="Arial" panose="020B0604020202020204" pitchFamily="34" charset="0"/>
            </a:endParaRPr>
          </a:p>
        </p:txBody>
      </p:sp>
      <p:sp>
        <p:nvSpPr>
          <p:cNvPr id="48" name="TextBox 48"/>
          <p:cNvSpPr txBox="1"/>
          <p:nvPr/>
        </p:nvSpPr>
        <p:spPr>
          <a:xfrm>
            <a:off x="426619" y="4631034"/>
            <a:ext cx="229470"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619051" y="3791638"/>
            <a:ext cx="51162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r>
              <a:rPr lang="en-GB" sz="1600" b="1" dirty="0" smtClean="0">
                <a:solidFill>
                  <a:srgbClr val="026DB6"/>
                </a:solidFill>
                <a:latin typeface="Arial" panose="020B0604020202020204" pitchFamily="34" charset="0"/>
                <a:cs typeface="Arial" panose="020B0604020202020204" pitchFamily="34" charset="0"/>
              </a:rPr>
              <a:t>99k</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681751" y="4603382"/>
            <a:ext cx="1496597" cy="30315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NEW </a:t>
            </a:r>
            <a:r>
              <a:rPr lang="en-GB" dirty="0" smtClean="0"/>
              <a:t>CASES, </a:t>
            </a:r>
            <a:r>
              <a:rPr lang="en-GB" dirty="0" smtClean="0"/>
              <a:t>SURVEILLANCE </a:t>
            </a:r>
            <a:r>
              <a:rPr lang="en-GB" dirty="0"/>
              <a:t>REVAMPED</a:t>
            </a:r>
          </a:p>
        </p:txBody>
      </p:sp>
      <p:pic>
        <p:nvPicPr>
          <p:cNvPr id="35" name="Image 34"/>
          <p:cNvPicPr>
            <a:picLocks noChangeAspect="1"/>
          </p:cNvPicPr>
          <p:nvPr/>
        </p:nvPicPr>
        <p:blipFill>
          <a:blip r:embed="rId5"/>
          <a:stretch>
            <a:fillRect/>
          </a:stretch>
        </p:blipFill>
        <p:spPr>
          <a:xfrm>
            <a:off x="2977410" y="2335143"/>
            <a:ext cx="225000" cy="236250"/>
          </a:xfrm>
          <a:prstGeom prst="rect">
            <a:avLst/>
          </a:prstGeom>
        </p:spPr>
      </p:pic>
      <p:pic>
        <p:nvPicPr>
          <p:cNvPr id="4" name="Image 3"/>
          <p:cNvPicPr>
            <a:picLocks noChangeAspect="1"/>
          </p:cNvPicPr>
          <p:nvPr/>
        </p:nvPicPr>
        <p:blipFill>
          <a:blip r:embed="rId6"/>
          <a:stretch>
            <a:fillRect/>
          </a:stretch>
        </p:blipFill>
        <p:spPr>
          <a:xfrm>
            <a:off x="2278504" y="4363803"/>
            <a:ext cx="315000" cy="270000"/>
          </a:xfrm>
          <a:prstGeom prst="rect">
            <a:avLst/>
          </a:prstGeom>
        </p:spPr>
      </p:pic>
      <p:pic>
        <p:nvPicPr>
          <p:cNvPr id="5" name="Image 4"/>
          <p:cNvPicPr>
            <a:picLocks noChangeAspect="1"/>
          </p:cNvPicPr>
          <p:nvPr/>
        </p:nvPicPr>
        <p:blipFill>
          <a:blip r:embed="rId7"/>
          <a:stretch>
            <a:fillRect/>
          </a:stretch>
        </p:blipFill>
        <p:spPr>
          <a:xfrm>
            <a:off x="1678094" y="2071144"/>
            <a:ext cx="236250" cy="157500"/>
          </a:xfrm>
          <a:prstGeom prst="rect">
            <a:avLst/>
          </a:prstGeom>
        </p:spPr>
      </p:pic>
      <p:cxnSp>
        <p:nvCxnSpPr>
          <p:cNvPr id="38" name="Connecteur en angle 37"/>
          <p:cNvCxnSpPr/>
          <p:nvPr/>
        </p:nvCxnSpPr>
        <p:spPr>
          <a:xfrm rot="10800000">
            <a:off x="1663869" y="3852639"/>
            <a:ext cx="580715" cy="505856"/>
          </a:xfrm>
          <a:prstGeom prst="bentConnector3">
            <a:avLst>
              <a:gd name="adj1" fmla="val 99354"/>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9"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410596" y="3780631"/>
            <a:ext cx="246128" cy="24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5780</TotalTime>
  <Words>152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658</cp:revision>
  <cp:lastPrinted>2014-12-11T10:27:48Z</cp:lastPrinted>
  <dcterms:created xsi:type="dcterms:W3CDTF">2014-03-10T10:37:19Z</dcterms:created>
  <dcterms:modified xsi:type="dcterms:W3CDTF">2015-06-23T13:23:52Z</dcterms:modified>
</cp:coreProperties>
</file>