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4675" autoAdjust="0"/>
  </p:normalViewPr>
  <p:slideViewPr>
    <p:cSldViewPr>
      <p:cViewPr varScale="1">
        <p:scale>
          <a:sx n="106" d="100"/>
          <a:sy n="106" d="100"/>
        </p:scale>
        <p:origin x="1962" y="10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25/03/2015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25/03/2015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25/03/2015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25/03/2015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25/03/2015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25/03/2015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25/03/2015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25/03/2015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25/03/2015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25/03/2015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25/03/2015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25/03/2015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25/03/2015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25/03/2015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 y="846490"/>
            <a:ext cx="6683833" cy="6019761"/>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25 March </a:t>
            </a:r>
            <a:r>
              <a:rPr lang="en-GB" sz="800" dirty="0" smtClean="0">
                <a:solidFill>
                  <a:srgbClr val="659AD2"/>
                </a:solidFill>
                <a:latin typeface="Arial" panose="020B0604020202020204" pitchFamily="34" charset="0"/>
                <a:cs typeface="Arial" panose="020B0604020202020204" pitchFamily="34" charset="0"/>
              </a:rPr>
              <a:t>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17 – 23 Mar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950" b="1" dirty="0" smtClean="0">
                <a:solidFill>
                  <a:srgbClr val="FF721E"/>
                </a:solidFill>
                <a:latin typeface="Arial"/>
              </a:rPr>
              <a:t>COTE D’IVOIRE</a:t>
            </a:r>
            <a:endParaRPr lang="fr-FR" sz="950" b="1" dirty="0">
              <a:solidFill>
                <a:srgbClr val="FF721E"/>
              </a:solidFill>
              <a:latin typeface="Arial"/>
            </a:endParaRPr>
          </a:p>
          <a:p>
            <a:r>
              <a:rPr lang="en-GB" sz="800" b="1" i="1" cap="all" dirty="0">
                <a:solidFill>
                  <a:srgbClr val="036BB6"/>
                </a:solidFill>
                <a:latin typeface="Arial"/>
              </a:rPr>
              <a:t>IDPs SLOWLY RETURNING HOME</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Around 500 people displaced by inter-community fighting that erupted on 9 March in </a:t>
            </a:r>
            <a:r>
              <a:rPr lang="en-GB" sz="800" dirty="0" err="1">
                <a:solidFill>
                  <a:srgbClr val="A6A6A6"/>
                </a:solidFill>
                <a:latin typeface="Arial" pitchFamily="34" charset="0"/>
                <a:cs typeface="Arial" pitchFamily="34" charset="0"/>
              </a:rPr>
              <a:t>Goin</a:t>
            </a:r>
            <a:r>
              <a:rPr lang="en-GB" sz="800" dirty="0">
                <a:solidFill>
                  <a:srgbClr val="A6A6A6"/>
                </a:solidFill>
                <a:latin typeface="Arial" pitchFamily="34" charset="0"/>
                <a:cs typeface="Arial" pitchFamily="34" charset="0"/>
              </a:rPr>
              <a:t> </a:t>
            </a:r>
            <a:r>
              <a:rPr lang="en-GB" sz="800" dirty="0" err="1">
                <a:solidFill>
                  <a:srgbClr val="A6A6A6"/>
                </a:solidFill>
                <a:latin typeface="Arial" pitchFamily="34" charset="0"/>
                <a:cs typeface="Arial" pitchFamily="34" charset="0"/>
              </a:rPr>
              <a:t>Débé</a:t>
            </a:r>
            <a:r>
              <a:rPr lang="en-GB" sz="800" dirty="0">
                <a:solidFill>
                  <a:srgbClr val="A6A6A6"/>
                </a:solidFill>
                <a:latin typeface="Arial" pitchFamily="34" charset="0"/>
                <a:cs typeface="Arial" pitchFamily="34" charset="0"/>
              </a:rPr>
              <a:t> forest in the country’s southwest have started returning home with the help of the community and the local administration. Sporadic inter-ethnic violence and attacks by armed groups continue to plague Côte d'Ivoire’s western region. </a:t>
            </a:r>
            <a:r>
              <a:rPr lang="en-GB" sz="800" dirty="0" smtClean="0">
                <a:solidFill>
                  <a:srgbClr val="A6A6A6"/>
                </a:solidFill>
                <a:latin typeface="Arial" pitchFamily="34" charset="0"/>
                <a:cs typeface="Arial" pitchFamily="34" charset="0"/>
              </a:rPr>
              <a:t>Some 2,600 </a:t>
            </a:r>
            <a:r>
              <a:rPr lang="en-GB" sz="800" dirty="0">
                <a:solidFill>
                  <a:srgbClr val="A6A6A6"/>
                </a:solidFill>
                <a:latin typeface="Arial" pitchFamily="34" charset="0"/>
                <a:cs typeface="Arial" pitchFamily="34" charset="0"/>
              </a:rPr>
              <a:t>people are still displaced following armed raids on villages near the Liberian border earlier this year.</a:t>
            </a:r>
            <a:endParaRPr lang="fr-FR" sz="800" dirty="0">
              <a:solidFill>
                <a:srgbClr val="A6A6A6"/>
              </a:solidFill>
              <a:latin typeface="Arial" pitchFamily="34" charset="0"/>
              <a:cs typeface="Arial" pitchFamily="34" charset="0"/>
            </a:endParaRPr>
          </a:p>
          <a:p>
            <a:endParaRPr lang="fr-FR" sz="700" dirty="0">
              <a:solidFill>
                <a:srgbClr val="A6A6A6"/>
              </a:solidFill>
              <a:latin typeface="Arial" pitchFamily="34" charset="0"/>
              <a:cs typeface="Arial" pitchFamily="34" charset="0"/>
            </a:endParaRPr>
          </a:p>
          <a:p>
            <a:r>
              <a:rPr lang="en-GB" sz="950" b="1" dirty="0">
                <a:solidFill>
                  <a:srgbClr val="FF721E"/>
                </a:solidFill>
                <a:latin typeface="Arial"/>
              </a:rPr>
              <a:t>GUINEA</a:t>
            </a:r>
            <a:endParaRPr lang="fr-FR" sz="950" b="1" dirty="0">
              <a:solidFill>
                <a:srgbClr val="FF721E"/>
              </a:solidFill>
              <a:latin typeface="Arial"/>
            </a:endParaRPr>
          </a:p>
          <a:p>
            <a:r>
              <a:rPr lang="en-GB" sz="800" b="1" i="1" cap="all" dirty="0">
                <a:solidFill>
                  <a:srgbClr val="036BB6"/>
                </a:solidFill>
                <a:latin typeface="Arial"/>
              </a:rPr>
              <a:t>95 EVD CASES REPORTED, HIGHEST IN 2015 </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A total of 95 cases were reported in the week prior to 15 March, Guinea’s </a:t>
            </a:r>
            <a:r>
              <a:rPr lang="en-GB" sz="800" dirty="0" smtClean="0">
                <a:solidFill>
                  <a:srgbClr val="A6A6A6"/>
                </a:solidFill>
                <a:latin typeface="Arial" pitchFamily="34" charset="0"/>
                <a:cs typeface="Arial" pitchFamily="34" charset="0"/>
              </a:rPr>
              <a:t>highest weekly number </a:t>
            </a:r>
            <a:r>
              <a:rPr lang="en-GB" sz="800" dirty="0">
                <a:solidFill>
                  <a:srgbClr val="A6A6A6"/>
                </a:solidFill>
                <a:latin typeface="Arial" pitchFamily="34" charset="0"/>
                <a:cs typeface="Arial" pitchFamily="34" charset="0"/>
              </a:rPr>
              <a:t>in 2015. Trends in the past fortnight suggest that infections are largely being spread through unknown chains of transmission as less than 30 percent of confirmed cases were from registered contacts and almost half of the deaths reported were confirmed post-mortem within communities.</a:t>
            </a:r>
            <a:endParaRPr lang="fr-FR" sz="800" dirty="0">
              <a:solidFill>
                <a:srgbClr val="A6A6A6"/>
              </a:solidFill>
              <a:latin typeface="Arial" pitchFamily="34" charset="0"/>
              <a:cs typeface="Arial" pitchFamily="34" charset="0"/>
            </a:endParaRPr>
          </a:p>
          <a:p>
            <a:r>
              <a:rPr lang="en-GB" sz="700" b="1" dirty="0"/>
              <a:t> </a:t>
            </a:r>
            <a:endParaRPr lang="fr-FR" sz="700" dirty="0">
              <a:latin typeface="Arial" panose="020B0604020202020204" pitchFamily="34" charset="0"/>
              <a:cs typeface="Arial" panose="020B0604020202020204" pitchFamily="34" charset="0"/>
            </a:endParaRPr>
          </a:p>
          <a:p>
            <a:r>
              <a:rPr lang="en-GB" sz="950" b="1" dirty="0">
                <a:solidFill>
                  <a:srgbClr val="FF721E"/>
                </a:solidFill>
                <a:latin typeface="Arial"/>
              </a:rPr>
              <a:t>LIBERIA</a:t>
            </a:r>
            <a:endParaRPr lang="fr-FR" sz="950" b="1" dirty="0">
              <a:solidFill>
                <a:srgbClr val="FF721E"/>
              </a:solidFill>
              <a:latin typeface="Arial"/>
            </a:endParaRPr>
          </a:p>
          <a:p>
            <a:r>
              <a:rPr lang="en-GB" sz="800" b="1" i="1" cap="all" dirty="0">
                <a:solidFill>
                  <a:srgbClr val="036BB6"/>
                </a:solidFill>
                <a:latin typeface="Arial"/>
              </a:rPr>
              <a:t>FIRST EBOLA CASE IN 25 DAYS</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Liberia reported its first confirmed EVD case in 25 days. A female patient was taken ill on 18 March in a Monrovia hospital and later transferred to an MSF-run Ebola treatment centre. The exact circumstances of the infection are not yet known. About 100 people (contacts) are to be traced, including a number of students in schools where the patient sold food.</a:t>
            </a:r>
            <a:endParaRPr lang="fr-FR" sz="800" dirty="0">
              <a:solidFill>
                <a:srgbClr val="A6A6A6"/>
              </a:solidFill>
              <a:latin typeface="Arial" pitchFamily="34" charset="0"/>
              <a:cs typeface="Arial" pitchFamily="34" charset="0"/>
            </a:endParaRPr>
          </a:p>
          <a:p>
            <a:endParaRPr lang="en-US" sz="700" b="1" dirty="0" smtClean="0">
              <a:solidFill>
                <a:srgbClr val="FF721E"/>
              </a:solidFill>
              <a:latin typeface="Arial"/>
            </a:endParaRPr>
          </a:p>
          <a:p>
            <a:r>
              <a:rPr lang="en-US" sz="950" b="1" dirty="0" smtClean="0">
                <a:solidFill>
                  <a:srgbClr val="FF721E"/>
                </a:solidFill>
                <a:latin typeface="Arial"/>
              </a:rPr>
              <a:t>NIGERIA</a:t>
            </a:r>
          </a:p>
          <a:p>
            <a:r>
              <a:rPr lang="en-GB" sz="800" b="1" i="1" cap="all" dirty="0">
                <a:solidFill>
                  <a:srgbClr val="036BB6"/>
                </a:solidFill>
                <a:latin typeface="Arial"/>
              </a:rPr>
              <a:t>11 KILLED IN INSURGENT ATTACK</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Boko Haram insurgents on 18 and 19 March killed 11 civilians in </a:t>
            </a:r>
            <a:r>
              <a:rPr lang="en-GB" sz="800" dirty="0" err="1">
                <a:solidFill>
                  <a:srgbClr val="A6A6A6"/>
                </a:solidFill>
                <a:latin typeface="Arial" pitchFamily="34" charset="0"/>
                <a:cs typeface="Arial" pitchFamily="34" charset="0"/>
              </a:rPr>
              <a:t>Gamboru</a:t>
            </a:r>
            <a:r>
              <a:rPr lang="en-GB" sz="800" dirty="0">
                <a:solidFill>
                  <a:srgbClr val="A6A6A6"/>
                </a:solidFill>
                <a:latin typeface="Arial" pitchFamily="34" charset="0"/>
                <a:cs typeface="Arial" pitchFamily="34" charset="0"/>
              </a:rPr>
              <a:t> town in the </a:t>
            </a:r>
            <a:r>
              <a:rPr lang="en-GB" sz="800" dirty="0" err="1">
                <a:solidFill>
                  <a:srgbClr val="A6A6A6"/>
                </a:solidFill>
                <a:latin typeface="Arial" pitchFamily="34" charset="0"/>
                <a:cs typeface="Arial" pitchFamily="34" charset="0"/>
              </a:rPr>
              <a:t>northeastern</a:t>
            </a:r>
            <a:r>
              <a:rPr lang="en-GB" sz="800" dirty="0">
                <a:solidFill>
                  <a:srgbClr val="A6A6A6"/>
                </a:solidFill>
                <a:latin typeface="Arial" pitchFamily="34" charset="0"/>
                <a:cs typeface="Arial" pitchFamily="34" charset="0"/>
              </a:rPr>
              <a:t> </a:t>
            </a:r>
            <a:r>
              <a:rPr lang="en-GB" sz="800" dirty="0" err="1">
                <a:solidFill>
                  <a:srgbClr val="A6A6A6"/>
                </a:solidFill>
                <a:latin typeface="Arial" pitchFamily="34" charset="0"/>
                <a:cs typeface="Arial" pitchFamily="34" charset="0"/>
              </a:rPr>
              <a:t>Borno</a:t>
            </a:r>
            <a:r>
              <a:rPr lang="en-GB" sz="800" dirty="0">
                <a:solidFill>
                  <a:srgbClr val="A6A6A6"/>
                </a:solidFill>
                <a:latin typeface="Arial" pitchFamily="34" charset="0"/>
                <a:cs typeface="Arial" pitchFamily="34" charset="0"/>
              </a:rPr>
              <a:t> State, prompting Chadian forces to return to the town from which they had withdrawn after driving out the militants in February. Boko Haram has been forced out of several towns and localities in </a:t>
            </a:r>
            <a:r>
              <a:rPr lang="en-GB" sz="800" dirty="0" err="1">
                <a:solidFill>
                  <a:srgbClr val="A6A6A6"/>
                </a:solidFill>
                <a:latin typeface="Arial" pitchFamily="34" charset="0"/>
                <a:cs typeface="Arial" pitchFamily="34" charset="0"/>
              </a:rPr>
              <a:t>northeastern</a:t>
            </a:r>
            <a:r>
              <a:rPr lang="en-GB" sz="800" dirty="0">
                <a:solidFill>
                  <a:srgbClr val="A6A6A6"/>
                </a:solidFill>
                <a:latin typeface="Arial" pitchFamily="34" charset="0"/>
                <a:cs typeface="Arial" pitchFamily="34" charset="0"/>
              </a:rPr>
              <a:t> Nigeria ahead of the 28 March elections. </a:t>
            </a:r>
            <a:endParaRPr lang="fr-FR" sz="800" dirty="0">
              <a:solidFill>
                <a:srgbClr val="A6A6A6"/>
              </a:solidFill>
              <a:latin typeface="Arial" pitchFamily="34" charset="0"/>
              <a:cs typeface="Arial" pitchFamily="34" charset="0"/>
            </a:endParaRPr>
          </a:p>
          <a:p>
            <a:endParaRPr lang="en-GB" sz="700" b="1" i="1" dirty="0" smtClean="0"/>
          </a:p>
          <a:p>
            <a:r>
              <a:rPr lang="en-GB" sz="950" b="1" dirty="0" smtClean="0">
                <a:solidFill>
                  <a:srgbClr val="FF721E"/>
                </a:solidFill>
                <a:latin typeface="Arial"/>
              </a:rPr>
              <a:t>SENEGAL</a:t>
            </a:r>
            <a:endParaRPr lang="fr-FR" sz="950" b="1" dirty="0">
              <a:solidFill>
                <a:srgbClr val="FF721E"/>
              </a:solidFill>
              <a:latin typeface="Arial"/>
            </a:endParaRPr>
          </a:p>
          <a:p>
            <a:r>
              <a:rPr lang="en-GB" sz="800" b="1" i="1" cap="all" dirty="0">
                <a:solidFill>
                  <a:srgbClr val="036BB6"/>
                </a:solidFill>
                <a:latin typeface="Arial"/>
              </a:rPr>
              <a:t>400 MIGRANTS EVACUATED FROM CONFLICT-HIT LIBYA</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A total of 401 Senegalese migrants have been evacuated from Libya by IOM. On 20 March, 130 migrants arrived home, the third such airlift since the operation started on 27 February. Most of the migrants worked informally in Tripoli until mid-December when they were </a:t>
            </a:r>
            <a:r>
              <a:rPr lang="en-GB" sz="800" dirty="0" smtClean="0">
                <a:solidFill>
                  <a:srgbClr val="A6A6A6"/>
                </a:solidFill>
                <a:latin typeface="Arial" pitchFamily="34" charset="0"/>
                <a:cs typeface="Arial" pitchFamily="34" charset="0"/>
              </a:rPr>
              <a:t>seized in a raid and taken </a:t>
            </a:r>
            <a:r>
              <a:rPr lang="en-GB" sz="800" dirty="0">
                <a:solidFill>
                  <a:srgbClr val="A6A6A6"/>
                </a:solidFill>
                <a:latin typeface="Arial" pitchFamily="34" charset="0"/>
                <a:cs typeface="Arial" pitchFamily="34" charset="0"/>
              </a:rPr>
              <a:t>to a holding facility in the north-western </a:t>
            </a:r>
            <a:r>
              <a:rPr lang="en-GB" sz="800" dirty="0" err="1">
                <a:solidFill>
                  <a:srgbClr val="A6A6A6"/>
                </a:solidFill>
                <a:latin typeface="Arial" pitchFamily="34" charset="0"/>
                <a:cs typeface="Arial" pitchFamily="34" charset="0"/>
              </a:rPr>
              <a:t>Misrata</a:t>
            </a:r>
            <a:r>
              <a:rPr lang="en-GB" sz="800" dirty="0">
                <a:solidFill>
                  <a:srgbClr val="A6A6A6"/>
                </a:solidFill>
                <a:latin typeface="Arial" pitchFamily="34" charset="0"/>
                <a:cs typeface="Arial" pitchFamily="34" charset="0"/>
              </a:rPr>
              <a:t> city. Another group is still in </a:t>
            </a:r>
            <a:r>
              <a:rPr lang="en-GB" sz="800" dirty="0" err="1">
                <a:solidFill>
                  <a:srgbClr val="A6A6A6"/>
                </a:solidFill>
                <a:latin typeface="Arial" pitchFamily="34" charset="0"/>
                <a:cs typeface="Arial" pitchFamily="34" charset="0"/>
              </a:rPr>
              <a:t>Sebha</a:t>
            </a:r>
            <a:r>
              <a:rPr lang="en-GB" sz="800" dirty="0">
                <a:solidFill>
                  <a:srgbClr val="A6A6A6"/>
                </a:solidFill>
                <a:latin typeface="Arial" pitchFamily="34" charset="0"/>
                <a:cs typeface="Arial" pitchFamily="34" charset="0"/>
              </a:rPr>
              <a:t> city in the southwest and will be evacuated later.</a:t>
            </a:r>
            <a:endParaRPr lang="fr-FR" sz="800" dirty="0">
              <a:solidFill>
                <a:srgbClr val="A6A6A6"/>
              </a:solidFill>
              <a:latin typeface="Arial" pitchFamily="34" charset="0"/>
              <a:cs typeface="Arial" pitchFamily="34" charset="0"/>
            </a:endParaRPr>
          </a:p>
          <a:p>
            <a:endParaRPr lang="en-GB" sz="700" b="1" dirty="0" smtClean="0"/>
          </a:p>
          <a:p>
            <a:r>
              <a:rPr lang="en-US" sz="950" b="1" dirty="0" smtClean="0">
                <a:solidFill>
                  <a:srgbClr val="FF721E"/>
                </a:solidFill>
                <a:latin typeface="Arial"/>
              </a:rPr>
              <a:t>REGIONAL / EBOLA VIRUS DISEASE (EVD</a:t>
            </a:r>
            <a:r>
              <a:rPr lang="en-US" sz="950" b="1" dirty="0" smtClean="0">
                <a:solidFill>
                  <a:srgbClr val="FF721E"/>
                </a:solidFill>
                <a:latin typeface="Arial"/>
              </a:rPr>
              <a:t>)</a:t>
            </a:r>
            <a:endParaRPr lang="en-US" sz="950" b="1" dirty="0" smtClean="0">
              <a:solidFill>
                <a:srgbClr val="FF721E"/>
              </a:solidFill>
              <a:latin typeface="Arial"/>
            </a:endParaRPr>
          </a:p>
          <a:p>
            <a:r>
              <a:rPr lang="en-GB" sz="800" b="1" i="1" cap="all" dirty="0">
                <a:solidFill>
                  <a:srgbClr val="036BB6"/>
                </a:solidFill>
                <a:latin typeface="Arial"/>
              </a:rPr>
              <a:t>30 PERCENT RISE IN WEEKLY </a:t>
            </a:r>
            <a:r>
              <a:rPr lang="en-GB" sz="800" b="1" i="1" cap="all" dirty="0">
                <a:solidFill>
                  <a:srgbClr val="036BB6"/>
                </a:solidFill>
                <a:latin typeface="Arial"/>
              </a:rPr>
              <a:t>C</a:t>
            </a:r>
            <a:r>
              <a:rPr lang="en-GB" sz="800" b="1" i="1" cap="all" dirty="0" smtClean="0">
                <a:solidFill>
                  <a:srgbClr val="036BB6"/>
                </a:solidFill>
                <a:latin typeface="Arial"/>
              </a:rPr>
              <a:t>ASES</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In the week that ended on 15 March, 150 cases were reported from Guinea and Sierra Leone, 34 more than the week before. A total of 24,666 suspected, probable and confirmed </a:t>
            </a:r>
            <a:r>
              <a:rPr lang="en-GB" sz="800">
                <a:solidFill>
                  <a:srgbClr val="A6A6A6"/>
                </a:solidFill>
                <a:latin typeface="Arial" pitchFamily="34" charset="0"/>
                <a:cs typeface="Arial" pitchFamily="34" charset="0"/>
              </a:rPr>
              <a:t>cases </a:t>
            </a:r>
            <a:r>
              <a:rPr lang="en-GB" sz="800" smtClean="0">
                <a:solidFill>
                  <a:srgbClr val="A6A6A6"/>
                </a:solidFill>
                <a:latin typeface="Arial" pitchFamily="34" charset="0"/>
                <a:cs typeface="Arial" pitchFamily="34" charset="0"/>
              </a:rPr>
              <a:t>resulting in 10,179 </a:t>
            </a:r>
            <a:r>
              <a:rPr lang="en-GB" sz="800" dirty="0">
                <a:solidFill>
                  <a:srgbClr val="A6A6A6"/>
                </a:solidFill>
                <a:latin typeface="Arial" pitchFamily="34" charset="0"/>
                <a:cs typeface="Arial" pitchFamily="34" charset="0"/>
              </a:rPr>
              <a:t>deaths have been reported from the three West African countries struggling to curb Ebola.</a:t>
            </a:r>
            <a:endParaRPr lang="fr-FR" sz="800" dirty="0">
              <a:solidFill>
                <a:srgbClr val="A6A6A6"/>
              </a:solidFill>
              <a:latin typeface="Arial" pitchFamily="34" charset="0"/>
              <a:cs typeface="Arial" pitchFamily="34" charset="0"/>
            </a:endParaRPr>
          </a:p>
          <a:p>
            <a:pPr algn="just"/>
            <a:endParaRPr lang="fr-FR" sz="800" dirty="0">
              <a:solidFill>
                <a:srgbClr val="A6A6A6"/>
              </a:solidFill>
              <a:latin typeface="Arial" pitchFamily="34" charset="0"/>
              <a:cs typeface="Arial" pitchFamily="34" charset="0"/>
            </a:endParaRPr>
          </a:p>
        </p:txBody>
      </p:sp>
      <p:sp>
        <p:nvSpPr>
          <p:cNvPr id="66" name="TextBox 22"/>
          <p:cNvSpPr txBox="1"/>
          <p:nvPr/>
        </p:nvSpPr>
        <p:spPr>
          <a:xfrm>
            <a:off x="2034332" y="4024235"/>
            <a:ext cx="1008112"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68" name="TextBox 44"/>
          <p:cNvSpPr txBox="1"/>
          <p:nvPr/>
        </p:nvSpPr>
        <p:spPr>
          <a:xfrm>
            <a:off x="2472551" y="4346104"/>
            <a:ext cx="1023149"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EBOLA CASE, FIRST IN 25 DAYS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p:nvPr/>
        </p:nvCxnSpPr>
        <p:spPr>
          <a:xfrm rot="10800000">
            <a:off x="1338034" y="4026032"/>
            <a:ext cx="696299" cy="258655"/>
          </a:xfrm>
          <a:prstGeom prst="bentConnector3">
            <a:avLst>
              <a:gd name="adj1" fmla="val 99246"/>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1136335" y="2545613"/>
            <a:ext cx="753981" cy="241666"/>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GUINEA</a:t>
            </a:r>
            <a:endParaRPr lang="en-GB" dirty="0"/>
          </a:p>
        </p:txBody>
      </p:sp>
      <p:sp>
        <p:nvSpPr>
          <p:cNvPr id="43" name="TextBox 22"/>
          <p:cNvSpPr txBox="1"/>
          <p:nvPr/>
        </p:nvSpPr>
        <p:spPr>
          <a:xfrm>
            <a:off x="2995836" y="2939723"/>
            <a:ext cx="792088" cy="16737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NIGERIA</a:t>
            </a:r>
            <a:endParaRPr lang="en-GB" dirty="0"/>
          </a:p>
        </p:txBody>
      </p:sp>
      <p:sp>
        <p:nvSpPr>
          <p:cNvPr id="45" name="TextBox 44"/>
          <p:cNvSpPr txBox="1"/>
          <p:nvPr/>
        </p:nvSpPr>
        <p:spPr>
          <a:xfrm>
            <a:off x="3465198" y="3142836"/>
            <a:ext cx="1341963" cy="279580"/>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a:t>
            </a:r>
            <a:r>
              <a:rPr lang="en-GB" sz="900" b="1" dirty="0" smtClean="0">
                <a:solidFill>
                  <a:srgbClr val="026DB6"/>
                </a:solidFill>
                <a:latin typeface="Arial" panose="020B0604020202020204" pitchFamily="34" charset="0"/>
                <a:cs typeface="Arial" panose="020B0604020202020204" pitchFamily="34" charset="0"/>
              </a:rPr>
              <a:t>IN</a:t>
            </a:r>
          </a:p>
          <a:p>
            <a:r>
              <a:rPr lang="en-GB" sz="900" b="1" dirty="0" smtClean="0">
                <a:solidFill>
                  <a:srgbClr val="026DB6"/>
                </a:solidFill>
                <a:latin typeface="Arial" panose="020B0604020202020204" pitchFamily="34" charset="0"/>
                <a:cs typeface="Arial" panose="020B0604020202020204" pitchFamily="34" charset="0"/>
              </a:rPr>
              <a:t>INSURGENT ATTACK</a:t>
            </a:r>
            <a:endParaRPr lang="en-GB" sz="900" b="1" dirty="0" smtClean="0">
              <a:solidFill>
                <a:srgbClr val="026DB6"/>
              </a:solidFill>
              <a:latin typeface="Arial" panose="020B0604020202020204" pitchFamily="34" charset="0"/>
              <a:cs typeface="Arial" panose="020B0604020202020204" pitchFamily="34" charset="0"/>
            </a:endParaRP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 EVD</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78239"/>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1740750" y="2737750"/>
            <a:ext cx="945866" cy="322801"/>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EVD CASES, </a:t>
            </a:r>
            <a:r>
              <a:rPr lang="en-GB" sz="900" b="1" dirty="0" smtClean="0">
                <a:solidFill>
                  <a:srgbClr val="026DB6"/>
                </a:solidFill>
                <a:latin typeface="Arial" panose="020B0604020202020204" pitchFamily="34" charset="0"/>
                <a:cs typeface="Arial" panose="020B0604020202020204" pitchFamily="34" charset="0"/>
              </a:rPr>
              <a:t>HIGHEST </a:t>
            </a:r>
            <a:r>
              <a:rPr lang="en-GB" sz="900" b="1" dirty="0" smtClean="0">
                <a:solidFill>
                  <a:srgbClr val="026DB6"/>
                </a:solidFill>
                <a:latin typeface="Arial" panose="020B0604020202020204" pitchFamily="34" charset="0"/>
                <a:cs typeface="Arial" panose="020B0604020202020204" pitchFamily="34" charset="0"/>
              </a:rPr>
              <a:t>IN 2015</a:t>
            </a:r>
            <a:endParaRPr lang="en-GB" sz="900" b="1" dirty="0">
              <a:solidFill>
                <a:srgbClr val="026DB6"/>
              </a:solidFill>
              <a:latin typeface="Arial" panose="020B0604020202020204" pitchFamily="34" charset="0"/>
              <a:cs typeface="Arial" panose="020B0604020202020204" pitchFamily="34" charset="0"/>
            </a:endParaRPr>
          </a:p>
        </p:txBody>
      </p:sp>
      <p:sp>
        <p:nvSpPr>
          <p:cNvPr id="46" name="TextBox 48"/>
          <p:cNvSpPr txBox="1"/>
          <p:nvPr/>
        </p:nvSpPr>
        <p:spPr>
          <a:xfrm>
            <a:off x="2287919" y="4341028"/>
            <a:ext cx="131853"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sp>
        <p:nvSpPr>
          <p:cNvPr id="47" name="TextBox 48"/>
          <p:cNvSpPr txBox="1"/>
          <p:nvPr/>
        </p:nvSpPr>
        <p:spPr>
          <a:xfrm>
            <a:off x="1458268" y="2783305"/>
            <a:ext cx="243155"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95</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1290405" y="3325220"/>
            <a:ext cx="1555377" cy="198655"/>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COTE D’IVOIRE</a:t>
            </a:r>
            <a:endParaRPr lang="en-GB" dirty="0"/>
          </a:p>
        </p:txBody>
      </p:sp>
      <p:sp>
        <p:nvSpPr>
          <p:cNvPr id="33" name="TextBox 44"/>
          <p:cNvSpPr txBox="1"/>
          <p:nvPr/>
        </p:nvSpPr>
        <p:spPr>
          <a:xfrm>
            <a:off x="1860197" y="3549248"/>
            <a:ext cx="1102734" cy="276262"/>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IDPS RETURN</a:t>
            </a:r>
          </a:p>
          <a:p>
            <a:r>
              <a:rPr lang="en-GB" sz="900" b="1" dirty="0" smtClean="0">
                <a:solidFill>
                  <a:srgbClr val="026DB6"/>
                </a:solidFill>
                <a:latin typeface="Arial" panose="020B0604020202020204" pitchFamily="34" charset="0"/>
                <a:cs typeface="Arial" panose="020B0604020202020204" pitchFamily="34" charset="0"/>
              </a:rPr>
              <a:t>HOME</a:t>
            </a:r>
            <a:endParaRPr lang="en-GB" sz="900" b="1" dirty="0" smtClean="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328262" y="4667650"/>
            <a:ext cx="245329"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30</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4130" y="4351617"/>
            <a:ext cx="217529" cy="210513"/>
          </a:xfrm>
          <a:prstGeom prst="rect">
            <a:avLst/>
          </a:prstGeom>
        </p:spPr>
      </p:pic>
      <p:sp>
        <p:nvSpPr>
          <p:cNvPr id="37" name="TextBox 44"/>
          <p:cNvSpPr txBox="1"/>
          <p:nvPr/>
        </p:nvSpPr>
        <p:spPr>
          <a:xfrm>
            <a:off x="631326" y="4607857"/>
            <a:ext cx="1002402"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PERCENT </a:t>
            </a:r>
            <a:r>
              <a:rPr lang="en-GB" dirty="0" smtClean="0"/>
              <a:t>RISE</a:t>
            </a:r>
          </a:p>
          <a:p>
            <a:r>
              <a:rPr lang="en-GB" dirty="0" smtClean="0"/>
              <a:t>IN </a:t>
            </a:r>
            <a:r>
              <a:rPr lang="en-GB" dirty="0" smtClean="0"/>
              <a:t>CASES</a:t>
            </a:r>
            <a:endParaRPr lang="en-GB" dirty="0"/>
          </a:p>
        </p:txBody>
      </p:sp>
      <p:pic>
        <p:nvPicPr>
          <p:cNvPr id="42" name="Image 41"/>
          <p:cNvPicPr>
            <a:picLocks noChangeAspect="1"/>
          </p:cNvPicPr>
          <p:nvPr/>
        </p:nvPicPr>
        <p:blipFill>
          <a:blip r:embed="rId5"/>
          <a:stretch>
            <a:fillRect/>
          </a:stretch>
        </p:blipFill>
        <p:spPr>
          <a:xfrm>
            <a:off x="1204576" y="3530647"/>
            <a:ext cx="247500" cy="236250"/>
          </a:xfrm>
          <a:prstGeom prst="rect">
            <a:avLst/>
          </a:prstGeom>
        </p:spPr>
      </p:pic>
      <p:sp>
        <p:nvSpPr>
          <p:cNvPr id="34" name="TextBox 22"/>
          <p:cNvSpPr txBox="1"/>
          <p:nvPr/>
        </p:nvSpPr>
        <p:spPr>
          <a:xfrm>
            <a:off x="162124" y="1836415"/>
            <a:ext cx="1148563" cy="24166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SENEGAL</a:t>
            </a:r>
            <a:endParaRPr lang="en-GB" dirty="0"/>
          </a:p>
        </p:txBody>
      </p:sp>
      <p:sp>
        <p:nvSpPr>
          <p:cNvPr id="41" name="TextBox 44"/>
          <p:cNvSpPr txBox="1"/>
          <p:nvPr/>
        </p:nvSpPr>
        <p:spPr>
          <a:xfrm>
            <a:off x="926654" y="2035818"/>
            <a:ext cx="1429537" cy="304774"/>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EVACUATED</a:t>
            </a:r>
          </a:p>
          <a:p>
            <a:r>
              <a:rPr lang="en-GB" sz="900" b="1" dirty="0" smtClean="0">
                <a:solidFill>
                  <a:srgbClr val="026DB6"/>
                </a:solidFill>
                <a:latin typeface="Arial" panose="020B0604020202020204" pitchFamily="34" charset="0"/>
                <a:cs typeface="Arial" panose="020B0604020202020204" pitchFamily="34" charset="0"/>
              </a:rPr>
              <a:t>FROM </a:t>
            </a:r>
            <a:r>
              <a:rPr lang="en-GB" sz="900" b="1" dirty="0" smtClean="0">
                <a:solidFill>
                  <a:srgbClr val="026DB6"/>
                </a:solidFill>
                <a:latin typeface="Arial" panose="020B0604020202020204" pitchFamily="34" charset="0"/>
                <a:cs typeface="Arial" panose="020B0604020202020204" pitchFamily="34" charset="0"/>
              </a:rPr>
              <a:t>LIBYA</a:t>
            </a:r>
            <a:endParaRPr lang="en-GB" sz="900" b="1" dirty="0">
              <a:solidFill>
                <a:srgbClr val="026DB6"/>
              </a:solidFill>
              <a:latin typeface="Arial" panose="020B0604020202020204" pitchFamily="34" charset="0"/>
              <a:cs typeface="Arial" panose="020B0604020202020204" pitchFamily="34" charset="0"/>
            </a:endParaRPr>
          </a:p>
        </p:txBody>
      </p:sp>
      <p:cxnSp>
        <p:nvCxnSpPr>
          <p:cNvPr id="49" name="Connecteur en angle 48"/>
          <p:cNvCxnSpPr/>
          <p:nvPr/>
        </p:nvCxnSpPr>
        <p:spPr>
          <a:xfrm rot="5400000">
            <a:off x="922245" y="2895123"/>
            <a:ext cx="273175" cy="249751"/>
          </a:xfrm>
          <a:prstGeom prst="bentConnector3">
            <a:avLst>
              <a:gd name="adj1" fmla="val 1185"/>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51" name="TextBox 48"/>
          <p:cNvSpPr txBox="1"/>
          <p:nvPr/>
        </p:nvSpPr>
        <p:spPr>
          <a:xfrm>
            <a:off x="3148725" y="3156045"/>
            <a:ext cx="243155"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11</a:t>
            </a:r>
            <a:endParaRPr lang="en-GB" sz="1600" b="1" dirty="0">
              <a:solidFill>
                <a:srgbClr val="026DB6"/>
              </a:solidFill>
              <a:latin typeface="Arial" panose="020B0604020202020204" pitchFamily="34" charset="0"/>
              <a:cs typeface="Arial" panose="020B0604020202020204" pitchFamily="34" charset="0"/>
            </a:endParaRPr>
          </a:p>
        </p:txBody>
      </p:sp>
      <p:sp>
        <p:nvSpPr>
          <p:cNvPr id="52" name="TextBox 48"/>
          <p:cNvSpPr txBox="1"/>
          <p:nvPr/>
        </p:nvSpPr>
        <p:spPr>
          <a:xfrm>
            <a:off x="532326" y="2072360"/>
            <a:ext cx="349878"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400</a:t>
            </a:r>
            <a:endParaRPr lang="en-GB" sz="1600" b="1" dirty="0">
              <a:solidFill>
                <a:srgbClr val="026DB6"/>
              </a:solidFill>
              <a:latin typeface="Arial" panose="020B0604020202020204" pitchFamily="34" charset="0"/>
              <a:cs typeface="Arial" panose="020B0604020202020204" pitchFamily="34" charset="0"/>
            </a:endParaRPr>
          </a:p>
        </p:txBody>
      </p:sp>
      <p:cxnSp>
        <p:nvCxnSpPr>
          <p:cNvPr id="54" name="Connecteur en angle 53"/>
          <p:cNvCxnSpPr/>
          <p:nvPr/>
        </p:nvCxnSpPr>
        <p:spPr>
          <a:xfrm rot="5400000">
            <a:off x="421959" y="2345884"/>
            <a:ext cx="222079" cy="211252"/>
          </a:xfrm>
          <a:prstGeom prst="bentConnector3">
            <a:avLst>
              <a:gd name="adj1" fmla="val 9860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55" name="Image 54"/>
          <p:cNvPicPr>
            <a:picLocks noChangeAspect="1"/>
          </p:cNvPicPr>
          <p:nvPr/>
        </p:nvPicPr>
        <p:blipFill>
          <a:blip r:embed="rId5"/>
          <a:stretch>
            <a:fillRect/>
          </a:stretch>
        </p:blipFill>
        <p:spPr>
          <a:xfrm>
            <a:off x="247143" y="2070080"/>
            <a:ext cx="247500" cy="236250"/>
          </a:xfrm>
          <a:prstGeom prst="rect">
            <a:avLst/>
          </a:prstGeom>
        </p:spPr>
      </p:pic>
      <p:pic>
        <p:nvPicPr>
          <p:cNvPr id="56" name="Imag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4547" y="2793894"/>
            <a:ext cx="217529" cy="210513"/>
          </a:xfrm>
          <a:prstGeom prst="rect">
            <a:avLst/>
          </a:prstGeom>
        </p:spPr>
      </p:pic>
      <p:pic>
        <p:nvPicPr>
          <p:cNvPr id="16" name="Image 15"/>
          <p:cNvPicPr>
            <a:picLocks noChangeAspect="1"/>
          </p:cNvPicPr>
          <p:nvPr/>
        </p:nvPicPr>
        <p:blipFill>
          <a:blip r:embed="rId6"/>
          <a:stretch>
            <a:fillRect/>
          </a:stretch>
        </p:blipFill>
        <p:spPr>
          <a:xfrm>
            <a:off x="2912475" y="3171673"/>
            <a:ext cx="236250" cy="236250"/>
          </a:xfrm>
          <a:prstGeom prst="rect">
            <a:avLst/>
          </a:prstGeom>
        </p:spPr>
      </p:pic>
      <p:sp>
        <p:nvSpPr>
          <p:cNvPr id="40" name="TextBox 48"/>
          <p:cNvSpPr txBox="1"/>
          <p:nvPr/>
        </p:nvSpPr>
        <p:spPr>
          <a:xfrm>
            <a:off x="1438517" y="3551906"/>
            <a:ext cx="383997"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500</a:t>
            </a:r>
            <a:endParaRPr lang="en-GB" sz="1600" b="1" dirty="0">
              <a:solidFill>
                <a:srgbClr val="026DB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5192</TotalTime>
  <Words>235</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Ivo Brandau</cp:lastModifiedBy>
  <cp:revision>571</cp:revision>
  <cp:lastPrinted>2015-03-25T11:42:25Z</cp:lastPrinted>
  <dcterms:created xsi:type="dcterms:W3CDTF">2014-03-10T10:37:19Z</dcterms:created>
  <dcterms:modified xsi:type="dcterms:W3CDTF">2015-03-25T12:12:52Z</dcterms:modified>
</cp:coreProperties>
</file>