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926" autoAdjust="0"/>
    <p:restoredTop sz="96453" autoAdjust="0"/>
  </p:normalViewPr>
  <p:slideViewPr>
    <p:cSldViewPr>
      <p:cViewPr>
        <p:scale>
          <a:sx n="120" d="100"/>
          <a:sy n="120" d="100"/>
        </p:scale>
        <p:origin x="876" y="84"/>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28/04/2015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28/04/2015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28/04/2015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28/04/2015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28/04/2015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28/04/2015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28/04/2015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28/04/2015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28/04/2015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28/04/2015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28/04/2015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28/04/2015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28/04/2015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28/04/2015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 y="846490"/>
            <a:ext cx="6683829" cy="6019759"/>
          </a:xfrm>
          <a:prstGeom prst="rect">
            <a:avLst/>
          </a:prstGeom>
        </p:spPr>
      </p:pic>
      <p:sp>
        <p:nvSpPr>
          <p:cNvPr id="20" name="TextBox 19"/>
          <p:cNvSpPr txBox="1"/>
          <p:nvPr/>
        </p:nvSpPr>
        <p:spPr>
          <a:xfrm>
            <a:off x="138675" y="6084887"/>
            <a:ext cx="3930633" cy="716095"/>
          </a:xfrm>
          <a:prstGeom prst="rect">
            <a:avLst/>
          </a:prstGeom>
          <a:noFill/>
        </p:spPr>
        <p:txBody>
          <a:bodyPr wrap="square" lIns="99569" tIns="49785" rIns="99569" bIns="49785" rtlCol="0">
            <a:spAutoFit/>
          </a:bodyPr>
          <a:lstStyle/>
          <a:p>
            <a:r>
              <a:rPr lang="en-GB" sz="800" dirty="0">
                <a:solidFill>
                  <a:srgbClr val="659AD2"/>
                </a:solidFill>
                <a:latin typeface="Arial" panose="020B0604020202020204" pitchFamily="34" charset="0"/>
                <a:cs typeface="Arial" panose="020B0604020202020204" pitchFamily="34" charset="0"/>
              </a:rPr>
              <a:t>Creation date: </a:t>
            </a:r>
            <a:r>
              <a:rPr lang="en-GB" sz="800" dirty="0" smtClean="0">
                <a:solidFill>
                  <a:srgbClr val="659AD2"/>
                </a:solidFill>
                <a:latin typeface="Arial" panose="020B0604020202020204" pitchFamily="34" charset="0"/>
                <a:cs typeface="Arial" panose="020B0604020202020204" pitchFamily="34" charset="0"/>
              </a:rPr>
              <a:t>28 April 2014</a:t>
            </a:r>
            <a:endParaRPr lang="en-GB" sz="800" dirty="0">
              <a:solidFill>
                <a:srgbClr val="659AD2"/>
              </a:solidFill>
              <a:latin typeface="Arial" panose="020B0604020202020204" pitchFamily="34" charset="0"/>
              <a:cs typeface="Arial" panose="020B0604020202020204" pitchFamily="34" charset="0"/>
            </a:endParaRPr>
          </a:p>
          <a:p>
            <a:r>
              <a:rPr lang="fr-FR" sz="800" dirty="0" err="1">
                <a:solidFill>
                  <a:srgbClr val="659AD2"/>
                </a:solidFill>
                <a:latin typeface="Arial" panose="020B0604020202020204" pitchFamily="34" charset="0"/>
                <a:cs typeface="Arial" panose="020B0604020202020204" pitchFamily="34" charset="0"/>
              </a:rPr>
              <a:t>Map</a:t>
            </a:r>
            <a:r>
              <a:rPr lang="fr-FR" sz="800" dirty="0">
                <a:solidFill>
                  <a:srgbClr val="659AD2"/>
                </a:solidFill>
                <a:latin typeface="Arial" panose="020B0604020202020204" pitchFamily="34" charset="0"/>
                <a:cs typeface="Arial" panose="020B0604020202020204" pitchFamily="34" charset="0"/>
              </a:rPr>
              <a:t> data sources: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p>
          <a:p>
            <a:endParaRPr lang="fr-FR" sz="800" dirty="0">
              <a:solidFill>
                <a:srgbClr val="659AD2"/>
              </a:solidFill>
              <a:latin typeface="Arial" panose="020B0604020202020204" pitchFamily="34" charset="0"/>
              <a:cs typeface="Arial" panose="020B0604020202020204" pitchFamily="34" charset="0"/>
            </a:endParaRPr>
          </a:p>
          <a:p>
            <a:r>
              <a:rPr lang="en-GB" sz="800" dirty="0">
                <a:solidFill>
                  <a:srgbClr val="659AD2"/>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a:t>
            </a:r>
            <a:r>
              <a:rPr lang="en-GB" sz="800" dirty="0" smtClean="0">
                <a:solidFill>
                  <a:srgbClr val="659AD2"/>
                </a:solidFill>
                <a:latin typeface="Arial" panose="020B0604020202020204" pitchFamily="34" charset="0"/>
                <a:cs typeface="Arial" panose="020B0604020202020204" pitchFamily="34" charset="0"/>
              </a:rPr>
              <a:t>Nations</a:t>
            </a:r>
            <a:endParaRPr lang="en-GB" sz="1500" dirty="0">
              <a:solidFill>
                <a:srgbClr val="659AD2"/>
              </a:solidFill>
              <a:latin typeface="Arial" panose="020B0604020202020204" pitchFamily="34" charset="0"/>
              <a:cs typeface="Arial" panose="020B0604020202020204" pitchFamily="34" charset="0"/>
            </a:endParaRPr>
          </a:p>
        </p:txBody>
      </p:sp>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21 - 27 April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721523" y="828303"/>
            <a:ext cx="3953770" cy="6192688"/>
          </a:xfrm>
          <a:prstGeom prst="rect">
            <a:avLst/>
          </a:prstGeom>
          <a:noFill/>
        </p:spPr>
        <p:txBody>
          <a:bodyPr wrap="square" lIns="99569" tIns="49785" rIns="99569" bIns="49785" rtlCol="0">
            <a:noAutofit/>
          </a:bodyPr>
          <a:lstStyle/>
          <a:p>
            <a:r>
              <a:rPr lang="fr-FR" sz="950" b="1" dirty="0" smtClean="0">
                <a:solidFill>
                  <a:srgbClr val="FF721E"/>
                </a:solidFill>
                <a:latin typeface="Arial"/>
              </a:rPr>
              <a:t>GUINEA</a:t>
            </a:r>
            <a:endParaRPr lang="fr-FR" sz="950" b="1" dirty="0">
              <a:solidFill>
                <a:srgbClr val="FF721E"/>
              </a:solidFill>
              <a:latin typeface="Arial"/>
            </a:endParaRPr>
          </a:p>
          <a:p>
            <a:r>
              <a:rPr lang="en-GB" sz="850" b="1" i="1" cap="all" dirty="0" smtClean="0">
                <a:solidFill>
                  <a:srgbClr val="036BB6"/>
                </a:solidFill>
                <a:latin typeface="Arial"/>
              </a:rPr>
              <a:t>11 JAILED FOR MURDERING HEALTH WORKERS</a:t>
            </a:r>
            <a:endParaRPr lang="fr-FR" sz="850" b="1" i="1" cap="all" dirty="0" smtClean="0">
              <a:solidFill>
                <a:srgbClr val="036BB6"/>
              </a:solidFill>
              <a:latin typeface="Arial"/>
            </a:endParaRPr>
          </a:p>
          <a:p>
            <a:pPr algn="just"/>
            <a:r>
              <a:rPr lang="en-GB" sz="800" dirty="0" smtClean="0">
                <a:solidFill>
                  <a:srgbClr val="A6A6A6"/>
                </a:solidFill>
                <a:latin typeface="Arial" pitchFamily="34" charset="0"/>
                <a:cs typeface="Arial" pitchFamily="34" charset="0"/>
              </a:rPr>
              <a:t>On 22 April, 11 people charged with the murder of eight Ebola health workers were sentenced to life in prison. Fifteen others were acquitted over the attack on the health workers and a journalist in September 2014 in </a:t>
            </a:r>
            <a:r>
              <a:rPr lang="en-GB" sz="800" dirty="0" err="1" smtClean="0">
                <a:solidFill>
                  <a:srgbClr val="A6A6A6"/>
                </a:solidFill>
                <a:latin typeface="Arial" pitchFamily="34" charset="0"/>
                <a:cs typeface="Arial" pitchFamily="34" charset="0"/>
              </a:rPr>
              <a:t>Womey</a:t>
            </a:r>
            <a:r>
              <a:rPr lang="en-GB" sz="800" dirty="0" smtClean="0">
                <a:solidFill>
                  <a:srgbClr val="A6A6A6"/>
                </a:solidFill>
                <a:latin typeface="Arial" pitchFamily="34" charset="0"/>
                <a:cs typeface="Arial" pitchFamily="34" charset="0"/>
              </a:rPr>
              <a:t> town in the southern </a:t>
            </a:r>
            <a:r>
              <a:rPr lang="en-GB" sz="800" dirty="0" err="1" smtClean="0">
                <a:solidFill>
                  <a:srgbClr val="A6A6A6"/>
                </a:solidFill>
                <a:latin typeface="Arial" pitchFamily="34" charset="0"/>
                <a:cs typeface="Arial" pitchFamily="34" charset="0"/>
              </a:rPr>
              <a:t>Nzérékoré</a:t>
            </a:r>
            <a:r>
              <a:rPr lang="en-GB" sz="800" dirty="0" smtClean="0">
                <a:solidFill>
                  <a:srgbClr val="A6A6A6"/>
                </a:solidFill>
                <a:latin typeface="Arial" pitchFamily="34" charset="0"/>
                <a:cs typeface="Arial" pitchFamily="34" charset="0"/>
              </a:rPr>
              <a:t> Prefecture. Hostility towards health workers, misconceptions about, and fear of Ebola have been some of the hurdles in curbing the spread of the virus in Guinea.</a:t>
            </a:r>
            <a:endParaRPr lang="fr-FR" sz="800" dirty="0" smtClean="0">
              <a:solidFill>
                <a:srgbClr val="A6A6A6"/>
              </a:solidFill>
              <a:latin typeface="Arial" pitchFamily="34" charset="0"/>
              <a:cs typeface="Arial" pitchFamily="34" charset="0"/>
            </a:endParaRPr>
          </a:p>
          <a:p>
            <a:pPr algn="just"/>
            <a:endParaRPr lang="fr-FR" sz="700" dirty="0">
              <a:solidFill>
                <a:srgbClr val="A6A6A6"/>
              </a:solidFill>
              <a:latin typeface="Arial" pitchFamily="34" charset="0"/>
              <a:cs typeface="Arial" pitchFamily="34" charset="0"/>
            </a:endParaRPr>
          </a:p>
          <a:p>
            <a:r>
              <a:rPr lang="en-GB" sz="900" b="1" dirty="0" smtClean="0">
                <a:solidFill>
                  <a:srgbClr val="FF721E"/>
                </a:solidFill>
                <a:latin typeface="Arial"/>
              </a:rPr>
              <a:t>LIBERIA</a:t>
            </a:r>
            <a:endParaRPr lang="fr-FR" sz="900" b="1" dirty="0">
              <a:solidFill>
                <a:srgbClr val="FF721E"/>
              </a:solidFill>
              <a:latin typeface="Arial"/>
            </a:endParaRPr>
          </a:p>
          <a:p>
            <a:r>
              <a:rPr lang="en-GB" sz="850" b="1" i="1" cap="all" dirty="0">
                <a:solidFill>
                  <a:srgbClr val="036BB6"/>
                </a:solidFill>
                <a:latin typeface="Arial"/>
              </a:rPr>
              <a:t>0 EBOLA CASES IN 37 DAYS</a:t>
            </a:r>
            <a:endParaRPr lang="fr-FR" sz="850" b="1" i="1" cap="all" dirty="0">
              <a:solidFill>
                <a:srgbClr val="036BB6"/>
              </a:solidFill>
              <a:latin typeface="Arial"/>
            </a:endParaRPr>
          </a:p>
          <a:p>
            <a:pPr algn="just"/>
            <a:r>
              <a:rPr lang="en-GB" sz="800" dirty="0">
                <a:solidFill>
                  <a:srgbClr val="A6A6A6"/>
                </a:solidFill>
                <a:latin typeface="Arial" pitchFamily="34" charset="0"/>
                <a:cs typeface="Arial" pitchFamily="34" charset="0"/>
              </a:rPr>
              <a:t>As of 27 April, Liberia had gone for 29 days without reporting any Ebola infection since the last patient was buried, and 37 days since the last confirmed case. The country, however, remains at risk due to the ongoing transmissions in Guinea and Sierra Leone. Border monitoring and surveillance is ongoing. Humanitarian actors are working on appropriate public messaging on recommended good behaviour and practices to avoid possible complacency. Partners continue to stress the importance of community participation in building effective long-term surveillance and response capacity.</a:t>
            </a:r>
            <a:endParaRPr lang="fr-FR" sz="800" dirty="0">
              <a:solidFill>
                <a:srgbClr val="A6A6A6"/>
              </a:solidFill>
              <a:latin typeface="Arial" pitchFamily="34" charset="0"/>
              <a:cs typeface="Arial" pitchFamily="34" charset="0"/>
            </a:endParaRPr>
          </a:p>
          <a:p>
            <a:endParaRPr lang="fr-FR" sz="700" dirty="0">
              <a:solidFill>
                <a:srgbClr val="A6A6A6"/>
              </a:solidFill>
              <a:latin typeface="Arial" pitchFamily="34" charset="0"/>
              <a:cs typeface="Arial" pitchFamily="34" charset="0"/>
            </a:endParaRPr>
          </a:p>
          <a:p>
            <a:r>
              <a:rPr lang="fr-FR" sz="950" b="1" dirty="0" smtClean="0">
                <a:solidFill>
                  <a:srgbClr val="FF721E"/>
                </a:solidFill>
                <a:latin typeface="Arial"/>
              </a:rPr>
              <a:t>NIGER</a:t>
            </a:r>
            <a:endParaRPr lang="fr-FR" sz="950" b="1" dirty="0">
              <a:solidFill>
                <a:srgbClr val="FF721E"/>
              </a:solidFill>
              <a:latin typeface="Arial"/>
            </a:endParaRPr>
          </a:p>
          <a:p>
            <a:r>
              <a:rPr lang="en-GB" sz="850" b="1" i="1" cap="all" dirty="0">
                <a:solidFill>
                  <a:srgbClr val="036BB6"/>
                </a:solidFill>
                <a:latin typeface="Arial"/>
              </a:rPr>
              <a:t>129 KILLED IN MENINGITIS OUTBREAK</a:t>
            </a:r>
            <a:endParaRPr lang="fr-FR" sz="850" b="1" i="1" cap="all" dirty="0">
              <a:solidFill>
                <a:srgbClr val="036BB6"/>
              </a:solidFill>
              <a:latin typeface="Arial"/>
            </a:endParaRPr>
          </a:p>
          <a:p>
            <a:pPr algn="just"/>
            <a:r>
              <a:rPr lang="en-GB" sz="800" dirty="0">
                <a:solidFill>
                  <a:srgbClr val="A6A6A6"/>
                </a:solidFill>
                <a:latin typeface="Arial" pitchFamily="34" charset="0"/>
                <a:cs typeface="Arial" pitchFamily="34" charset="0"/>
              </a:rPr>
              <a:t>An outbreak of meningitis that erupted in January had killed 129 people and infected 1,150 others as of 22 April, when all schools in and around the capital Niamey were closed. All the country’s regions, with the exception of the southern </a:t>
            </a:r>
            <a:r>
              <a:rPr lang="en-GB" sz="800" dirty="0" err="1">
                <a:solidFill>
                  <a:srgbClr val="A6A6A6"/>
                </a:solidFill>
                <a:latin typeface="Arial" pitchFamily="34" charset="0"/>
                <a:cs typeface="Arial" pitchFamily="34" charset="0"/>
              </a:rPr>
              <a:t>Diffa</a:t>
            </a:r>
            <a:r>
              <a:rPr lang="en-GB" sz="800" dirty="0">
                <a:solidFill>
                  <a:srgbClr val="A6A6A6"/>
                </a:solidFill>
                <a:latin typeface="Arial" pitchFamily="34" charset="0"/>
                <a:cs typeface="Arial" pitchFamily="34" charset="0"/>
              </a:rPr>
              <a:t> Region have been affected. A mass vaccination campaign is underway. The last such outbreak was reported in 2011.</a:t>
            </a:r>
            <a:endParaRPr lang="fr-FR" sz="800" dirty="0">
              <a:solidFill>
                <a:srgbClr val="A6A6A6"/>
              </a:solidFill>
              <a:latin typeface="Arial" pitchFamily="34" charset="0"/>
              <a:cs typeface="Arial" pitchFamily="34" charset="0"/>
            </a:endParaRPr>
          </a:p>
          <a:p>
            <a:endParaRPr lang="en-US" sz="700" b="1" dirty="0" smtClean="0">
              <a:solidFill>
                <a:srgbClr val="FF721E"/>
              </a:solidFill>
              <a:latin typeface="Arial"/>
            </a:endParaRPr>
          </a:p>
          <a:p>
            <a:r>
              <a:rPr lang="en-US" sz="950" b="1" dirty="0" smtClean="0">
                <a:solidFill>
                  <a:srgbClr val="FF721E"/>
                </a:solidFill>
                <a:latin typeface="Arial"/>
              </a:rPr>
              <a:t>NIGERIA</a:t>
            </a:r>
          </a:p>
          <a:p>
            <a:r>
              <a:rPr lang="en-GB" sz="850" b="1" i="1" cap="all" dirty="0">
                <a:solidFill>
                  <a:srgbClr val="036BB6"/>
                </a:solidFill>
                <a:latin typeface="Arial"/>
              </a:rPr>
              <a:t>IDPs BEGIN RETURNING DESPITE INSECURITY</a:t>
            </a:r>
            <a:endParaRPr lang="fr-FR" sz="850" b="1" i="1" cap="all" dirty="0">
              <a:solidFill>
                <a:srgbClr val="036BB6"/>
              </a:solidFill>
              <a:latin typeface="Arial"/>
            </a:endParaRPr>
          </a:p>
          <a:p>
            <a:pPr algn="just"/>
            <a:r>
              <a:rPr lang="en-GB" sz="800" dirty="0">
                <a:solidFill>
                  <a:srgbClr val="A6A6A6"/>
                </a:solidFill>
                <a:latin typeface="Arial" pitchFamily="34" charset="0"/>
                <a:cs typeface="Arial" pitchFamily="34" charset="0"/>
              </a:rPr>
              <a:t>More and more IDPs in north-eastern Nigeria are spontaneously returning to their areas of origin despite persistent insecurity and critical lack of access to basic services. In </a:t>
            </a:r>
            <a:r>
              <a:rPr lang="en-GB" sz="800" dirty="0" err="1">
                <a:solidFill>
                  <a:srgbClr val="A6A6A6"/>
                </a:solidFill>
                <a:latin typeface="Arial" pitchFamily="34" charset="0"/>
                <a:cs typeface="Arial" pitchFamily="34" charset="0"/>
              </a:rPr>
              <a:t>Borno</a:t>
            </a:r>
            <a:r>
              <a:rPr lang="en-GB" sz="800" dirty="0">
                <a:solidFill>
                  <a:srgbClr val="A6A6A6"/>
                </a:solidFill>
                <a:latin typeface="Arial" pitchFamily="34" charset="0"/>
                <a:cs typeface="Arial" pitchFamily="34" charset="0"/>
              </a:rPr>
              <a:t> state, the State Emergency Management Authority has reported the relocation and resettlement of 801 IDPs (128 men, 168 women and 505 children) from the </a:t>
            </a:r>
            <a:r>
              <a:rPr lang="en-GB" sz="800" dirty="0" err="1">
                <a:solidFill>
                  <a:srgbClr val="A6A6A6"/>
                </a:solidFill>
                <a:latin typeface="Arial" pitchFamily="34" charset="0"/>
                <a:cs typeface="Arial" pitchFamily="34" charset="0"/>
              </a:rPr>
              <a:t>Pompomari</a:t>
            </a:r>
            <a:r>
              <a:rPr lang="en-GB" sz="800" dirty="0">
                <a:solidFill>
                  <a:srgbClr val="A6A6A6"/>
                </a:solidFill>
                <a:latin typeface="Arial" pitchFamily="34" charset="0"/>
                <a:cs typeface="Arial" pitchFamily="34" charset="0"/>
              </a:rPr>
              <a:t> Primary School IDP camp in </a:t>
            </a:r>
            <a:r>
              <a:rPr lang="en-GB" sz="800" dirty="0" err="1">
                <a:solidFill>
                  <a:srgbClr val="A6A6A6"/>
                </a:solidFill>
                <a:latin typeface="Arial" pitchFamily="34" charset="0"/>
                <a:cs typeface="Arial" pitchFamily="34" charset="0"/>
              </a:rPr>
              <a:t>Damaturu</a:t>
            </a:r>
            <a:r>
              <a:rPr lang="en-GB" sz="800" dirty="0">
                <a:solidFill>
                  <a:srgbClr val="A6A6A6"/>
                </a:solidFill>
                <a:latin typeface="Arial" pitchFamily="34" charset="0"/>
                <a:cs typeface="Arial" pitchFamily="34" charset="0"/>
              </a:rPr>
              <a:t> to Adamawa, </a:t>
            </a:r>
            <a:r>
              <a:rPr lang="en-GB" sz="800" dirty="0" err="1">
                <a:solidFill>
                  <a:srgbClr val="A6A6A6"/>
                </a:solidFill>
                <a:latin typeface="Arial" pitchFamily="34" charset="0"/>
                <a:cs typeface="Arial" pitchFamily="34" charset="0"/>
              </a:rPr>
              <a:t>Borno</a:t>
            </a:r>
            <a:r>
              <a:rPr lang="en-GB" sz="800" dirty="0">
                <a:solidFill>
                  <a:srgbClr val="A6A6A6"/>
                </a:solidFill>
                <a:latin typeface="Arial" pitchFamily="34" charset="0"/>
                <a:cs typeface="Arial" pitchFamily="34" charset="0"/>
              </a:rPr>
              <a:t>, </a:t>
            </a:r>
            <a:r>
              <a:rPr lang="en-GB" sz="800" dirty="0" err="1">
                <a:solidFill>
                  <a:srgbClr val="A6A6A6"/>
                </a:solidFill>
                <a:latin typeface="Arial" pitchFamily="34" charset="0"/>
                <a:cs typeface="Arial" pitchFamily="34" charset="0"/>
              </a:rPr>
              <a:t>Gombe</a:t>
            </a:r>
            <a:r>
              <a:rPr lang="en-GB" sz="800" dirty="0">
                <a:solidFill>
                  <a:srgbClr val="A6A6A6"/>
                </a:solidFill>
                <a:latin typeface="Arial" pitchFamily="34" charset="0"/>
                <a:cs typeface="Arial" pitchFamily="34" charset="0"/>
              </a:rPr>
              <a:t> and </a:t>
            </a:r>
            <a:r>
              <a:rPr lang="en-GB" sz="800" dirty="0" err="1">
                <a:solidFill>
                  <a:srgbClr val="A6A6A6"/>
                </a:solidFill>
                <a:latin typeface="Arial" pitchFamily="34" charset="0"/>
                <a:cs typeface="Arial" pitchFamily="34" charset="0"/>
              </a:rPr>
              <a:t>Yobe</a:t>
            </a:r>
            <a:r>
              <a:rPr lang="en-GB" sz="800" dirty="0">
                <a:solidFill>
                  <a:srgbClr val="A6A6A6"/>
                </a:solidFill>
                <a:latin typeface="Arial" pitchFamily="34" charset="0"/>
                <a:cs typeface="Arial" pitchFamily="34" charset="0"/>
              </a:rPr>
              <a:t> states. The total number remaining in the camp is 3,304.</a:t>
            </a:r>
            <a:endParaRPr lang="fr-FR" sz="800" dirty="0">
              <a:solidFill>
                <a:srgbClr val="A6A6A6"/>
              </a:solidFill>
              <a:latin typeface="Arial" pitchFamily="34" charset="0"/>
              <a:cs typeface="Arial" pitchFamily="34" charset="0"/>
            </a:endParaRPr>
          </a:p>
          <a:p>
            <a:r>
              <a:rPr lang="en-GB" sz="700" dirty="0">
                <a:latin typeface="Arial" panose="020B0604020202020204" pitchFamily="34" charset="0"/>
                <a:cs typeface="Arial" panose="020B0604020202020204" pitchFamily="34" charset="0"/>
              </a:rPr>
              <a:t> </a:t>
            </a:r>
            <a:endParaRPr lang="en-GB" sz="700" b="1" dirty="0" smtClean="0">
              <a:latin typeface="Arial" panose="020B0604020202020204" pitchFamily="34" charset="0"/>
              <a:cs typeface="Arial" panose="020B0604020202020204" pitchFamily="34" charset="0"/>
            </a:endParaRPr>
          </a:p>
          <a:p>
            <a:r>
              <a:rPr lang="en-US" sz="950" b="1" dirty="0" smtClean="0">
                <a:solidFill>
                  <a:srgbClr val="FF721E"/>
                </a:solidFill>
                <a:latin typeface="Arial"/>
              </a:rPr>
              <a:t>REGIONAL / EBOLA VIRUS DISEASE</a:t>
            </a:r>
          </a:p>
          <a:p>
            <a:r>
              <a:rPr lang="en-GB" sz="850" b="1" i="1" cap="all" dirty="0">
                <a:solidFill>
                  <a:srgbClr val="036BB6"/>
                </a:solidFill>
                <a:latin typeface="Arial"/>
              </a:rPr>
              <a:t>RECENT DECLINE IN CASES HALTS</a:t>
            </a:r>
            <a:endParaRPr lang="fr-FR" sz="850" b="1" i="1" cap="all" dirty="0">
              <a:solidFill>
                <a:srgbClr val="036BB6"/>
              </a:solidFill>
              <a:latin typeface="Arial"/>
            </a:endParaRPr>
          </a:p>
          <a:p>
            <a:pPr algn="just"/>
            <a:r>
              <a:rPr lang="en-GB" sz="800" dirty="0">
                <a:solidFill>
                  <a:srgbClr val="A6A6A6"/>
                </a:solidFill>
                <a:latin typeface="Arial" pitchFamily="34" charset="0"/>
                <a:cs typeface="Arial" pitchFamily="34" charset="0"/>
              </a:rPr>
              <a:t>In the week leading up to 19 April, a total of 33 confirmed cases were reported in Guinea (21) and Sierra Leone (12). Liberia continues to report no infections since the death of the last Ebola patient on 27 March. A drop in cases seen in the past three weeks has halted. In total, 26,044 confirmed, probable and suspected cases, and 10,808 deaths have been reported in the three countries.</a:t>
            </a:r>
            <a:endParaRPr lang="fr-FR" sz="800" dirty="0">
              <a:solidFill>
                <a:srgbClr val="A6A6A6"/>
              </a:solidFill>
              <a:latin typeface="Arial" pitchFamily="34" charset="0"/>
              <a:cs typeface="Arial" pitchFamily="34" charset="0"/>
            </a:endParaRPr>
          </a:p>
        </p:txBody>
      </p:sp>
      <p:sp>
        <p:nvSpPr>
          <p:cNvPr id="66" name="TextBox 22"/>
          <p:cNvSpPr txBox="1"/>
          <p:nvPr/>
        </p:nvSpPr>
        <p:spPr>
          <a:xfrm>
            <a:off x="2093315" y="4068663"/>
            <a:ext cx="794645"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LIBERIA</a:t>
            </a:r>
            <a:endParaRPr lang="en-GB" dirty="0"/>
          </a:p>
        </p:txBody>
      </p:sp>
      <p:sp>
        <p:nvSpPr>
          <p:cNvPr id="68" name="TextBox 44"/>
          <p:cNvSpPr txBox="1"/>
          <p:nvPr/>
        </p:nvSpPr>
        <p:spPr>
          <a:xfrm>
            <a:off x="2489948" y="4356695"/>
            <a:ext cx="1272576" cy="221538"/>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EBOLA INFECTIONS IN 37 DAYS</a:t>
            </a:r>
            <a:endParaRPr lang="en-GB" dirty="0"/>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77" name="Connecteur en angle 76"/>
          <p:cNvCxnSpPr/>
          <p:nvPr/>
        </p:nvCxnSpPr>
        <p:spPr>
          <a:xfrm rot="10800000">
            <a:off x="1210173" y="3780632"/>
            <a:ext cx="1287695" cy="288031"/>
          </a:xfrm>
          <a:prstGeom prst="bentConnector3">
            <a:avLst>
              <a:gd name="adj1" fmla="val -873"/>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9" name="TextBox 22"/>
          <p:cNvSpPr txBox="1"/>
          <p:nvPr/>
        </p:nvSpPr>
        <p:spPr>
          <a:xfrm>
            <a:off x="3114663" y="2002922"/>
            <a:ext cx="594649"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a:t>
            </a:r>
            <a:endParaRPr lang="en-GB" dirty="0"/>
          </a:p>
        </p:txBody>
      </p:sp>
      <p:sp>
        <p:nvSpPr>
          <p:cNvPr id="43" name="TextBox 22"/>
          <p:cNvSpPr txBox="1"/>
          <p:nvPr/>
        </p:nvSpPr>
        <p:spPr>
          <a:xfrm>
            <a:off x="3007940" y="2971109"/>
            <a:ext cx="826592" cy="16737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fr-CH" dirty="0" smtClean="0"/>
              <a:t>NIGERIA</a:t>
            </a:r>
            <a:endParaRPr lang="en-GB" dirty="0"/>
          </a:p>
        </p:txBody>
      </p:sp>
      <p:sp>
        <p:nvSpPr>
          <p:cNvPr id="45" name="TextBox 44"/>
          <p:cNvSpPr txBox="1"/>
          <p:nvPr/>
        </p:nvSpPr>
        <p:spPr>
          <a:xfrm>
            <a:off x="3186460" y="3162347"/>
            <a:ext cx="1497398" cy="279580"/>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IDPs START RETURNING DESPITE INSECURITY</a:t>
            </a:r>
          </a:p>
        </p:txBody>
      </p:sp>
      <p:sp>
        <p:nvSpPr>
          <p:cNvPr id="63" name="TextBox 22"/>
          <p:cNvSpPr txBox="1"/>
          <p:nvPr/>
        </p:nvSpPr>
        <p:spPr>
          <a:xfrm>
            <a:off x="18108" y="4328876"/>
            <a:ext cx="1697820"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REGIONAL / EVD</a:t>
            </a:r>
            <a:endParaRPr lang="en-GB" dirty="0"/>
          </a:p>
        </p:txBody>
      </p:sp>
      <p:pic>
        <p:nvPicPr>
          <p:cNvPr id="64" name="Imag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961" y="4678239"/>
            <a:ext cx="217529" cy="210513"/>
          </a:xfrm>
          <a:prstGeom prst="rect">
            <a:avLst/>
          </a:prstGeom>
        </p:spPr>
      </p:pic>
      <p:cxnSp>
        <p:nvCxnSpPr>
          <p:cNvPr id="74" name="Connecteur en angle 73"/>
          <p:cNvCxnSpPr/>
          <p:nvPr/>
        </p:nvCxnSpPr>
        <p:spPr>
          <a:xfrm rot="16200000" flipV="1">
            <a:off x="398531" y="3588676"/>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5" name="Connecteur en angle 74"/>
          <p:cNvCxnSpPr/>
          <p:nvPr/>
        </p:nvCxnSpPr>
        <p:spPr>
          <a:xfrm rot="16200000" flipV="1">
            <a:off x="649251" y="3836042"/>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9" name="Connecteur en angle 78"/>
          <p:cNvCxnSpPr/>
          <p:nvPr/>
        </p:nvCxnSpPr>
        <p:spPr>
          <a:xfrm rot="5400000" flipH="1" flipV="1">
            <a:off x="871273" y="3829693"/>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85" name="Connecteur droit 84"/>
          <p:cNvCxnSpPr/>
          <p:nvPr/>
        </p:nvCxnSpPr>
        <p:spPr>
          <a:xfrm flipH="1">
            <a:off x="882202" y="4088768"/>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35" name="TextBox 44"/>
          <p:cNvSpPr txBox="1"/>
          <p:nvPr/>
        </p:nvSpPr>
        <p:spPr>
          <a:xfrm>
            <a:off x="3661761" y="2224364"/>
            <a:ext cx="1396908"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KILLED IN MENINGITIS OUTBREAK</a:t>
            </a:r>
            <a:endParaRPr lang="en-GB" sz="900" b="1" dirty="0">
              <a:solidFill>
                <a:srgbClr val="026DB6"/>
              </a:solidFill>
              <a:latin typeface="Arial" panose="020B0604020202020204" pitchFamily="34" charset="0"/>
              <a:cs typeface="Arial" panose="020B0604020202020204" pitchFamily="34" charset="0"/>
            </a:endParaRPr>
          </a:p>
        </p:txBody>
      </p:sp>
      <p:sp>
        <p:nvSpPr>
          <p:cNvPr id="38" name="TextBox 48"/>
          <p:cNvSpPr txBox="1"/>
          <p:nvPr/>
        </p:nvSpPr>
        <p:spPr>
          <a:xfrm>
            <a:off x="328262" y="4667650"/>
            <a:ext cx="245329" cy="231691"/>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33</a:t>
            </a:r>
            <a:endParaRPr lang="en-GB" sz="1600" b="1" dirty="0">
              <a:solidFill>
                <a:srgbClr val="026DB6"/>
              </a:solidFill>
              <a:latin typeface="Arial" panose="020B0604020202020204" pitchFamily="34" charset="0"/>
              <a:cs typeface="Arial" panose="020B0604020202020204" pitchFamily="34" charset="0"/>
            </a:endParaRPr>
          </a:p>
        </p:txBody>
      </p:sp>
      <p:sp>
        <p:nvSpPr>
          <p:cNvPr id="37" name="TextBox 44"/>
          <p:cNvSpPr txBox="1"/>
          <p:nvPr/>
        </p:nvSpPr>
        <p:spPr>
          <a:xfrm>
            <a:off x="631326" y="4607857"/>
            <a:ext cx="1200555" cy="351277"/>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CASES IN GUINEA AND SIERRA LEONE</a:t>
            </a:r>
            <a:endParaRPr lang="en-GB" dirty="0"/>
          </a:p>
        </p:txBody>
      </p:sp>
      <p:sp>
        <p:nvSpPr>
          <p:cNvPr id="40" name="TextBox 48"/>
          <p:cNvSpPr txBox="1"/>
          <p:nvPr/>
        </p:nvSpPr>
        <p:spPr>
          <a:xfrm>
            <a:off x="3242215" y="2256423"/>
            <a:ext cx="376293"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129</a:t>
            </a:r>
            <a:endParaRPr lang="en-GB" sz="1600" b="1" dirty="0">
              <a:solidFill>
                <a:srgbClr val="026DB6"/>
              </a:solidFill>
              <a:latin typeface="Arial" panose="020B0604020202020204" pitchFamily="34" charset="0"/>
              <a:cs typeface="Arial" panose="020B0604020202020204" pitchFamily="34" charset="0"/>
            </a:endParaRPr>
          </a:p>
        </p:txBody>
      </p:sp>
      <p:sp>
        <p:nvSpPr>
          <p:cNvPr id="52" name="TextBox 22"/>
          <p:cNvSpPr txBox="1"/>
          <p:nvPr/>
        </p:nvSpPr>
        <p:spPr>
          <a:xfrm>
            <a:off x="452526" y="1908423"/>
            <a:ext cx="757646"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GUINEA</a:t>
            </a:r>
            <a:endParaRPr lang="en-GB" dirty="0"/>
          </a:p>
        </p:txBody>
      </p:sp>
      <p:sp>
        <p:nvSpPr>
          <p:cNvPr id="54" name="TextBox 44"/>
          <p:cNvSpPr txBox="1"/>
          <p:nvPr/>
        </p:nvSpPr>
        <p:spPr>
          <a:xfrm>
            <a:off x="977780" y="2174631"/>
            <a:ext cx="1416592" cy="221538"/>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JAILED FOR MURDERING HEALTH WORKERS</a:t>
            </a:r>
            <a:endParaRPr lang="en-GB" dirty="0"/>
          </a:p>
        </p:txBody>
      </p:sp>
      <p:sp>
        <p:nvSpPr>
          <p:cNvPr id="57" name="TextBox 48"/>
          <p:cNvSpPr txBox="1"/>
          <p:nvPr/>
        </p:nvSpPr>
        <p:spPr>
          <a:xfrm>
            <a:off x="698631" y="2170542"/>
            <a:ext cx="230284"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11</a:t>
            </a:r>
            <a:endParaRPr lang="en-GB" sz="1600" b="1" dirty="0">
              <a:solidFill>
                <a:srgbClr val="026DB6"/>
              </a:solidFill>
              <a:latin typeface="Arial" panose="020B0604020202020204" pitchFamily="34" charset="0"/>
              <a:cs typeface="Arial" panose="020B0604020202020204" pitchFamily="34" charset="0"/>
            </a:endParaRPr>
          </a:p>
        </p:txBody>
      </p:sp>
      <p:grpSp>
        <p:nvGrpSpPr>
          <p:cNvPr id="26" name="Groupe 25"/>
          <p:cNvGrpSpPr/>
          <p:nvPr/>
        </p:nvGrpSpPr>
        <p:grpSpPr>
          <a:xfrm>
            <a:off x="595793" y="2477338"/>
            <a:ext cx="763019" cy="661111"/>
            <a:chOff x="654467" y="2618453"/>
            <a:chExt cx="763019" cy="658121"/>
          </a:xfrm>
        </p:grpSpPr>
        <p:cxnSp>
          <p:nvCxnSpPr>
            <p:cNvPr id="59" name="Connecteur en angle 58"/>
            <p:cNvCxnSpPr/>
            <p:nvPr/>
          </p:nvCxnSpPr>
          <p:spPr>
            <a:xfrm rot="5400000">
              <a:off x="703510" y="2941164"/>
              <a:ext cx="658121" cy="12700"/>
            </a:xfrm>
            <a:prstGeom prst="bentConnector3">
              <a:avLst>
                <a:gd name="adj1" fmla="val -173"/>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a:off x="654467" y="2618453"/>
              <a:ext cx="763019"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grpSp>
      <p:sp>
        <p:nvSpPr>
          <p:cNvPr id="41" name="TextBox 48"/>
          <p:cNvSpPr txBox="1"/>
          <p:nvPr/>
        </p:nvSpPr>
        <p:spPr>
          <a:xfrm>
            <a:off x="2321339" y="4341947"/>
            <a:ext cx="88843"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0</a:t>
            </a:r>
            <a:endParaRPr lang="en-GB" sz="1600" b="1" dirty="0">
              <a:solidFill>
                <a:srgbClr val="026DB6"/>
              </a:solidFill>
              <a:latin typeface="Arial" panose="020B0604020202020204" pitchFamily="34" charset="0"/>
              <a:cs typeface="Arial" panose="020B0604020202020204" pitchFamily="34" charset="0"/>
            </a:endParaRPr>
          </a:p>
        </p:txBody>
      </p:sp>
      <p:pic>
        <p:nvPicPr>
          <p:cNvPr id="42" name="Imag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68508" y="4367720"/>
            <a:ext cx="217529" cy="210513"/>
          </a:xfrm>
          <a:prstGeom prst="rect">
            <a:avLst/>
          </a:prstGeom>
        </p:spPr>
      </p:pic>
      <p:pic>
        <p:nvPicPr>
          <p:cNvPr id="44" name="Imag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7028" y="2180143"/>
            <a:ext cx="217529" cy="210513"/>
          </a:xfrm>
          <a:prstGeom prst="rect">
            <a:avLst/>
          </a:prstGeom>
        </p:spPr>
      </p:pic>
      <p:pic>
        <p:nvPicPr>
          <p:cNvPr id="46" name="Imag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4064" y="2276808"/>
            <a:ext cx="217529" cy="210513"/>
          </a:xfrm>
          <a:prstGeom prst="rect">
            <a:avLst/>
          </a:prstGeom>
        </p:spPr>
      </p:pic>
      <p:pic>
        <p:nvPicPr>
          <p:cNvPr id="47" name="Picture 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925015" y="3157722"/>
            <a:ext cx="246128" cy="246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5324</TotalTime>
  <Words>427</Words>
  <Application>Microsoft Office PowerPoint</Application>
  <PresentationFormat>Custom</PresentationFormat>
  <Paragraphs>38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OCHA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Otto Bakano</cp:lastModifiedBy>
  <cp:revision>601</cp:revision>
  <cp:lastPrinted>2014-12-11T10:27:48Z</cp:lastPrinted>
  <dcterms:created xsi:type="dcterms:W3CDTF">2014-03-10T10:37:19Z</dcterms:created>
  <dcterms:modified xsi:type="dcterms:W3CDTF">2015-04-28T12:05:21Z</dcterms:modified>
</cp:coreProperties>
</file>