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6453" autoAdjust="0"/>
  </p:normalViewPr>
  <p:slideViewPr>
    <p:cSldViewPr>
      <p:cViewPr varScale="1">
        <p:scale>
          <a:sx n="89" d="100"/>
          <a:sy n="89" d="100"/>
        </p:scale>
        <p:origin x="96" y="240"/>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30/09/2015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30/09/2015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30/09/2015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30/09/2015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30/09/2015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30/09/2015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30/09/2015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30/09/2015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30/09/2015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 y="849199"/>
            <a:ext cx="6677802" cy="6014330"/>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22 - 28 September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18517"/>
          </a:xfrm>
          <a:prstGeom prst="rect">
            <a:avLst/>
          </a:prstGeom>
          <a:noFill/>
        </p:spPr>
        <p:txBody>
          <a:bodyPr wrap="square" lIns="99569" tIns="49785" rIns="99569" bIns="49785" rtlCol="0">
            <a:noAutofit/>
          </a:bodyPr>
          <a:lstStyle/>
          <a:p>
            <a:r>
              <a:rPr lang="en-GB" sz="1000" b="1" dirty="0" smtClean="0">
                <a:solidFill>
                  <a:srgbClr val="FF721E"/>
                </a:solidFill>
                <a:latin typeface="Arial"/>
              </a:rPr>
              <a:t>BURKINA FASO</a:t>
            </a:r>
            <a:endParaRPr lang="fr-FR" sz="1000" b="1" dirty="0">
              <a:solidFill>
                <a:srgbClr val="FF721E"/>
              </a:solidFill>
              <a:latin typeface="Arial"/>
            </a:endParaRPr>
          </a:p>
          <a:p>
            <a:endParaRPr lang="en-GB" sz="500" b="1" i="1" dirty="0" smtClean="0">
              <a:latin typeface="Arial" panose="020B0604020202020204" pitchFamily="34" charset="0"/>
              <a:cs typeface="Arial" panose="020B0604020202020204" pitchFamily="34" charset="0"/>
            </a:endParaRPr>
          </a:p>
          <a:p>
            <a:r>
              <a:rPr lang="en-GB" sz="800" b="1" i="1" cap="all" dirty="0">
                <a:solidFill>
                  <a:srgbClr val="036BB6"/>
                </a:solidFill>
                <a:latin typeface="Arial"/>
              </a:rPr>
              <a:t>GOVERNMENT REINSTALLED</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23 September, transitional President Michel </a:t>
            </a:r>
            <a:r>
              <a:rPr lang="en-GB" sz="800" dirty="0" err="1">
                <a:solidFill>
                  <a:srgbClr val="A6A6A6"/>
                </a:solidFill>
                <a:latin typeface="Arial" pitchFamily="34" charset="0"/>
                <a:cs typeface="Arial" pitchFamily="34" charset="0"/>
              </a:rPr>
              <a:t>Kafando</a:t>
            </a:r>
            <a:r>
              <a:rPr lang="en-GB" sz="800" dirty="0">
                <a:solidFill>
                  <a:srgbClr val="A6A6A6"/>
                </a:solidFill>
                <a:latin typeface="Arial" pitchFamily="34" charset="0"/>
                <a:cs typeface="Arial" pitchFamily="34" charset="0"/>
              </a:rPr>
              <a:t> and his government were reinstated, ending a coup by the presidential guard forces a week earlier. The government has ordered the dismantling and disarmament of the presidential </a:t>
            </a:r>
            <a:r>
              <a:rPr lang="en-GB" sz="800" dirty="0" smtClean="0">
                <a:solidFill>
                  <a:srgbClr val="A6A6A6"/>
                </a:solidFill>
                <a:latin typeface="Arial" pitchFamily="34" charset="0"/>
                <a:cs typeface="Arial" pitchFamily="34" charset="0"/>
              </a:rPr>
              <a:t>guards </a:t>
            </a:r>
            <a:r>
              <a:rPr lang="en-GB" sz="800" dirty="0">
                <a:solidFill>
                  <a:srgbClr val="A6A6A6"/>
                </a:solidFill>
                <a:latin typeface="Arial" pitchFamily="34" charset="0"/>
                <a:cs typeface="Arial" pitchFamily="34" charset="0"/>
              </a:rPr>
              <a:t>and frozen the assets of the coup </a:t>
            </a:r>
            <a:r>
              <a:rPr lang="en-GB" sz="800" dirty="0" smtClean="0">
                <a:solidFill>
                  <a:srgbClr val="A6A6A6"/>
                </a:solidFill>
                <a:latin typeface="Arial" pitchFamily="34" charset="0"/>
                <a:cs typeface="Arial" pitchFamily="34" charset="0"/>
              </a:rPr>
              <a:t>leader.</a:t>
            </a:r>
            <a:endParaRPr lang="fr-FR" sz="800" dirty="0">
              <a:solidFill>
                <a:srgbClr val="A6A6A6"/>
              </a:solidFill>
              <a:latin typeface="Arial" pitchFamily="34" charset="0"/>
              <a:cs typeface="Arial" pitchFamily="34" charset="0"/>
            </a:endParaRPr>
          </a:p>
          <a:p>
            <a:endParaRPr lang="en-GB" sz="500" b="1" dirty="0" smtClean="0">
              <a:solidFill>
                <a:srgbClr val="FF721E"/>
              </a:solidFill>
              <a:latin typeface="Arial"/>
            </a:endParaRPr>
          </a:p>
          <a:p>
            <a:r>
              <a:rPr lang="en-GB" sz="1000" b="1" dirty="0" smtClean="0">
                <a:solidFill>
                  <a:srgbClr val="FF721E"/>
                </a:solidFill>
                <a:latin typeface="Arial"/>
              </a:rPr>
              <a:t>CAMEROON</a:t>
            </a:r>
            <a:r>
              <a:rPr lang="en-GB" sz="1000" b="1" dirty="0"/>
              <a:t>	</a:t>
            </a:r>
            <a:endParaRPr lang="fr-FR" sz="1000" dirty="0"/>
          </a:p>
          <a:p>
            <a:r>
              <a:rPr lang="en-GB" sz="800" b="1" i="1" cap="all" dirty="0">
                <a:solidFill>
                  <a:srgbClr val="036BB6"/>
                </a:solidFill>
                <a:latin typeface="Arial"/>
              </a:rPr>
              <a:t>7 KILLED IN ATTACKS</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At least seven people were killed and several houses burned down on 26 September during an attack by suspected Boko Haram fighters on </a:t>
            </a:r>
            <a:r>
              <a:rPr lang="en-GB" sz="800" dirty="0" err="1">
                <a:solidFill>
                  <a:srgbClr val="A6A6A6"/>
                </a:solidFill>
                <a:latin typeface="Arial" pitchFamily="34" charset="0"/>
                <a:cs typeface="Arial" pitchFamily="34" charset="0"/>
              </a:rPr>
              <a:t>Tchika</a:t>
            </a:r>
            <a:r>
              <a:rPr lang="en-GB" sz="800" dirty="0">
                <a:solidFill>
                  <a:srgbClr val="A6A6A6"/>
                </a:solidFill>
                <a:latin typeface="Arial" pitchFamily="34" charset="0"/>
                <a:cs typeface="Arial" pitchFamily="34" charset="0"/>
              </a:rPr>
              <a:t> town in the Far North Region. Separately, a double bombing was reported on 22 September in the district of </a:t>
            </a:r>
            <a:r>
              <a:rPr lang="en-GB" sz="800" dirty="0" err="1">
                <a:solidFill>
                  <a:srgbClr val="A6A6A6"/>
                </a:solidFill>
                <a:latin typeface="Arial" pitchFamily="34" charset="0"/>
                <a:cs typeface="Arial" pitchFamily="34" charset="0"/>
              </a:rPr>
              <a:t>Gozodou</a:t>
            </a:r>
            <a:r>
              <a:rPr lang="en-GB" sz="800" dirty="0">
                <a:solidFill>
                  <a:srgbClr val="A6A6A6"/>
                </a:solidFill>
                <a:latin typeface="Arial" pitchFamily="34" charset="0"/>
                <a:cs typeface="Arial" pitchFamily="34" charset="0"/>
              </a:rPr>
              <a:t> </a:t>
            </a:r>
            <a:r>
              <a:rPr lang="en-GB" sz="800" dirty="0" err="1">
                <a:solidFill>
                  <a:srgbClr val="A6A6A6"/>
                </a:solidFill>
                <a:latin typeface="Arial" pitchFamily="34" charset="0"/>
                <a:cs typeface="Arial" pitchFamily="34" charset="0"/>
              </a:rPr>
              <a:t>Kolofata</a:t>
            </a:r>
            <a:r>
              <a:rPr lang="en-GB" sz="800" dirty="0">
                <a:solidFill>
                  <a:srgbClr val="A6A6A6"/>
                </a:solidFill>
                <a:latin typeface="Arial" pitchFamily="34" charset="0"/>
                <a:cs typeface="Arial" pitchFamily="34" charset="0"/>
              </a:rPr>
              <a:t>, while clashes between the Cameroonian army and the militants reportedly occurred in </a:t>
            </a:r>
            <a:r>
              <a:rPr lang="en-GB" sz="800" dirty="0" err="1">
                <a:solidFill>
                  <a:srgbClr val="A6A6A6"/>
                </a:solidFill>
                <a:latin typeface="Arial" pitchFamily="34" charset="0"/>
                <a:cs typeface="Arial" pitchFamily="34" charset="0"/>
              </a:rPr>
              <a:t>Amchide</a:t>
            </a:r>
            <a:r>
              <a:rPr lang="en-GB" sz="800" dirty="0">
                <a:solidFill>
                  <a:srgbClr val="A6A6A6"/>
                </a:solidFill>
                <a:latin typeface="Arial" pitchFamily="34" charset="0"/>
                <a:cs typeface="Arial" pitchFamily="34" charset="0"/>
              </a:rPr>
              <a:t> area on 25 September</a:t>
            </a:r>
            <a:r>
              <a:rPr lang="en-GB" sz="800" dirty="0" smtClean="0">
                <a:solidFill>
                  <a:srgbClr val="A6A6A6"/>
                </a:solidFill>
                <a:latin typeface="Arial" pitchFamily="34" charset="0"/>
                <a:cs typeface="Arial" pitchFamily="34" charset="0"/>
              </a:rPr>
              <a:t>.</a:t>
            </a:r>
          </a:p>
          <a:p>
            <a:pPr algn="just"/>
            <a:endParaRPr lang="en-GB" sz="500" dirty="0">
              <a:solidFill>
                <a:srgbClr val="A6A6A6"/>
              </a:solidFill>
              <a:latin typeface="Arial" pitchFamily="34" charset="0"/>
              <a:cs typeface="Arial" pitchFamily="34" charset="0"/>
            </a:endParaRPr>
          </a:p>
          <a:p>
            <a:pPr algn="just"/>
            <a:r>
              <a:rPr lang="en-GB" sz="1000" b="1" dirty="0" smtClean="0">
                <a:solidFill>
                  <a:srgbClr val="FF721E"/>
                </a:solidFill>
                <a:latin typeface="Arial"/>
              </a:rPr>
              <a:t>CAR</a:t>
            </a:r>
          </a:p>
          <a:p>
            <a:r>
              <a:rPr lang="en-GB" sz="800" b="1" i="1" cap="all" dirty="0">
                <a:solidFill>
                  <a:srgbClr val="036BB6"/>
                </a:solidFill>
                <a:latin typeface="Arial"/>
              </a:rPr>
              <a:t>OVER </a:t>
            </a:r>
            <a:r>
              <a:rPr lang="en-GB" sz="800" b="1" i="1" cap="all" dirty="0" smtClean="0">
                <a:solidFill>
                  <a:srgbClr val="036BB6"/>
                </a:solidFill>
                <a:latin typeface="Arial"/>
              </a:rPr>
              <a:t>30 </a:t>
            </a:r>
            <a:r>
              <a:rPr lang="en-GB" sz="800" b="1" i="1" cap="all" dirty="0">
                <a:solidFill>
                  <a:srgbClr val="036BB6"/>
                </a:solidFill>
                <a:latin typeface="Arial"/>
              </a:rPr>
              <a:t>KILLED IN FIGHTING, </a:t>
            </a:r>
            <a:r>
              <a:rPr lang="en-GB" sz="800" b="1" i="1" cap="all" dirty="0" smtClean="0">
                <a:solidFill>
                  <a:srgbClr val="036BB6"/>
                </a:solidFill>
                <a:latin typeface="Arial"/>
              </a:rPr>
              <a:t>27,000 </a:t>
            </a:r>
            <a:r>
              <a:rPr lang="en-GB" sz="800" b="1" i="1" cap="all" dirty="0">
                <a:solidFill>
                  <a:srgbClr val="036BB6"/>
                </a:solidFill>
                <a:latin typeface="Arial"/>
              </a:rPr>
              <a:t>DISPLACED</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More than </a:t>
            </a:r>
            <a:r>
              <a:rPr lang="en-GB" sz="800" dirty="0" smtClean="0">
                <a:solidFill>
                  <a:srgbClr val="A6A6A6"/>
                </a:solidFill>
                <a:latin typeface="Arial" pitchFamily="34" charset="0"/>
                <a:cs typeface="Arial" pitchFamily="34" charset="0"/>
              </a:rPr>
              <a:t>30 </a:t>
            </a:r>
            <a:r>
              <a:rPr lang="en-GB" sz="800" dirty="0">
                <a:solidFill>
                  <a:srgbClr val="A6A6A6"/>
                </a:solidFill>
                <a:latin typeface="Arial" pitchFamily="34" charset="0"/>
                <a:cs typeface="Arial" pitchFamily="34" charset="0"/>
              </a:rPr>
              <a:t>people have been </a:t>
            </a:r>
            <a:r>
              <a:rPr lang="en-GB" sz="800" dirty="0" smtClean="0">
                <a:solidFill>
                  <a:srgbClr val="A6A6A6"/>
                </a:solidFill>
                <a:latin typeface="Arial" pitchFamily="34" charset="0"/>
                <a:cs typeface="Arial" pitchFamily="34" charset="0"/>
              </a:rPr>
              <a:t>killed, scores </a:t>
            </a:r>
            <a:r>
              <a:rPr lang="en-GB" sz="800" dirty="0">
                <a:solidFill>
                  <a:srgbClr val="A6A6A6"/>
                </a:solidFill>
                <a:latin typeface="Arial" pitchFamily="34" charset="0"/>
                <a:cs typeface="Arial" pitchFamily="34" charset="0"/>
              </a:rPr>
              <a:t>wounded </a:t>
            </a:r>
            <a:r>
              <a:rPr lang="en-GB" sz="800" dirty="0" smtClean="0">
                <a:solidFill>
                  <a:srgbClr val="A6A6A6"/>
                </a:solidFill>
                <a:latin typeface="Arial" pitchFamily="34" charset="0"/>
                <a:cs typeface="Arial" pitchFamily="34" charset="0"/>
              </a:rPr>
              <a:t>and over 27,000 displaced following intercommunal </a:t>
            </a:r>
            <a:r>
              <a:rPr lang="en-GB" sz="800" dirty="0">
                <a:solidFill>
                  <a:srgbClr val="A6A6A6"/>
                </a:solidFill>
                <a:latin typeface="Arial" pitchFamily="34" charset="0"/>
                <a:cs typeface="Arial" pitchFamily="34" charset="0"/>
              </a:rPr>
              <a:t>fighting that erupted on 26 September in the capital Bangui. </a:t>
            </a:r>
            <a:r>
              <a:rPr lang="en-GB" sz="800" dirty="0" smtClean="0">
                <a:solidFill>
                  <a:srgbClr val="A6A6A6"/>
                </a:solidFill>
                <a:latin typeface="Arial" pitchFamily="34" charset="0"/>
                <a:cs typeface="Arial" pitchFamily="34" charset="0"/>
              </a:rPr>
              <a:t>The situation remains tense despite a 6:00 </a:t>
            </a:r>
            <a:r>
              <a:rPr lang="en-GB" sz="800" dirty="0">
                <a:solidFill>
                  <a:srgbClr val="A6A6A6"/>
                </a:solidFill>
                <a:latin typeface="Arial" pitchFamily="34" charset="0"/>
                <a:cs typeface="Arial" pitchFamily="34" charset="0"/>
              </a:rPr>
              <a:t>pm to 6:00 am </a:t>
            </a:r>
            <a:r>
              <a:rPr lang="en-GB" sz="800" dirty="0" smtClean="0">
                <a:solidFill>
                  <a:srgbClr val="A6A6A6"/>
                </a:solidFill>
                <a:latin typeface="Arial" pitchFamily="34" charset="0"/>
                <a:cs typeface="Arial" pitchFamily="34" charset="0"/>
              </a:rPr>
              <a:t>curfew and  humanitarian access is constrained by the insecurity and violence.</a:t>
            </a:r>
            <a:endParaRPr lang="fr-FR" sz="800" dirty="0">
              <a:solidFill>
                <a:srgbClr val="A6A6A6"/>
              </a:solidFill>
              <a:latin typeface="Arial" pitchFamily="34" charset="0"/>
              <a:cs typeface="Arial" pitchFamily="34" charset="0"/>
            </a:endParaRPr>
          </a:p>
          <a:p>
            <a:r>
              <a:rPr lang="en-GB" sz="500" dirty="0" smtClean="0">
                <a:solidFill>
                  <a:srgbClr val="A6A6A6"/>
                </a:solidFill>
                <a:latin typeface="Arial" pitchFamily="34" charset="0"/>
                <a:cs typeface="Arial" pitchFamily="34" charset="0"/>
              </a:rPr>
              <a:t> </a:t>
            </a:r>
            <a:endParaRPr lang="en-US" sz="500" b="1" dirty="0" smtClean="0">
              <a:solidFill>
                <a:srgbClr val="FF721E"/>
              </a:solidFill>
              <a:latin typeface="Arial"/>
            </a:endParaRPr>
          </a:p>
          <a:p>
            <a:r>
              <a:rPr lang="fr-FR" sz="1000" b="1" dirty="0" smtClean="0">
                <a:solidFill>
                  <a:srgbClr val="FF721E"/>
                </a:solidFill>
                <a:latin typeface="Arial"/>
              </a:rPr>
              <a:t>NIGER</a:t>
            </a:r>
            <a:endParaRPr lang="fr-FR" sz="1000" b="1" dirty="0">
              <a:solidFill>
                <a:srgbClr val="FF721E"/>
              </a:solidFill>
              <a:latin typeface="Arial"/>
            </a:endParaRPr>
          </a:p>
          <a:p>
            <a:r>
              <a:rPr lang="en-GB" sz="800" b="1" i="1" cap="all" dirty="0">
                <a:solidFill>
                  <a:srgbClr val="036BB6"/>
                </a:solidFill>
                <a:latin typeface="Arial"/>
              </a:rPr>
              <a:t>15 KILLED IN ARMED ATTACK</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24 September, 15 people were killed, several others wounded and houses torched during an attack by suspected Boko Haram gunmen on a village near the border with Nigeria. The area had been calm for the past two months.</a:t>
            </a:r>
            <a:endParaRPr lang="fr-FR" sz="800" dirty="0">
              <a:solidFill>
                <a:srgbClr val="A6A6A6"/>
              </a:solidFill>
              <a:latin typeface="Arial" pitchFamily="34" charset="0"/>
              <a:cs typeface="Arial" pitchFamily="34" charset="0"/>
            </a:endParaRPr>
          </a:p>
          <a:p>
            <a:pPr algn="just"/>
            <a:endParaRPr lang="fr-FR" sz="500" b="1" dirty="0" smtClean="0">
              <a:solidFill>
                <a:srgbClr val="FF721E"/>
              </a:solidFill>
              <a:latin typeface="Arial"/>
            </a:endParaRPr>
          </a:p>
          <a:p>
            <a:r>
              <a:rPr lang="fr-FR" sz="1000" b="1" dirty="0" smtClean="0">
                <a:solidFill>
                  <a:srgbClr val="FF721E"/>
                </a:solidFill>
                <a:latin typeface="Arial"/>
              </a:rPr>
              <a:t>NIGERIA</a:t>
            </a:r>
            <a:endParaRPr lang="fr-FR" sz="1000" b="1" dirty="0">
              <a:solidFill>
                <a:srgbClr val="FF721E"/>
              </a:solidFill>
              <a:latin typeface="Arial"/>
            </a:endParaRPr>
          </a:p>
          <a:p>
            <a:r>
              <a:rPr lang="en-GB" sz="800" b="1" i="1" cap="all" dirty="0">
                <a:solidFill>
                  <a:srgbClr val="036BB6"/>
                </a:solidFill>
                <a:latin typeface="Arial"/>
              </a:rPr>
              <a:t>POLIO NO LONGER ENDEMIC</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The World Health Organization on 25 September announced that polio is no longer endemic in Nigeria, the first time that the country has broken the transmission of wild poliovirus. Nigeria has reported no case of wild poliovirus since July 2014, and all laboratory data have confirmed a full 12 months without any new cases. As of 2012, Nigeria accounted for over half of the world’s polio cases. Polio now remains endemic only in Pakistan and Afghanistan.</a:t>
            </a:r>
            <a:endParaRPr lang="fr-FR" sz="800" dirty="0">
              <a:solidFill>
                <a:srgbClr val="A6A6A6"/>
              </a:solidFill>
              <a:latin typeface="Arial" pitchFamily="34" charset="0"/>
              <a:cs typeface="Arial" pitchFamily="34" charset="0"/>
            </a:endParaRPr>
          </a:p>
          <a:p>
            <a:r>
              <a:rPr lang="en-US" sz="500" i="1" dirty="0"/>
              <a:t> </a:t>
            </a:r>
            <a:endParaRPr lang="en-US" sz="500" dirty="0">
              <a:solidFill>
                <a:srgbClr val="A6A6A6"/>
              </a:solidFill>
              <a:latin typeface="Arial" pitchFamily="34" charset="0"/>
              <a:cs typeface="Arial" pitchFamily="34" charset="0"/>
            </a:endParaRPr>
          </a:p>
          <a:p>
            <a:r>
              <a:rPr lang="en-GB" sz="1000" b="1" dirty="0" smtClean="0">
                <a:solidFill>
                  <a:srgbClr val="FF721E"/>
                </a:solidFill>
                <a:latin typeface="Arial"/>
              </a:rPr>
              <a:t>EVD </a:t>
            </a:r>
            <a:r>
              <a:rPr lang="fr-FR" sz="1000" b="1" dirty="0" smtClean="0">
                <a:solidFill>
                  <a:srgbClr val="FF721E"/>
                </a:solidFill>
                <a:latin typeface="Arial"/>
              </a:rPr>
              <a:t>REGIONAL</a:t>
            </a:r>
          </a:p>
          <a:p>
            <a:r>
              <a:rPr lang="en-GB" sz="800" b="1" i="1" cap="all" dirty="0" smtClean="0">
                <a:solidFill>
                  <a:srgbClr val="036BB6"/>
                </a:solidFill>
                <a:latin typeface="Arial"/>
              </a:rPr>
              <a:t>4 </a:t>
            </a:r>
            <a:r>
              <a:rPr lang="en-GB" sz="800" b="1" i="1" cap="all" dirty="0">
                <a:solidFill>
                  <a:srgbClr val="036BB6"/>
                </a:solidFill>
                <a:latin typeface="Arial"/>
              </a:rPr>
              <a:t>NEW CASES REPORTED IN GUINEA</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28 September, Guinea reported four new cases. All the cases are in </a:t>
            </a:r>
            <a:r>
              <a:rPr lang="en-GB" sz="800" dirty="0" err="1">
                <a:solidFill>
                  <a:srgbClr val="A6A6A6"/>
                </a:solidFill>
                <a:latin typeface="Arial" pitchFamily="34" charset="0"/>
                <a:cs typeface="Arial" pitchFamily="34" charset="0"/>
              </a:rPr>
              <a:t>Forécariah</a:t>
            </a:r>
            <a:r>
              <a:rPr lang="en-GB" sz="800" dirty="0">
                <a:solidFill>
                  <a:srgbClr val="A6A6A6"/>
                </a:solidFill>
                <a:latin typeface="Arial" pitchFamily="34" charset="0"/>
                <a:cs typeface="Arial" pitchFamily="34" charset="0"/>
              </a:rPr>
              <a:t> prefecture and are from known chains of transmission. No cases were reported in Liberia and Sierra Leone, which started a new 42-day count-down as of 26 September when the last patients were discharged from a treatment centre.</a:t>
            </a:r>
            <a:endParaRPr lang="fr-FR" sz="800" dirty="0">
              <a:solidFill>
                <a:srgbClr val="A6A6A6"/>
              </a:solidFill>
              <a:latin typeface="Arial" pitchFamily="34" charset="0"/>
              <a:cs typeface="Arial" pitchFamily="34" charset="0"/>
            </a:endParaRP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511111" y="4510307"/>
            <a:ext cx="888797"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CASES IN GUINEA</a:t>
            </a:r>
          </a:p>
        </p:txBody>
      </p:sp>
      <p:sp>
        <p:nvSpPr>
          <p:cNvPr id="29" name="TextBox 22"/>
          <p:cNvSpPr txBox="1"/>
          <p:nvPr/>
        </p:nvSpPr>
        <p:spPr>
          <a:xfrm>
            <a:off x="1458268" y="1652475"/>
            <a:ext cx="141111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BURKINA FASO</a:t>
            </a:r>
            <a:endParaRPr lang="en-GB" dirty="0"/>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1" name="TextBox 22"/>
          <p:cNvSpPr txBox="1"/>
          <p:nvPr/>
        </p:nvSpPr>
        <p:spPr>
          <a:xfrm>
            <a:off x="2341381" y="4631612"/>
            <a:ext cx="113193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35" name="TextBox 44"/>
          <p:cNvSpPr txBox="1"/>
          <p:nvPr/>
        </p:nvSpPr>
        <p:spPr>
          <a:xfrm>
            <a:off x="2683647" y="4862889"/>
            <a:ext cx="11824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ATTACKS</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2970436" y="2980045"/>
            <a:ext cx="93610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3" name="TextBox 44"/>
          <p:cNvSpPr txBox="1"/>
          <p:nvPr/>
        </p:nvSpPr>
        <p:spPr>
          <a:xfrm>
            <a:off x="3119597" y="3221967"/>
            <a:ext cx="1185861"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POLIO NO LONGER ENDEMIC</a:t>
            </a:r>
            <a:endParaRPr lang="en-GB" sz="900" b="1" dirty="0">
              <a:solidFill>
                <a:srgbClr val="026DB6"/>
              </a:solidFill>
              <a:latin typeface="Arial" panose="020B0604020202020204" pitchFamily="34" charset="0"/>
              <a:cs typeface="Arial" panose="020B0604020202020204" pitchFamily="34" charset="0"/>
            </a:endParaRPr>
          </a:p>
        </p:txBody>
      </p:sp>
      <p:sp>
        <p:nvSpPr>
          <p:cNvPr id="45" name="TextBox 48"/>
          <p:cNvSpPr txBox="1"/>
          <p:nvPr/>
        </p:nvSpPr>
        <p:spPr>
          <a:xfrm>
            <a:off x="2488564" y="4882198"/>
            <a:ext cx="16349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7</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5"/>
          <a:stretch>
            <a:fillRect/>
          </a:stretch>
        </p:blipFill>
        <p:spPr>
          <a:xfrm>
            <a:off x="2332265" y="4875665"/>
            <a:ext cx="202500" cy="236250"/>
          </a:xfrm>
          <a:prstGeom prst="rect">
            <a:avLst/>
          </a:prstGeom>
        </p:spPr>
      </p:pic>
      <p:sp>
        <p:nvSpPr>
          <p:cNvPr id="47" name="TextBox 44"/>
          <p:cNvSpPr txBox="1"/>
          <p:nvPr/>
        </p:nvSpPr>
        <p:spPr>
          <a:xfrm>
            <a:off x="1458268" y="1933723"/>
            <a:ext cx="1698836" cy="238718"/>
          </a:xfrm>
          <a:prstGeom prst="rect">
            <a:avLst/>
          </a:prstGeom>
          <a:noFill/>
        </p:spPr>
        <p:txBody>
          <a:bodyPr wrap="square" lIns="0" tIns="0" rIns="0" bIns="0" rtlCol="0" anchor="ctr" anchorCtr="0">
            <a:noAutofit/>
          </a:bodyPr>
          <a:lstStyle/>
          <a:p>
            <a:r>
              <a:rPr lang="en-GB" sz="900" b="1" smtClean="0">
                <a:solidFill>
                  <a:srgbClr val="026DB6"/>
                </a:solidFill>
                <a:latin typeface="Arial" panose="020B0604020202020204" pitchFamily="34" charset="0"/>
                <a:cs typeface="Arial" panose="020B0604020202020204" pitchFamily="34" charset="0"/>
              </a:rPr>
              <a:t>GOVERNMENT </a:t>
            </a:r>
            <a:r>
              <a:rPr lang="en-GB" sz="900" b="1" dirty="0" smtClean="0">
                <a:solidFill>
                  <a:srgbClr val="026DB6"/>
                </a:solidFill>
                <a:latin typeface="Arial" panose="020B0604020202020204" pitchFamily="34" charset="0"/>
                <a:cs typeface="Arial" panose="020B0604020202020204" pitchFamily="34" charset="0"/>
              </a:rPr>
              <a:t>REINSTATED</a:t>
            </a:r>
            <a:endParaRPr lang="en-GB" sz="900" b="1" dirty="0">
              <a:solidFill>
                <a:srgbClr val="026DB6"/>
              </a:solidFill>
              <a:latin typeface="Arial" panose="020B0604020202020204" pitchFamily="34" charset="0"/>
              <a:cs typeface="Arial" panose="020B0604020202020204" pitchFamily="34" charset="0"/>
            </a:endParaRPr>
          </a:p>
        </p:txBody>
      </p:sp>
      <p:cxnSp>
        <p:nvCxnSpPr>
          <p:cNvPr id="61" name="Connecteur en angle 60"/>
          <p:cNvCxnSpPr/>
          <p:nvPr/>
        </p:nvCxnSpPr>
        <p:spPr>
          <a:xfrm rot="16200000" flipH="1">
            <a:off x="1957730" y="2534304"/>
            <a:ext cx="587847" cy="2594"/>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Creation date</a:t>
            </a:r>
            <a:r>
              <a:rPr lang="en-GB" sz="800" dirty="0">
                <a:solidFill>
                  <a:srgbClr val="659AD2"/>
                </a:solidFill>
                <a:latin typeface="Arial" panose="020B0604020202020204" pitchFamily="34" charset="0"/>
                <a:cs typeface="Arial" panose="020B0604020202020204" pitchFamily="34" charset="0"/>
              </a:rPr>
              <a:t>: </a:t>
            </a:r>
            <a:r>
              <a:rPr lang="en-GB" sz="800" dirty="0" smtClean="0">
                <a:solidFill>
                  <a:srgbClr val="659AD2"/>
                </a:solidFill>
                <a:latin typeface="Arial" panose="020B0604020202020204" pitchFamily="34" charset="0"/>
                <a:cs typeface="Arial" panose="020B0604020202020204" pitchFamily="34" charset="0"/>
              </a:rPr>
              <a:t>29 </a:t>
            </a:r>
            <a:r>
              <a:rPr lang="en-GB" sz="800" dirty="0">
                <a:solidFill>
                  <a:srgbClr val="659AD2"/>
                </a:solidFill>
                <a:latin typeface="Arial" panose="020B0604020202020204" pitchFamily="34" charset="0"/>
                <a:cs typeface="Arial" panose="020B0604020202020204" pitchFamily="34" charset="0"/>
              </a:rPr>
              <a:t>September </a:t>
            </a:r>
            <a:r>
              <a:rPr lang="en-GB" sz="800" dirty="0" smtClean="0">
                <a:solidFill>
                  <a:srgbClr val="659AD2"/>
                </a:solidFill>
                <a:latin typeface="Arial" panose="020B0604020202020204" pitchFamily="34" charset="0"/>
                <a:cs typeface="Arial" panose="020B0604020202020204" pitchFamily="34" charset="0"/>
              </a:rPr>
              <a:t>2015            </a:t>
            </a:r>
            <a:r>
              <a:rPr lang="fr-FR" sz="800" b="1" dirty="0" err="1">
                <a:solidFill>
                  <a:srgbClr val="659AD2"/>
                </a:solidFill>
                <a:latin typeface="Arial" panose="020B0604020202020204" pitchFamily="34" charset="0"/>
                <a:cs typeface="Arial" panose="020B0604020202020204" pitchFamily="34" charset="0"/>
              </a:rPr>
              <a:t>Map</a:t>
            </a:r>
            <a:r>
              <a:rPr lang="fr-FR" sz="800" b="1" dirty="0">
                <a:solidFill>
                  <a:srgbClr val="659AD2"/>
                </a:solidFill>
                <a:latin typeface="Arial" panose="020B0604020202020204" pitchFamily="34" charset="0"/>
                <a:cs typeface="Arial" panose="020B0604020202020204" pitchFamily="34" charset="0"/>
              </a:rPr>
              <a:t> data sources</a:t>
            </a:r>
            <a:r>
              <a:rPr lang="fr-FR" sz="800" dirty="0">
                <a:solidFill>
                  <a:srgbClr val="659AD2"/>
                </a:solidFill>
                <a:latin typeface="Arial" panose="020B0604020202020204" pitchFamily="34" charset="0"/>
                <a:cs typeface="Arial" panose="020B0604020202020204" pitchFamily="34" charset="0"/>
              </a:rPr>
              <a:t>: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                    </a:t>
            </a:r>
            <a:r>
              <a:rPr lang="fr-FR" sz="800" b="1" dirty="0" smtClean="0">
                <a:solidFill>
                  <a:srgbClr val="659AD2"/>
                </a:solidFill>
                <a:latin typeface="Arial" panose="020B0604020202020204" pitchFamily="34" charset="0"/>
                <a:cs typeface="Arial" panose="020B0604020202020204" pitchFamily="34" charset="0"/>
              </a:rPr>
              <a:t>Feedback</a:t>
            </a:r>
            <a:r>
              <a:rPr lang="fr-FR" sz="800" dirty="0" smtClean="0">
                <a:solidFill>
                  <a:srgbClr val="659AD2"/>
                </a:solidFill>
                <a:latin typeface="Arial" panose="020B0604020202020204" pitchFamily="34" charset="0"/>
                <a:cs typeface="Arial" panose="020B0604020202020204" pitchFamily="34" charset="0"/>
              </a:rPr>
              <a:t>: ocharowca@un.org</a:t>
            </a:r>
          </a:p>
          <a:p>
            <a:pPr>
              <a:spcAft>
                <a:spcPts val="600"/>
              </a:spcAft>
            </a:pPr>
            <a:r>
              <a:rPr lang="en-GB" sz="700" i="1"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rgbClr val="659AD2"/>
                </a:solidFill>
                <a:latin typeface="Arial" panose="020B0604020202020204" pitchFamily="34" charset="0"/>
                <a:cs typeface="Arial" panose="020B0604020202020204" pitchFamily="34" charset="0"/>
              </a:rPr>
              <a:t>Nations.</a:t>
            </a:r>
            <a:endParaRPr lang="en-GB" sz="800" dirty="0">
              <a:solidFill>
                <a:srgbClr val="659AD2"/>
              </a:solidFill>
              <a:latin typeface="Arial" panose="020B0604020202020204" pitchFamily="34" charset="0"/>
              <a:cs typeface="Arial" panose="020B0604020202020204" pitchFamily="34" charset="0"/>
            </a:endParaRPr>
          </a:p>
        </p:txBody>
      </p:sp>
      <p:cxnSp>
        <p:nvCxnSpPr>
          <p:cNvPr id="50" name="Connecteur en angle 49"/>
          <p:cNvCxnSpPr/>
          <p:nvPr/>
        </p:nvCxnSpPr>
        <p:spPr>
          <a:xfrm flipV="1">
            <a:off x="2988276" y="4180981"/>
            <a:ext cx="918264" cy="463746"/>
          </a:xfrm>
          <a:prstGeom prst="bentConnector3">
            <a:avLst>
              <a:gd name="adj1" fmla="val 21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7" name="TextBox 22"/>
          <p:cNvSpPr txBox="1"/>
          <p:nvPr/>
        </p:nvSpPr>
        <p:spPr>
          <a:xfrm>
            <a:off x="5105565" y="3435938"/>
            <a:ext cx="44616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5100336" y="3696671"/>
            <a:ext cx="11824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OVER 30 KILLED IN FIGHTING</a:t>
            </a:r>
            <a:endParaRPr lang="en-GB" sz="900" b="1" dirty="0">
              <a:solidFill>
                <a:srgbClr val="026DB6"/>
              </a:solidFill>
              <a:latin typeface="Arial" panose="020B0604020202020204" pitchFamily="34" charset="0"/>
              <a:cs typeface="Arial" panose="020B0604020202020204" pitchFamily="34" charset="0"/>
            </a:endParaRPr>
          </a:p>
        </p:txBody>
      </p:sp>
      <p:pic>
        <p:nvPicPr>
          <p:cNvPr id="46" name="Image 45"/>
          <p:cNvPicPr>
            <a:picLocks noChangeAspect="1"/>
          </p:cNvPicPr>
          <p:nvPr/>
        </p:nvPicPr>
        <p:blipFill>
          <a:blip r:embed="rId5"/>
          <a:stretch>
            <a:fillRect/>
          </a:stretch>
        </p:blipFill>
        <p:spPr>
          <a:xfrm>
            <a:off x="4774710" y="3706427"/>
            <a:ext cx="202500" cy="236250"/>
          </a:xfrm>
          <a:prstGeom prst="rect">
            <a:avLst/>
          </a:prstGeom>
        </p:spPr>
      </p:pic>
      <p:sp>
        <p:nvSpPr>
          <p:cNvPr id="49" name="TextBox 44"/>
          <p:cNvSpPr txBox="1"/>
          <p:nvPr/>
        </p:nvSpPr>
        <p:spPr>
          <a:xfrm>
            <a:off x="5100336" y="4037505"/>
            <a:ext cx="777550"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DISPLACED</a:t>
            </a:r>
            <a:endParaRPr lang="en-GB" sz="900" b="1" dirty="0">
              <a:solidFill>
                <a:srgbClr val="026DB6"/>
              </a:solidFill>
              <a:latin typeface="Arial" panose="020B0604020202020204" pitchFamily="34" charset="0"/>
              <a:cs typeface="Arial" panose="020B0604020202020204" pitchFamily="34" charset="0"/>
            </a:endParaRPr>
          </a:p>
        </p:txBody>
      </p:sp>
      <p:sp>
        <p:nvSpPr>
          <p:cNvPr id="52" name="TextBox 48"/>
          <p:cNvSpPr txBox="1"/>
          <p:nvPr/>
        </p:nvSpPr>
        <p:spPr>
          <a:xfrm>
            <a:off x="4677230" y="4056814"/>
            <a:ext cx="37485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27k</a:t>
            </a:r>
            <a:endParaRPr lang="en-GB" sz="1600" b="1" dirty="0">
              <a:solidFill>
                <a:srgbClr val="026DB6"/>
              </a:solidFill>
              <a:latin typeface="Arial" panose="020B0604020202020204" pitchFamily="34" charset="0"/>
              <a:cs typeface="Arial" panose="020B0604020202020204" pitchFamily="34" charset="0"/>
            </a:endParaRPr>
          </a:p>
        </p:txBody>
      </p:sp>
      <p:sp>
        <p:nvSpPr>
          <p:cNvPr id="54" name="TextBox 22"/>
          <p:cNvSpPr txBox="1"/>
          <p:nvPr/>
        </p:nvSpPr>
        <p:spPr>
          <a:xfrm>
            <a:off x="3134205" y="2154482"/>
            <a:ext cx="60351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60" name="TextBox 44"/>
          <p:cNvSpPr txBox="1"/>
          <p:nvPr/>
        </p:nvSpPr>
        <p:spPr>
          <a:xfrm>
            <a:off x="3625762" y="2388097"/>
            <a:ext cx="1250198"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DIE IN ARMED RAID</a:t>
            </a:r>
            <a:endParaRPr lang="en-GB" sz="900" b="1" dirty="0">
              <a:solidFill>
                <a:srgbClr val="026DB6"/>
              </a:solidFill>
              <a:latin typeface="Arial" panose="020B0604020202020204" pitchFamily="34" charset="0"/>
              <a:cs typeface="Arial" panose="020B0604020202020204" pitchFamily="34" charset="0"/>
            </a:endParaRPr>
          </a:p>
        </p:txBody>
      </p:sp>
      <p:sp>
        <p:nvSpPr>
          <p:cNvPr id="62" name="TextBox 48"/>
          <p:cNvSpPr txBox="1"/>
          <p:nvPr/>
        </p:nvSpPr>
        <p:spPr>
          <a:xfrm>
            <a:off x="3320394" y="2422638"/>
            <a:ext cx="259421"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1</a:t>
            </a:r>
            <a:r>
              <a:rPr lang="en-GB" sz="1600" b="1" dirty="0" smtClean="0">
                <a:solidFill>
                  <a:srgbClr val="026DB6"/>
                </a:solidFill>
                <a:latin typeface="Arial" panose="020B0604020202020204" pitchFamily="34" charset="0"/>
                <a:cs typeface="Arial" panose="020B0604020202020204" pitchFamily="34" charset="0"/>
              </a:rPr>
              <a:t>5</a:t>
            </a:r>
            <a:endParaRPr lang="en-GB" sz="1600" b="1" dirty="0">
              <a:solidFill>
                <a:srgbClr val="026DB6"/>
              </a:solidFill>
              <a:latin typeface="Arial" panose="020B0604020202020204" pitchFamily="34" charset="0"/>
              <a:cs typeface="Arial" panose="020B0604020202020204" pitchFamily="34" charset="0"/>
            </a:endParaRPr>
          </a:p>
        </p:txBody>
      </p:sp>
      <p:pic>
        <p:nvPicPr>
          <p:cNvPr id="64" name="Image 63"/>
          <p:cNvPicPr>
            <a:picLocks noChangeAspect="1"/>
          </p:cNvPicPr>
          <p:nvPr/>
        </p:nvPicPr>
        <p:blipFill>
          <a:blip r:embed="rId5"/>
          <a:stretch>
            <a:fillRect/>
          </a:stretch>
        </p:blipFill>
        <p:spPr>
          <a:xfrm>
            <a:off x="3134851" y="2398899"/>
            <a:ext cx="202500" cy="236250"/>
          </a:xfrm>
          <a:prstGeom prst="rect">
            <a:avLst/>
          </a:prstGeom>
        </p:spPr>
      </p:pic>
      <p:pic>
        <p:nvPicPr>
          <p:cNvPr id="3" name="Image 2"/>
          <p:cNvPicPr>
            <a:picLocks noChangeAspect="1"/>
          </p:cNvPicPr>
          <p:nvPr/>
        </p:nvPicPr>
        <p:blipFill>
          <a:blip r:embed="rId6"/>
          <a:stretch>
            <a:fillRect/>
          </a:stretch>
        </p:blipFill>
        <p:spPr>
          <a:xfrm>
            <a:off x="4459018" y="4027687"/>
            <a:ext cx="247500" cy="236250"/>
          </a:xfrm>
          <a:prstGeom prst="rect">
            <a:avLst/>
          </a:prstGeom>
        </p:spPr>
      </p:pic>
      <p:pic>
        <p:nvPicPr>
          <p:cNvPr id="65" name="Image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0369" y="3265489"/>
            <a:ext cx="217529" cy="210513"/>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9449</TotalTime>
  <Words>135</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773</cp:revision>
  <cp:lastPrinted>2015-09-22T19:07:00Z</cp:lastPrinted>
  <dcterms:created xsi:type="dcterms:W3CDTF">2014-03-10T10:37:19Z</dcterms:created>
  <dcterms:modified xsi:type="dcterms:W3CDTF">2015-09-30T11:21:03Z</dcterms:modified>
</cp:coreProperties>
</file>