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
  </p:notesMasterIdLst>
  <p:handoutMasterIdLst>
    <p:handoutMasterId r:id="rId5"/>
  </p:handoutMasterIdLst>
  <p:sldIdLst>
    <p:sldId id="256" r:id="rId3"/>
  </p:sldIdLst>
  <p:sldSz cx="10693400" cy="7561263"/>
  <p:notesSz cx="6797675" cy="9928225"/>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36BB6"/>
    <a:srgbClr val="FF721E"/>
    <a:srgbClr val="404040"/>
    <a:srgbClr val="026DB6"/>
    <a:srgbClr val="E1E8F6"/>
    <a:srgbClr val="659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926" autoAdjust="0"/>
    <p:restoredTop sz="94675" autoAdjust="0"/>
  </p:normalViewPr>
  <p:slideViewPr>
    <p:cSldViewPr>
      <p:cViewPr>
        <p:scale>
          <a:sx n="120" d="100"/>
          <a:sy n="120" d="100"/>
        </p:scale>
        <p:origin x="-798" y="96"/>
      </p:cViewPr>
      <p:guideLst>
        <p:guide orient="horz" pos="2382"/>
        <p:guide pos="33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sz="quarter" idx="1"/>
          </p:nvPr>
        </p:nvSpPr>
        <p:spPr>
          <a:xfrm>
            <a:off x="3850446" y="4"/>
            <a:ext cx="2945659" cy="496412"/>
          </a:xfrm>
          <a:prstGeom prst="rect">
            <a:avLst/>
          </a:prstGeom>
        </p:spPr>
        <p:txBody>
          <a:bodyPr vert="horz" lIns="88230" tIns="44115" rIns="88230" bIns="44115" rtlCol="0"/>
          <a:lstStyle>
            <a:lvl1pPr algn="r">
              <a:defRPr sz="1200"/>
            </a:lvl1pPr>
          </a:lstStyle>
          <a:p>
            <a:fld id="{8D0646A3-2D5B-49F5-BAF5-25EA1885F4A2}" type="datetimeFigureOut">
              <a:rPr lang="en-GB" smtClean="0"/>
              <a:pPr/>
              <a:t>31/03/2015</a:t>
            </a:fld>
            <a:endParaRPr lang="en-GB"/>
          </a:p>
        </p:txBody>
      </p:sp>
      <p:sp>
        <p:nvSpPr>
          <p:cNvPr id="4" name="Footer Placeholder 3"/>
          <p:cNvSpPr>
            <a:spLocks noGrp="1"/>
          </p:cNvSpPr>
          <p:nvPr>
            <p:ph type="ftr" sz="quarter" idx="2"/>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5" name="Slide Number Placeholder 4"/>
          <p:cNvSpPr>
            <a:spLocks noGrp="1"/>
          </p:cNvSpPr>
          <p:nvPr>
            <p:ph type="sldNum" sz="quarter" idx="3"/>
          </p:nvPr>
        </p:nvSpPr>
        <p:spPr>
          <a:xfrm>
            <a:off x="3850446" y="9430093"/>
            <a:ext cx="2945659" cy="496412"/>
          </a:xfrm>
          <a:prstGeom prst="rect">
            <a:avLst/>
          </a:prstGeom>
        </p:spPr>
        <p:txBody>
          <a:bodyPr vert="horz" lIns="88230" tIns="44115" rIns="88230" bIns="44115" rtlCol="0" anchor="b"/>
          <a:lstStyle>
            <a:lvl1pPr algn="r">
              <a:defRPr sz="1200"/>
            </a:lvl1pPr>
          </a:lstStyle>
          <a:p>
            <a:fld id="{577AD020-3FC2-4759-B854-5FBC332A98B5}" type="slidenum">
              <a:rPr lang="en-GB" smtClean="0"/>
              <a:pPr/>
              <a:t>‹N°›</a:t>
            </a:fld>
            <a:endParaRPr lang="en-GB"/>
          </a:p>
        </p:txBody>
      </p:sp>
    </p:spTree>
    <p:extLst>
      <p:ext uri="{BB962C8B-B14F-4D97-AF65-F5344CB8AC3E}">
        <p14:creationId xmlns:p14="http://schemas.microsoft.com/office/powerpoint/2010/main" val="499453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idx="1"/>
          </p:nvPr>
        </p:nvSpPr>
        <p:spPr>
          <a:xfrm>
            <a:off x="3850446" y="4"/>
            <a:ext cx="2945659" cy="496412"/>
          </a:xfrm>
          <a:prstGeom prst="rect">
            <a:avLst/>
          </a:prstGeom>
        </p:spPr>
        <p:txBody>
          <a:bodyPr vert="horz" lIns="88230" tIns="44115" rIns="88230" bIns="44115" rtlCol="0"/>
          <a:lstStyle>
            <a:lvl1pPr algn="r">
              <a:defRPr sz="1200"/>
            </a:lvl1pPr>
          </a:lstStyle>
          <a:p>
            <a:fld id="{5A2B425A-96DC-4E2D-8346-6BA9089F278C}" type="datetimeFigureOut">
              <a:rPr lang="en-GB" smtClean="0"/>
              <a:pPr/>
              <a:t>31/03/2015</a:t>
            </a:fld>
            <a:endParaRPr lang="en-GB"/>
          </a:p>
        </p:txBody>
      </p:sp>
      <p:sp>
        <p:nvSpPr>
          <p:cNvPr id="4" name="Slide Image Placeholder 3"/>
          <p:cNvSpPr>
            <a:spLocks noGrp="1" noRot="1" noChangeAspect="1"/>
          </p:cNvSpPr>
          <p:nvPr>
            <p:ph type="sldImg" idx="2"/>
          </p:nvPr>
        </p:nvSpPr>
        <p:spPr>
          <a:xfrm>
            <a:off x="768350" y="746125"/>
            <a:ext cx="5260975" cy="3721100"/>
          </a:xfrm>
          <a:prstGeom prst="rect">
            <a:avLst/>
          </a:prstGeom>
          <a:noFill/>
          <a:ln w="12700">
            <a:solidFill>
              <a:prstClr val="black"/>
            </a:solidFill>
          </a:ln>
        </p:spPr>
        <p:txBody>
          <a:bodyPr vert="horz" lIns="88230" tIns="44115" rIns="88230" bIns="44115"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88230" tIns="44115" rIns="88230" bIns="441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7" name="Slide Number Placeholder 6"/>
          <p:cNvSpPr>
            <a:spLocks noGrp="1"/>
          </p:cNvSpPr>
          <p:nvPr>
            <p:ph type="sldNum" sz="quarter" idx="5"/>
          </p:nvPr>
        </p:nvSpPr>
        <p:spPr>
          <a:xfrm>
            <a:off x="3850446" y="9430093"/>
            <a:ext cx="2945659" cy="496412"/>
          </a:xfrm>
          <a:prstGeom prst="rect">
            <a:avLst/>
          </a:prstGeom>
        </p:spPr>
        <p:txBody>
          <a:bodyPr vert="horz" lIns="88230" tIns="44115" rIns="88230" bIns="44115" rtlCol="0" anchor="b"/>
          <a:lstStyle>
            <a:lvl1pPr algn="r">
              <a:defRPr sz="1200"/>
            </a:lvl1pPr>
          </a:lstStyle>
          <a:p>
            <a:fld id="{A2D061BF-6542-4C76-8F8B-861149430082}" type="slidenum">
              <a:rPr lang="en-GB" smtClean="0"/>
              <a:pPr/>
              <a:t>‹N°›</a:t>
            </a:fld>
            <a:endParaRPr lang="en-GB"/>
          </a:p>
        </p:txBody>
      </p:sp>
    </p:spTree>
    <p:extLst>
      <p:ext uri="{BB962C8B-B14F-4D97-AF65-F5344CB8AC3E}">
        <p14:creationId xmlns:p14="http://schemas.microsoft.com/office/powerpoint/2010/main" val="3743431958"/>
      </p:ext>
    </p:extLst>
  </p:cSld>
  <p:clrMap bg1="lt1" tx1="dk1" bg2="lt2" tx2="dk2" accent1="accent1" accent2="accent2" accent3="accent3" accent4="accent4" accent5="accent5" accent6="accent6" hlink="hlink" folHlink="folHlink"/>
  <p:hf sldNum="0" hdr="0" ftr="0" dt="0"/>
  <p:notesStyle>
    <a:lvl1pPr marL="0" algn="l" defTabSz="995690" rtl="0" eaLnBrk="1" latinLnBrk="0" hangingPunct="1">
      <a:defRPr sz="1300" kern="1200">
        <a:solidFill>
          <a:schemeClr val="tx1"/>
        </a:solidFill>
        <a:latin typeface="+mn-lt"/>
        <a:ea typeface="+mn-ea"/>
        <a:cs typeface="+mn-cs"/>
      </a:defRPr>
    </a:lvl1pPr>
    <a:lvl2pPr marL="497845" algn="l" defTabSz="995690" rtl="0" eaLnBrk="1" latinLnBrk="0" hangingPunct="1">
      <a:defRPr sz="1300" kern="1200">
        <a:solidFill>
          <a:schemeClr val="tx1"/>
        </a:solidFill>
        <a:latin typeface="+mn-lt"/>
        <a:ea typeface="+mn-ea"/>
        <a:cs typeface="+mn-cs"/>
      </a:defRPr>
    </a:lvl2pPr>
    <a:lvl3pPr marL="995690" algn="l" defTabSz="995690" rtl="0" eaLnBrk="1" latinLnBrk="0" hangingPunct="1">
      <a:defRPr sz="1300" kern="1200">
        <a:solidFill>
          <a:schemeClr val="tx1"/>
        </a:solidFill>
        <a:latin typeface="+mn-lt"/>
        <a:ea typeface="+mn-ea"/>
        <a:cs typeface="+mn-cs"/>
      </a:defRPr>
    </a:lvl3pPr>
    <a:lvl4pPr marL="1493535" algn="l" defTabSz="995690" rtl="0" eaLnBrk="1" latinLnBrk="0" hangingPunct="1">
      <a:defRPr sz="1300" kern="1200">
        <a:solidFill>
          <a:schemeClr val="tx1"/>
        </a:solidFill>
        <a:latin typeface="+mn-lt"/>
        <a:ea typeface="+mn-ea"/>
        <a:cs typeface="+mn-cs"/>
      </a:defRPr>
    </a:lvl4pPr>
    <a:lvl5pPr marL="1991380" algn="l" defTabSz="995690" rtl="0" eaLnBrk="1" latinLnBrk="0" hangingPunct="1">
      <a:defRPr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746125"/>
            <a:ext cx="5260975" cy="37211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713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2348894"/>
            <a:ext cx="9089390" cy="1620771"/>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2DC2E5-8ACC-47FC-9359-99277C577CE0}" type="datetime1">
              <a:rPr lang="en-GB" smtClean="0"/>
              <a:pPr/>
              <a:t>31/03/2015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25592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3E7074-8760-4BCC-837A-292AACC0D714}" type="datetime1">
              <a:rPr lang="en-GB" smtClean="0"/>
              <a:pPr/>
              <a:t>31/03/2015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27798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803"/>
            <a:ext cx="2406015" cy="645157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4670" y="302803"/>
            <a:ext cx="7039822" cy="64515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A0E6EA-3E7E-4BFF-8ABC-259986C49B93}" type="datetime1">
              <a:rPr lang="en-GB" smtClean="0"/>
              <a:pPr/>
              <a:t>31/03/2015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53597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6E99D6-352E-4F51-84FB-A2FC5DF7FEF4}" type="datetime1">
              <a:rPr lang="en-GB" smtClean="0"/>
              <a:pPr/>
              <a:t>31/03/2015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1856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8813"/>
            <a:ext cx="9089390" cy="1501751"/>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16BB3-7439-468A-B41B-39126443FFBC}" type="datetime1">
              <a:rPr lang="en-GB" smtClean="0"/>
              <a:pPr/>
              <a:t>31/03/2015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70272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4670"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35812"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E75163-42EC-4AD8-B81D-DF080387C213}" type="datetime1">
              <a:rPr lang="en-GB" smtClean="0"/>
              <a:pPr/>
              <a:t>31/03/2015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38416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670" y="1692533"/>
            <a:ext cx="4724775"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34670" y="2397901"/>
            <a:ext cx="4724775"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099" y="1692533"/>
            <a:ext cx="4726632"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432099" y="2397901"/>
            <a:ext cx="4726632"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106A3D-A572-457C-AB25-92061A9246A4}" type="datetime1">
              <a:rPr lang="en-GB" smtClean="0"/>
              <a:pPr/>
              <a:t>31/03/2015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69430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506773-2272-4D7C-9F58-EEB8F2B23F2E}" type="datetime1">
              <a:rPr lang="en-GB" smtClean="0"/>
              <a:pPr/>
              <a:t>31/03/2015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8680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 y="0"/>
            <a:ext cx="10692384" cy="7562088"/>
          </a:xfrm>
          <a:prstGeom prst="rect">
            <a:avLst/>
          </a:prstGeom>
          <a:noFill/>
          <a:ln>
            <a:noFill/>
          </a:ln>
        </p:spPr>
      </p:pic>
      <p:sp>
        <p:nvSpPr>
          <p:cNvPr id="2" name="Date Placeholder 1"/>
          <p:cNvSpPr>
            <a:spLocks noGrp="1"/>
          </p:cNvSpPr>
          <p:nvPr>
            <p:ph type="dt" sz="half" idx="10"/>
          </p:nvPr>
        </p:nvSpPr>
        <p:spPr/>
        <p:txBody>
          <a:bodyPr/>
          <a:lstStyle/>
          <a:p>
            <a:fld id="{97A29D95-B44C-4E17-8D1E-C0C6D26135E7}" type="datetime1">
              <a:rPr lang="en-GB" smtClean="0"/>
              <a:pPr/>
              <a:t>31/03/2015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3893383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1050"/>
            <a:ext cx="3518055" cy="1281214"/>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4180823" y="301052"/>
            <a:ext cx="5977907" cy="6453328"/>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670" y="1582266"/>
            <a:ext cx="3518055" cy="517211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5B157-4115-4BD9-B1EA-F5747A4B8A1C}" type="datetime1">
              <a:rPr lang="en-GB" smtClean="0"/>
              <a:pPr/>
              <a:t>31/03/2015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2062471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92884"/>
            <a:ext cx="6416040" cy="624855"/>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2095981" y="675613"/>
            <a:ext cx="6416040" cy="4536758"/>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2095981" y="5917739"/>
            <a:ext cx="6416040" cy="88739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93CA-EEB8-4DBE-AFFC-5980FCA8EDDA}" type="datetime1">
              <a:rPr lang="en-GB" smtClean="0"/>
              <a:pPr/>
              <a:t>31/03/2015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8687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302801"/>
            <a:ext cx="9624060" cy="1260211"/>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534670" y="1764296"/>
            <a:ext cx="9624060" cy="4990084"/>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534670" y="7008172"/>
            <a:ext cx="2495127" cy="402567"/>
          </a:xfrm>
          <a:prstGeom prst="rect">
            <a:avLst/>
          </a:prstGeom>
        </p:spPr>
        <p:txBody>
          <a:bodyPr vert="horz" lIns="99569" tIns="49785" rIns="99569" bIns="49785" rtlCol="0" anchor="ctr"/>
          <a:lstStyle>
            <a:lvl1pPr algn="l">
              <a:defRPr sz="1300">
                <a:solidFill>
                  <a:schemeClr val="tx1">
                    <a:tint val="75000"/>
                  </a:schemeClr>
                </a:solidFill>
              </a:defRPr>
            </a:lvl1pPr>
          </a:lstStyle>
          <a:p>
            <a:fld id="{ABF06E5B-50A3-4DD2-AAC9-73A32F812E11}" type="datetime1">
              <a:rPr lang="en-GB" smtClean="0"/>
              <a:pPr/>
              <a:t>31/03/2015</a:t>
            </a:fld>
            <a:endParaRPr lang="en-GB"/>
          </a:p>
        </p:txBody>
      </p:sp>
      <p:sp>
        <p:nvSpPr>
          <p:cNvPr id="5" name="Footer Placeholder 4"/>
          <p:cNvSpPr>
            <a:spLocks noGrp="1"/>
          </p:cNvSpPr>
          <p:nvPr>
            <p:ph type="ftr" sz="quarter" idx="3"/>
          </p:nvPr>
        </p:nvSpPr>
        <p:spPr>
          <a:xfrm>
            <a:off x="3653579" y="7008172"/>
            <a:ext cx="3386243" cy="40256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663603" y="7008172"/>
            <a:ext cx="2495127" cy="402567"/>
          </a:xfrm>
          <a:prstGeom prst="rect">
            <a:avLst/>
          </a:prstGeom>
        </p:spPr>
        <p:txBody>
          <a:bodyPr vert="horz" lIns="99569" tIns="49785" rIns="99569" bIns="49785" rtlCol="0" anchor="ctr"/>
          <a:lstStyle>
            <a:lvl1pPr algn="r">
              <a:defRPr sz="1300">
                <a:solidFill>
                  <a:schemeClr val="tx1">
                    <a:tint val="75000"/>
                  </a:schemeClr>
                </a:solidFill>
              </a:defRPr>
            </a:lvl1pPr>
          </a:lstStyle>
          <a:p>
            <a:fld id="{FF547F84-F19D-43CA-90AB-35119836C190}" type="slidenum">
              <a:rPr lang="en-GB" smtClean="0"/>
              <a:pPr/>
              <a:t>‹N°›</a:t>
            </a:fld>
            <a:endParaRPr lang="en-GB"/>
          </a:p>
        </p:txBody>
      </p:sp>
    </p:spTree>
    <p:extLst>
      <p:ext uri="{BB962C8B-B14F-4D97-AF65-F5344CB8AC3E}">
        <p14:creationId xmlns:p14="http://schemas.microsoft.com/office/powerpoint/2010/main" val="241276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 y="846490"/>
            <a:ext cx="6683832" cy="6019761"/>
          </a:xfrm>
          <a:prstGeom prst="rect">
            <a:avLst/>
          </a:prstGeom>
        </p:spPr>
      </p:pic>
      <p:sp>
        <p:nvSpPr>
          <p:cNvPr id="20" name="TextBox 19"/>
          <p:cNvSpPr txBox="1"/>
          <p:nvPr/>
        </p:nvSpPr>
        <p:spPr>
          <a:xfrm>
            <a:off x="138675" y="6084887"/>
            <a:ext cx="3930633" cy="716095"/>
          </a:xfrm>
          <a:prstGeom prst="rect">
            <a:avLst/>
          </a:prstGeom>
          <a:noFill/>
        </p:spPr>
        <p:txBody>
          <a:bodyPr wrap="square" lIns="99569" tIns="49785" rIns="99569" bIns="49785" rtlCol="0">
            <a:spAutoFit/>
          </a:bodyPr>
          <a:lstStyle/>
          <a:p>
            <a:r>
              <a:rPr lang="en-GB" sz="800" dirty="0">
                <a:solidFill>
                  <a:srgbClr val="659AD2"/>
                </a:solidFill>
                <a:latin typeface="Arial" panose="020B0604020202020204" pitchFamily="34" charset="0"/>
                <a:cs typeface="Arial" panose="020B0604020202020204" pitchFamily="34" charset="0"/>
              </a:rPr>
              <a:t>Creation date: </a:t>
            </a:r>
            <a:r>
              <a:rPr lang="en-GB" sz="800" dirty="0" smtClean="0">
                <a:solidFill>
                  <a:srgbClr val="659AD2"/>
                </a:solidFill>
                <a:latin typeface="Arial" panose="020B0604020202020204" pitchFamily="34" charset="0"/>
                <a:cs typeface="Arial" panose="020B0604020202020204" pitchFamily="34" charset="0"/>
              </a:rPr>
              <a:t>31 March 2014</a:t>
            </a:r>
            <a:endParaRPr lang="en-GB" sz="800" dirty="0">
              <a:solidFill>
                <a:srgbClr val="659AD2"/>
              </a:solidFill>
              <a:latin typeface="Arial" panose="020B0604020202020204" pitchFamily="34" charset="0"/>
              <a:cs typeface="Arial" panose="020B0604020202020204" pitchFamily="34" charset="0"/>
            </a:endParaRPr>
          </a:p>
          <a:p>
            <a:r>
              <a:rPr lang="fr-FR" sz="800" dirty="0" err="1">
                <a:solidFill>
                  <a:srgbClr val="659AD2"/>
                </a:solidFill>
                <a:latin typeface="Arial" panose="020B0604020202020204" pitchFamily="34" charset="0"/>
                <a:cs typeface="Arial" panose="020B0604020202020204" pitchFamily="34" charset="0"/>
              </a:rPr>
              <a:t>Map</a:t>
            </a:r>
            <a:r>
              <a:rPr lang="fr-FR" sz="800" dirty="0">
                <a:solidFill>
                  <a:srgbClr val="659AD2"/>
                </a:solidFill>
                <a:latin typeface="Arial" panose="020B0604020202020204" pitchFamily="34" charset="0"/>
                <a:cs typeface="Arial" panose="020B0604020202020204" pitchFamily="34" charset="0"/>
              </a:rPr>
              <a:t> data sources: UNCS, </a:t>
            </a:r>
            <a:r>
              <a:rPr lang="fr-FR" sz="800" dirty="0" err="1">
                <a:solidFill>
                  <a:srgbClr val="659AD2"/>
                </a:solidFill>
                <a:latin typeface="Arial" panose="020B0604020202020204" pitchFamily="34" charset="0"/>
                <a:cs typeface="Arial" panose="020B0604020202020204" pitchFamily="34" charset="0"/>
              </a:rPr>
              <a:t>DevInfo</a:t>
            </a:r>
            <a:r>
              <a:rPr lang="fr-FR" sz="800" dirty="0">
                <a:solidFill>
                  <a:srgbClr val="659AD2"/>
                </a:solidFill>
                <a:latin typeface="Arial" panose="020B0604020202020204" pitchFamily="34" charset="0"/>
                <a:cs typeface="Arial" panose="020B0604020202020204" pitchFamily="34" charset="0"/>
              </a:rPr>
              <a:t>, OCHA.</a:t>
            </a:r>
          </a:p>
          <a:p>
            <a:endParaRPr lang="fr-FR" sz="800" dirty="0">
              <a:solidFill>
                <a:srgbClr val="659AD2"/>
              </a:solidFill>
              <a:latin typeface="Arial" panose="020B0604020202020204" pitchFamily="34" charset="0"/>
              <a:cs typeface="Arial" panose="020B0604020202020204" pitchFamily="34" charset="0"/>
            </a:endParaRPr>
          </a:p>
          <a:p>
            <a:r>
              <a:rPr lang="en-GB" sz="800" dirty="0">
                <a:solidFill>
                  <a:srgbClr val="659AD2"/>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a:t>
            </a:r>
            <a:r>
              <a:rPr lang="en-GB" sz="800" dirty="0" smtClean="0">
                <a:solidFill>
                  <a:srgbClr val="659AD2"/>
                </a:solidFill>
                <a:latin typeface="Arial" panose="020B0604020202020204" pitchFamily="34" charset="0"/>
                <a:cs typeface="Arial" panose="020B0604020202020204" pitchFamily="34" charset="0"/>
              </a:rPr>
              <a:t>Nations</a:t>
            </a:r>
            <a:endParaRPr lang="en-GB" sz="1500" dirty="0">
              <a:solidFill>
                <a:srgbClr val="659AD2"/>
              </a:solidFill>
              <a:latin typeface="Arial" panose="020B0604020202020204" pitchFamily="34" charset="0"/>
              <a:cs typeface="Arial" panose="020B0604020202020204" pitchFamily="34" charset="0"/>
            </a:endParaRPr>
          </a:p>
        </p:txBody>
      </p:sp>
      <p:sp>
        <p:nvSpPr>
          <p:cNvPr id="36" name="TextBox 35"/>
          <p:cNvSpPr txBox="1"/>
          <p:nvPr/>
        </p:nvSpPr>
        <p:spPr>
          <a:xfrm>
            <a:off x="6570836" y="475406"/>
            <a:ext cx="2083028" cy="254431"/>
          </a:xfrm>
          <a:prstGeom prst="rect">
            <a:avLst/>
          </a:prstGeom>
          <a:noFill/>
        </p:spPr>
        <p:txBody>
          <a:bodyPr wrap="square" lIns="99569" tIns="49785" rIns="99569" bIns="49785" rtlCol="0">
            <a:spAutoFit/>
          </a:bodyPr>
          <a:lstStyle/>
          <a:p>
            <a:r>
              <a:rPr lang="en-GB" sz="1000" b="1" dirty="0" smtClean="0">
                <a:solidFill>
                  <a:schemeClr val="bg1"/>
                </a:solidFill>
                <a:latin typeface="Arial" panose="020B0604020202020204" pitchFamily="34" charset="0"/>
                <a:cs typeface="Arial" panose="020B0604020202020204" pitchFamily="34" charset="0"/>
              </a:rPr>
              <a:t>24 – 30 Mar 2015</a:t>
            </a:r>
            <a:endParaRPr lang="en-GB" sz="10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6712222" y="846490"/>
            <a:ext cx="3953770" cy="6192688"/>
          </a:xfrm>
          <a:prstGeom prst="rect">
            <a:avLst/>
          </a:prstGeom>
          <a:noFill/>
        </p:spPr>
        <p:txBody>
          <a:bodyPr wrap="square" lIns="99569" tIns="49785" rIns="99569" bIns="49785" rtlCol="0">
            <a:noAutofit/>
          </a:bodyPr>
          <a:lstStyle/>
          <a:p>
            <a:r>
              <a:rPr lang="fr-FR" sz="950" b="1" dirty="0" smtClean="0">
                <a:solidFill>
                  <a:srgbClr val="FF721E"/>
                </a:solidFill>
                <a:latin typeface="Arial"/>
              </a:rPr>
              <a:t>CENTRAL AFRICAN REPUBLIC (CAR)</a:t>
            </a:r>
            <a:endParaRPr lang="fr-FR" sz="950" b="1" dirty="0">
              <a:solidFill>
                <a:srgbClr val="FF721E"/>
              </a:solidFill>
              <a:latin typeface="Arial"/>
            </a:endParaRPr>
          </a:p>
          <a:p>
            <a:r>
              <a:rPr lang="en-GB" sz="800" b="1" i="1" cap="all" dirty="0">
                <a:solidFill>
                  <a:srgbClr val="036BB6"/>
                </a:solidFill>
                <a:latin typeface="Arial"/>
              </a:rPr>
              <a:t>1.5 MILLION FACE FOOD INSECURITY</a:t>
            </a:r>
            <a:endParaRPr lang="fr-FR" sz="800" b="1" i="1" cap="all" dirty="0">
              <a:solidFill>
                <a:srgbClr val="036BB6"/>
              </a:solidFill>
              <a:latin typeface="Arial"/>
            </a:endParaRPr>
          </a:p>
          <a:p>
            <a:pPr algn="just"/>
            <a:r>
              <a:rPr lang="en-GB" sz="750" dirty="0">
                <a:solidFill>
                  <a:srgbClr val="A6A6A6"/>
                </a:solidFill>
                <a:latin typeface="Arial" pitchFamily="34" charset="0"/>
                <a:cs typeface="Arial" pitchFamily="34" charset="0"/>
              </a:rPr>
              <a:t>Farmers in CAR are in urgent need of seeds and tools for the upcoming planting season in April to prevent further deterioration of the livelihood of vulnerable populations, </a:t>
            </a:r>
            <a:r>
              <a:rPr lang="en-GB" sz="750" dirty="0" smtClean="0">
                <a:solidFill>
                  <a:srgbClr val="A6A6A6"/>
                </a:solidFill>
                <a:latin typeface="Arial" pitchFamily="34" charset="0"/>
                <a:cs typeface="Arial" pitchFamily="34" charset="0"/>
              </a:rPr>
              <a:t>FAO said this week. </a:t>
            </a:r>
            <a:r>
              <a:rPr lang="en-GB" sz="750" dirty="0">
                <a:solidFill>
                  <a:srgbClr val="A6A6A6"/>
                </a:solidFill>
                <a:latin typeface="Arial" pitchFamily="34" charset="0"/>
                <a:cs typeface="Arial" pitchFamily="34" charset="0"/>
              </a:rPr>
              <a:t>Some 1.5 million people are currently food insecure and more could be affected if immediate support is not provided. Widespread looting and insecurity have taken a heavy toll on crops, livestock and fishing, and are eroding the capacity of people to secure enough food.</a:t>
            </a:r>
            <a:endParaRPr lang="fr-FR" sz="750" dirty="0">
              <a:solidFill>
                <a:srgbClr val="A6A6A6"/>
              </a:solidFill>
              <a:latin typeface="Arial" pitchFamily="34" charset="0"/>
              <a:cs typeface="Arial" pitchFamily="34" charset="0"/>
            </a:endParaRPr>
          </a:p>
          <a:p>
            <a:endParaRPr lang="fr-FR" sz="500" dirty="0">
              <a:solidFill>
                <a:srgbClr val="A6A6A6"/>
              </a:solidFill>
              <a:latin typeface="Arial" pitchFamily="34" charset="0"/>
              <a:cs typeface="Arial" pitchFamily="34" charset="0"/>
            </a:endParaRPr>
          </a:p>
          <a:p>
            <a:r>
              <a:rPr lang="en-GB" sz="950" b="1" dirty="0">
                <a:solidFill>
                  <a:srgbClr val="FF721E"/>
                </a:solidFill>
                <a:latin typeface="Arial"/>
              </a:rPr>
              <a:t>GUINEA</a:t>
            </a:r>
            <a:endParaRPr lang="fr-FR" sz="950" b="1" dirty="0">
              <a:solidFill>
                <a:srgbClr val="FF721E"/>
              </a:solidFill>
              <a:latin typeface="Arial"/>
            </a:endParaRPr>
          </a:p>
          <a:p>
            <a:r>
              <a:rPr lang="en-GB" sz="800" b="1" i="1" cap="all" dirty="0">
                <a:solidFill>
                  <a:srgbClr val="036BB6"/>
                </a:solidFill>
                <a:latin typeface="Arial"/>
              </a:rPr>
              <a:t>45-DAY EVD EMERGENCY MEASURES LAUNCHED</a:t>
            </a:r>
            <a:endParaRPr lang="fr-FR" sz="800" b="1" i="1" cap="all" dirty="0">
              <a:solidFill>
                <a:srgbClr val="036BB6"/>
              </a:solidFill>
              <a:latin typeface="Arial"/>
            </a:endParaRPr>
          </a:p>
          <a:p>
            <a:pPr algn="just"/>
            <a:r>
              <a:rPr lang="en-GB" sz="750" dirty="0">
                <a:solidFill>
                  <a:srgbClr val="A6A6A6"/>
                </a:solidFill>
                <a:latin typeface="Arial" pitchFamily="34" charset="0"/>
                <a:cs typeface="Arial" pitchFamily="34" charset="0"/>
              </a:rPr>
              <a:t>On 28 March, President Alpha Condé declared a 45-day “health emergency” in the prefectures of </a:t>
            </a:r>
            <a:r>
              <a:rPr lang="en-GB" sz="750" dirty="0" err="1">
                <a:solidFill>
                  <a:srgbClr val="A6A6A6"/>
                </a:solidFill>
                <a:latin typeface="Arial" pitchFamily="34" charset="0"/>
                <a:cs typeface="Arial" pitchFamily="34" charset="0"/>
              </a:rPr>
              <a:t>Forécariah</a:t>
            </a:r>
            <a:r>
              <a:rPr lang="en-GB" sz="750" dirty="0">
                <a:solidFill>
                  <a:srgbClr val="A6A6A6"/>
                </a:solidFill>
                <a:latin typeface="Arial" pitchFamily="34" charset="0"/>
                <a:cs typeface="Arial" pitchFamily="34" charset="0"/>
              </a:rPr>
              <a:t>, </a:t>
            </a:r>
            <a:r>
              <a:rPr lang="en-GB" sz="750" dirty="0" err="1">
                <a:solidFill>
                  <a:srgbClr val="A6A6A6"/>
                </a:solidFill>
                <a:latin typeface="Arial" pitchFamily="34" charset="0"/>
                <a:cs typeface="Arial" pitchFamily="34" charset="0"/>
              </a:rPr>
              <a:t>Coyah</a:t>
            </a:r>
            <a:r>
              <a:rPr lang="en-GB" sz="750" dirty="0">
                <a:solidFill>
                  <a:srgbClr val="A6A6A6"/>
                </a:solidFill>
                <a:latin typeface="Arial" pitchFamily="34" charset="0"/>
                <a:cs typeface="Arial" pitchFamily="34" charset="0"/>
              </a:rPr>
              <a:t>, </a:t>
            </a:r>
            <a:r>
              <a:rPr lang="en-GB" sz="750" dirty="0" err="1">
                <a:solidFill>
                  <a:srgbClr val="A6A6A6"/>
                </a:solidFill>
                <a:latin typeface="Arial" pitchFamily="34" charset="0"/>
                <a:cs typeface="Arial" pitchFamily="34" charset="0"/>
              </a:rPr>
              <a:t>Dubréka</a:t>
            </a:r>
            <a:r>
              <a:rPr lang="en-GB" sz="750" dirty="0">
                <a:solidFill>
                  <a:srgbClr val="A6A6A6"/>
                </a:solidFill>
                <a:latin typeface="Arial" pitchFamily="34" charset="0"/>
                <a:cs typeface="Arial" pitchFamily="34" charset="0"/>
              </a:rPr>
              <a:t>, </a:t>
            </a:r>
            <a:r>
              <a:rPr lang="en-GB" sz="750" dirty="0" err="1">
                <a:solidFill>
                  <a:srgbClr val="A6A6A6"/>
                </a:solidFill>
                <a:latin typeface="Arial" pitchFamily="34" charset="0"/>
                <a:cs typeface="Arial" pitchFamily="34" charset="0"/>
              </a:rPr>
              <a:t>Boffa</a:t>
            </a:r>
            <a:r>
              <a:rPr lang="en-GB" sz="750" dirty="0">
                <a:solidFill>
                  <a:srgbClr val="A6A6A6"/>
                </a:solidFill>
                <a:latin typeface="Arial" pitchFamily="34" charset="0"/>
                <a:cs typeface="Arial" pitchFamily="34" charset="0"/>
              </a:rPr>
              <a:t> and </a:t>
            </a:r>
            <a:r>
              <a:rPr lang="en-GB" sz="750" dirty="0" err="1">
                <a:solidFill>
                  <a:srgbClr val="A6A6A6"/>
                </a:solidFill>
                <a:latin typeface="Arial" pitchFamily="34" charset="0"/>
                <a:cs typeface="Arial" pitchFamily="34" charset="0"/>
              </a:rPr>
              <a:t>Kindia</a:t>
            </a:r>
            <a:r>
              <a:rPr lang="en-GB" sz="750" dirty="0">
                <a:solidFill>
                  <a:srgbClr val="A6A6A6"/>
                </a:solidFill>
                <a:latin typeface="Arial" pitchFamily="34" charset="0"/>
                <a:cs typeface="Arial" pitchFamily="34" charset="0"/>
              </a:rPr>
              <a:t> that include measures such as temporary closure of hospitals and clinics where cases are detected, stricter rules on burials and lockdowns to cut down infections. In the week that ended on 22 March, Guinea reported 45 cases. Ninety-five cases were recorded in the previous week - the country’s highest in 2015.</a:t>
            </a:r>
            <a:endParaRPr lang="fr-FR" sz="500" dirty="0">
              <a:solidFill>
                <a:srgbClr val="A6A6A6"/>
              </a:solidFill>
              <a:latin typeface="Arial" pitchFamily="34" charset="0"/>
              <a:cs typeface="Arial" pitchFamily="34" charset="0"/>
            </a:endParaRPr>
          </a:p>
          <a:p>
            <a:r>
              <a:rPr lang="en-GB" sz="500" b="1" dirty="0"/>
              <a:t> </a:t>
            </a:r>
            <a:endParaRPr lang="fr-FR" sz="500" dirty="0" smtClean="0">
              <a:latin typeface="Arial" panose="020B0604020202020204" pitchFamily="34" charset="0"/>
              <a:cs typeface="Arial" panose="020B0604020202020204" pitchFamily="34" charset="0"/>
            </a:endParaRPr>
          </a:p>
          <a:p>
            <a:r>
              <a:rPr lang="en-GB" sz="950" b="1" dirty="0" smtClean="0">
                <a:solidFill>
                  <a:srgbClr val="FF721E"/>
                </a:solidFill>
                <a:latin typeface="Arial"/>
              </a:rPr>
              <a:t>LIBERIA</a:t>
            </a:r>
            <a:endParaRPr lang="fr-FR" sz="950" b="1" dirty="0">
              <a:solidFill>
                <a:srgbClr val="FF721E"/>
              </a:solidFill>
              <a:latin typeface="Arial"/>
            </a:endParaRPr>
          </a:p>
          <a:p>
            <a:r>
              <a:rPr lang="en-GB" sz="800" b="1" i="1" cap="all" dirty="0">
                <a:solidFill>
                  <a:srgbClr val="036BB6"/>
                </a:solidFill>
                <a:latin typeface="Arial"/>
              </a:rPr>
              <a:t>FIRST EVD PATIENT IN THREE WEEKS DIES</a:t>
            </a:r>
            <a:endParaRPr lang="fr-FR" sz="800" b="1" i="1" cap="all" dirty="0">
              <a:solidFill>
                <a:srgbClr val="036BB6"/>
              </a:solidFill>
              <a:latin typeface="Arial"/>
            </a:endParaRPr>
          </a:p>
          <a:p>
            <a:pPr algn="just"/>
            <a:r>
              <a:rPr lang="en-GB" sz="750" dirty="0">
                <a:solidFill>
                  <a:srgbClr val="A6A6A6"/>
                </a:solidFill>
                <a:latin typeface="Arial" pitchFamily="34" charset="0"/>
                <a:cs typeface="Arial" pitchFamily="34" charset="0"/>
              </a:rPr>
              <a:t>On 27 March, a woman who became Liberia’s first Ebola patient in three weeks died. Around 200 people are being monitored for possible infection. So far none of the high risk contacts has shown EVD symptoms. Liberia has greatly reversed the spread of Ebola, which peaked in September 2014 with around 300 cases each week.</a:t>
            </a:r>
            <a:endParaRPr lang="en-US" sz="750" dirty="0">
              <a:solidFill>
                <a:srgbClr val="A6A6A6"/>
              </a:solidFill>
              <a:latin typeface="Arial" pitchFamily="34" charset="0"/>
              <a:cs typeface="Arial" pitchFamily="34" charset="0"/>
            </a:endParaRPr>
          </a:p>
          <a:p>
            <a:endParaRPr lang="en-US" sz="500" b="1" dirty="0" smtClean="0">
              <a:solidFill>
                <a:srgbClr val="FF721E"/>
              </a:solidFill>
              <a:latin typeface="Arial"/>
            </a:endParaRPr>
          </a:p>
          <a:p>
            <a:r>
              <a:rPr lang="en-US" sz="950" b="1" dirty="0" smtClean="0">
                <a:solidFill>
                  <a:srgbClr val="FF721E"/>
                </a:solidFill>
                <a:latin typeface="Arial"/>
              </a:rPr>
              <a:t>NIGERIA</a:t>
            </a:r>
          </a:p>
          <a:p>
            <a:r>
              <a:rPr lang="en-GB" sz="800" b="1" i="1" cap="all" dirty="0">
                <a:solidFill>
                  <a:srgbClr val="036BB6"/>
                </a:solidFill>
                <a:latin typeface="Arial"/>
              </a:rPr>
              <a:t>ELECTIONS HELD</a:t>
            </a:r>
            <a:endParaRPr lang="fr-FR" sz="800" b="1" i="1" cap="all" dirty="0">
              <a:solidFill>
                <a:srgbClr val="036BB6"/>
              </a:solidFill>
              <a:latin typeface="Arial"/>
            </a:endParaRPr>
          </a:p>
          <a:p>
            <a:pPr algn="just"/>
            <a:r>
              <a:rPr lang="en-GB" sz="750" dirty="0">
                <a:solidFill>
                  <a:srgbClr val="A6A6A6"/>
                </a:solidFill>
                <a:latin typeface="Arial" pitchFamily="34" charset="0"/>
                <a:cs typeface="Arial" pitchFamily="34" charset="0"/>
              </a:rPr>
              <a:t>Nigerians voted on 28-29 March in presidential and legislative elections. The polling was largely </a:t>
            </a:r>
            <a:r>
              <a:rPr lang="en-GB" sz="750" dirty="0" smtClean="0">
                <a:solidFill>
                  <a:srgbClr val="A6A6A6"/>
                </a:solidFill>
                <a:latin typeface="Arial" pitchFamily="34" charset="0"/>
                <a:cs typeface="Arial" pitchFamily="34" charset="0"/>
              </a:rPr>
              <a:t>calm. Results </a:t>
            </a:r>
            <a:r>
              <a:rPr lang="en-GB" sz="750" dirty="0">
                <a:solidFill>
                  <a:srgbClr val="A6A6A6"/>
                </a:solidFill>
                <a:latin typeface="Arial" pitchFamily="34" charset="0"/>
                <a:cs typeface="Arial" pitchFamily="34" charset="0"/>
              </a:rPr>
              <a:t>are expected this week. The run-up to the elections was marred by violence and there are concerns that the results could spark more unrest.</a:t>
            </a:r>
            <a:endParaRPr lang="fr-FR" sz="500" dirty="0">
              <a:solidFill>
                <a:srgbClr val="A6A6A6"/>
              </a:solidFill>
              <a:latin typeface="Arial" pitchFamily="34" charset="0"/>
              <a:cs typeface="Arial" pitchFamily="34" charset="0"/>
            </a:endParaRPr>
          </a:p>
          <a:p>
            <a:r>
              <a:rPr lang="en-GB" sz="500" dirty="0"/>
              <a:t> </a:t>
            </a:r>
            <a:endParaRPr lang="fr-FR" sz="500" dirty="0"/>
          </a:p>
          <a:p>
            <a:r>
              <a:rPr lang="en-GB" sz="800" b="1" i="1" cap="all" dirty="0">
                <a:solidFill>
                  <a:srgbClr val="036BB6"/>
                </a:solidFill>
                <a:latin typeface="Arial"/>
              </a:rPr>
              <a:t>41 KILLED IN MILITIA ATTACKS</a:t>
            </a:r>
            <a:endParaRPr lang="fr-FR" sz="800" b="1" i="1" cap="all" dirty="0">
              <a:solidFill>
                <a:srgbClr val="036BB6"/>
              </a:solidFill>
              <a:latin typeface="Arial"/>
            </a:endParaRPr>
          </a:p>
          <a:p>
            <a:pPr algn="just"/>
            <a:r>
              <a:rPr lang="en-GB" sz="750" dirty="0">
                <a:solidFill>
                  <a:srgbClr val="A6A6A6"/>
                </a:solidFill>
                <a:latin typeface="Arial" pitchFamily="34" charset="0"/>
                <a:cs typeface="Arial" pitchFamily="34" charset="0"/>
              </a:rPr>
              <a:t>At least 41 people were killed on 28 March in separate attacks attributed to Boko Haram. The insurgents, who have been forced from several towns in recent weeks by Nigerian military and forces from neighbouring countries, had vowed to disrupt the polls. Violence by Boko Haram has displaced around 1.2 million people within Nigeria.</a:t>
            </a:r>
            <a:endParaRPr lang="fr-FR" sz="750" dirty="0">
              <a:solidFill>
                <a:srgbClr val="A6A6A6"/>
              </a:solidFill>
              <a:latin typeface="Arial" pitchFamily="34" charset="0"/>
              <a:cs typeface="Arial" pitchFamily="34" charset="0"/>
            </a:endParaRPr>
          </a:p>
          <a:p>
            <a:endParaRPr lang="en-GB" sz="500" b="1" dirty="0" smtClean="0"/>
          </a:p>
          <a:p>
            <a:r>
              <a:rPr lang="en-US" sz="950" b="1" dirty="0" smtClean="0">
                <a:solidFill>
                  <a:srgbClr val="FF721E"/>
                </a:solidFill>
                <a:latin typeface="Arial"/>
              </a:rPr>
              <a:t>REGIONAL / EBOLA VIRUS DISEASE</a:t>
            </a:r>
          </a:p>
          <a:p>
            <a:r>
              <a:rPr lang="en-GB" sz="800" b="1" i="1" cap="all" dirty="0">
                <a:solidFill>
                  <a:srgbClr val="036BB6"/>
                </a:solidFill>
                <a:latin typeface="Arial"/>
              </a:rPr>
              <a:t>79 CASES REPORTED, LOWEST IN 2015</a:t>
            </a:r>
            <a:endParaRPr lang="fr-FR" sz="800" b="1" i="1" cap="all" dirty="0">
              <a:solidFill>
                <a:srgbClr val="036BB6"/>
              </a:solidFill>
              <a:latin typeface="Arial"/>
            </a:endParaRPr>
          </a:p>
          <a:p>
            <a:pPr algn="just"/>
            <a:r>
              <a:rPr lang="en-GB" sz="750" dirty="0">
                <a:solidFill>
                  <a:srgbClr val="A6A6A6"/>
                </a:solidFill>
                <a:latin typeface="Arial" pitchFamily="34" charset="0"/>
                <a:cs typeface="Arial" pitchFamily="34" charset="0"/>
              </a:rPr>
              <a:t>With 79 confirmed cases </a:t>
            </a:r>
            <a:r>
              <a:rPr lang="en-GB" sz="750" dirty="0" smtClean="0">
                <a:solidFill>
                  <a:srgbClr val="A6A6A6"/>
                </a:solidFill>
                <a:latin typeface="Arial" pitchFamily="34" charset="0"/>
                <a:cs typeface="Arial" pitchFamily="34" charset="0"/>
              </a:rPr>
              <a:t>reported, the </a:t>
            </a:r>
            <a:r>
              <a:rPr lang="en-GB" sz="750" dirty="0">
                <a:solidFill>
                  <a:srgbClr val="A6A6A6"/>
                </a:solidFill>
                <a:latin typeface="Arial" pitchFamily="34" charset="0"/>
                <a:cs typeface="Arial" pitchFamily="34" charset="0"/>
              </a:rPr>
              <a:t>seven days to 22 </a:t>
            </a:r>
            <a:r>
              <a:rPr lang="en-GB" sz="750" dirty="0" smtClean="0">
                <a:solidFill>
                  <a:srgbClr val="A6A6A6"/>
                </a:solidFill>
                <a:latin typeface="Arial" pitchFamily="34" charset="0"/>
                <a:cs typeface="Arial" pitchFamily="34" charset="0"/>
              </a:rPr>
              <a:t>March </a:t>
            </a:r>
            <a:r>
              <a:rPr lang="en-GB" sz="750" dirty="0">
                <a:solidFill>
                  <a:srgbClr val="A6A6A6"/>
                </a:solidFill>
                <a:latin typeface="Arial" pitchFamily="34" charset="0"/>
                <a:cs typeface="Arial" pitchFamily="34" charset="0"/>
              </a:rPr>
              <a:t>saw the lowest infections rates in 2015. The figure also marked almost a 50 percent drop in cases compared to the previous week. A total of 24,872 suspected, probable and confirmed cases, and 10,311 deaths have occurred so far.</a:t>
            </a:r>
            <a:endParaRPr lang="fr-FR" sz="750" dirty="0">
              <a:solidFill>
                <a:srgbClr val="A6A6A6"/>
              </a:solidFill>
              <a:latin typeface="Arial" pitchFamily="34" charset="0"/>
              <a:cs typeface="Arial" pitchFamily="34" charset="0"/>
            </a:endParaRPr>
          </a:p>
          <a:p>
            <a:endParaRPr lang="en-GB" sz="500" b="1" dirty="0" smtClean="0">
              <a:solidFill>
                <a:srgbClr val="FF721E"/>
              </a:solidFill>
              <a:latin typeface="Arial"/>
            </a:endParaRPr>
          </a:p>
          <a:p>
            <a:r>
              <a:rPr lang="en-GB" sz="950" b="1" dirty="0" smtClean="0">
                <a:solidFill>
                  <a:srgbClr val="FF721E"/>
                </a:solidFill>
                <a:latin typeface="Arial"/>
              </a:rPr>
              <a:t>SIERRA LEONE</a:t>
            </a:r>
            <a:endParaRPr lang="fr-FR" sz="950" b="1" dirty="0">
              <a:solidFill>
                <a:srgbClr val="FF721E"/>
              </a:solidFill>
              <a:latin typeface="Arial"/>
            </a:endParaRPr>
          </a:p>
          <a:p>
            <a:r>
              <a:rPr lang="en-GB" sz="800" b="1" i="1" cap="all" dirty="0">
                <a:solidFill>
                  <a:srgbClr val="036BB6"/>
                </a:solidFill>
                <a:latin typeface="Arial"/>
              </a:rPr>
              <a:t>3-DAY LOCKDOWN OBSERVED</a:t>
            </a:r>
            <a:endParaRPr lang="fr-FR" sz="800" b="1" i="1" cap="all" dirty="0">
              <a:solidFill>
                <a:srgbClr val="036BB6"/>
              </a:solidFill>
              <a:latin typeface="Arial"/>
            </a:endParaRPr>
          </a:p>
          <a:p>
            <a:pPr algn="just"/>
            <a:r>
              <a:rPr lang="en-GB" sz="750" dirty="0">
                <a:solidFill>
                  <a:srgbClr val="A6A6A6"/>
                </a:solidFill>
                <a:latin typeface="Arial" pitchFamily="34" charset="0"/>
                <a:cs typeface="Arial" pitchFamily="34" charset="0"/>
              </a:rPr>
              <a:t>On 29 March, Sierra Leone concluded a three-day lockdown of the country’s capital Freetown and hotspot areas in the north and west in a bid to curb the spread of Ebola. Volunteers conducted door-door visits to check for sick people and raise awareness. Authorities reported overall compliance with the shutdown that confined around 2.5 million people in their homes. </a:t>
            </a:r>
            <a:endParaRPr lang="fr-FR" sz="750" dirty="0">
              <a:solidFill>
                <a:srgbClr val="A6A6A6"/>
              </a:solidFill>
              <a:latin typeface="Arial" pitchFamily="34" charset="0"/>
              <a:cs typeface="Arial" pitchFamily="34" charset="0"/>
            </a:endParaRPr>
          </a:p>
          <a:p>
            <a:pPr algn="just"/>
            <a:endParaRPr lang="fr-FR" sz="750" dirty="0">
              <a:solidFill>
                <a:srgbClr val="A6A6A6"/>
              </a:solidFill>
              <a:latin typeface="Arial" pitchFamily="34" charset="0"/>
              <a:cs typeface="Arial" pitchFamily="34" charset="0"/>
            </a:endParaRPr>
          </a:p>
          <a:p>
            <a:pPr algn="just"/>
            <a:endParaRPr lang="fr-FR" sz="800" dirty="0">
              <a:solidFill>
                <a:srgbClr val="A6A6A6"/>
              </a:solidFill>
              <a:latin typeface="Arial" pitchFamily="34" charset="0"/>
              <a:cs typeface="Arial" pitchFamily="34" charset="0"/>
            </a:endParaRPr>
          </a:p>
        </p:txBody>
      </p:sp>
      <p:sp>
        <p:nvSpPr>
          <p:cNvPr id="66" name="TextBox 22"/>
          <p:cNvSpPr txBox="1"/>
          <p:nvPr/>
        </p:nvSpPr>
        <p:spPr>
          <a:xfrm>
            <a:off x="2061628" y="4068663"/>
            <a:ext cx="749755" cy="24510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LIBERIA</a:t>
            </a:r>
            <a:endParaRPr lang="en-GB" dirty="0"/>
          </a:p>
        </p:txBody>
      </p:sp>
      <p:sp>
        <p:nvSpPr>
          <p:cNvPr id="68" name="TextBox 44"/>
          <p:cNvSpPr txBox="1"/>
          <p:nvPr/>
        </p:nvSpPr>
        <p:spPr>
          <a:xfrm>
            <a:off x="2640071" y="4346104"/>
            <a:ext cx="1239173" cy="221538"/>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EVD PATIENT IN THREE WEEKS DIES</a:t>
            </a:r>
            <a:endParaRPr lang="en-GB" dirty="0"/>
          </a:p>
        </p:txBody>
      </p:sp>
      <p:cxnSp>
        <p:nvCxnSpPr>
          <p:cNvPr id="82" name="Connecteur droit 81"/>
          <p:cNvCxnSpPr/>
          <p:nvPr/>
        </p:nvCxnSpPr>
        <p:spPr>
          <a:xfrm flipV="1">
            <a:off x="1480901" y="2883411"/>
            <a:ext cx="6723" cy="1"/>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77" name="Connecteur en angle 76"/>
          <p:cNvCxnSpPr/>
          <p:nvPr/>
        </p:nvCxnSpPr>
        <p:spPr>
          <a:xfrm rot="10800000">
            <a:off x="1338034" y="4026032"/>
            <a:ext cx="696299" cy="258655"/>
          </a:xfrm>
          <a:prstGeom prst="bentConnector3">
            <a:avLst>
              <a:gd name="adj1" fmla="val 99246"/>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39" name="TextBox 22"/>
          <p:cNvSpPr txBox="1"/>
          <p:nvPr/>
        </p:nvSpPr>
        <p:spPr>
          <a:xfrm>
            <a:off x="1208343" y="2503557"/>
            <a:ext cx="753981" cy="241666"/>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GUINEA</a:t>
            </a:r>
            <a:endParaRPr lang="en-GB" dirty="0"/>
          </a:p>
        </p:txBody>
      </p:sp>
      <p:sp>
        <p:nvSpPr>
          <p:cNvPr id="43" name="TextBox 22"/>
          <p:cNvSpPr txBox="1"/>
          <p:nvPr/>
        </p:nvSpPr>
        <p:spPr>
          <a:xfrm>
            <a:off x="2995836" y="2939723"/>
            <a:ext cx="792088" cy="16737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fr-CH" dirty="0" smtClean="0"/>
              <a:t>NIGERIA</a:t>
            </a:r>
            <a:endParaRPr lang="en-GB" dirty="0"/>
          </a:p>
        </p:txBody>
      </p:sp>
      <p:sp>
        <p:nvSpPr>
          <p:cNvPr id="45" name="TextBox 44"/>
          <p:cNvSpPr txBox="1"/>
          <p:nvPr/>
        </p:nvSpPr>
        <p:spPr>
          <a:xfrm>
            <a:off x="3441181" y="3141011"/>
            <a:ext cx="1041423" cy="279580"/>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KILLED IN MILITIA ATTACKS</a:t>
            </a:r>
          </a:p>
        </p:txBody>
      </p:sp>
      <p:sp>
        <p:nvSpPr>
          <p:cNvPr id="63" name="TextBox 22"/>
          <p:cNvSpPr txBox="1"/>
          <p:nvPr/>
        </p:nvSpPr>
        <p:spPr>
          <a:xfrm>
            <a:off x="18108" y="4328876"/>
            <a:ext cx="1697820" cy="315986"/>
          </a:xfrm>
          <a:prstGeom prst="rect">
            <a:avLst/>
          </a:prstGeom>
          <a:noFill/>
        </p:spPr>
        <p:txBody>
          <a:bodyPr wrap="square" lIns="99569" tIns="49785" rIns="99569" bIns="49785"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REGIONAL / EVD</a:t>
            </a:r>
            <a:endParaRPr lang="en-GB" dirty="0"/>
          </a:p>
        </p:txBody>
      </p:sp>
      <p:pic>
        <p:nvPicPr>
          <p:cNvPr id="64" name="Image 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961" y="4678239"/>
            <a:ext cx="217529" cy="210513"/>
          </a:xfrm>
          <a:prstGeom prst="rect">
            <a:avLst/>
          </a:prstGeom>
        </p:spPr>
      </p:pic>
      <p:cxnSp>
        <p:nvCxnSpPr>
          <p:cNvPr id="74" name="Connecteur en angle 73"/>
          <p:cNvCxnSpPr/>
          <p:nvPr/>
        </p:nvCxnSpPr>
        <p:spPr>
          <a:xfrm rot="16200000" flipV="1">
            <a:off x="398531" y="3588676"/>
            <a:ext cx="727116" cy="246930"/>
          </a:xfrm>
          <a:prstGeom prst="bentConnector3">
            <a:avLst>
              <a:gd name="adj1" fmla="val -63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5" name="Connecteur en angle 74"/>
          <p:cNvCxnSpPr/>
          <p:nvPr/>
        </p:nvCxnSpPr>
        <p:spPr>
          <a:xfrm rot="16200000" flipV="1">
            <a:off x="649251" y="3836042"/>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9" name="Connecteur en angle 78"/>
          <p:cNvCxnSpPr/>
          <p:nvPr/>
        </p:nvCxnSpPr>
        <p:spPr>
          <a:xfrm rot="5400000" flipH="1" flipV="1">
            <a:off x="871273" y="3829693"/>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85" name="Connecteur droit 84"/>
          <p:cNvCxnSpPr/>
          <p:nvPr/>
        </p:nvCxnSpPr>
        <p:spPr>
          <a:xfrm flipH="1">
            <a:off x="882202" y="4088768"/>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35" name="TextBox 44"/>
          <p:cNvSpPr txBox="1"/>
          <p:nvPr/>
        </p:nvSpPr>
        <p:spPr>
          <a:xfrm>
            <a:off x="1761004" y="2760997"/>
            <a:ext cx="1023083" cy="322801"/>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DAY EVD EMERGENCY PLAN LAUNCHED</a:t>
            </a:r>
            <a:endParaRPr lang="en-GB" sz="900" b="1" dirty="0">
              <a:solidFill>
                <a:srgbClr val="026DB6"/>
              </a:solidFill>
              <a:latin typeface="Arial" panose="020B0604020202020204" pitchFamily="34" charset="0"/>
              <a:cs typeface="Arial" panose="020B0604020202020204" pitchFamily="34" charset="0"/>
            </a:endParaRPr>
          </a:p>
        </p:txBody>
      </p:sp>
      <p:sp>
        <p:nvSpPr>
          <p:cNvPr id="46" name="TextBox 48"/>
          <p:cNvSpPr txBox="1"/>
          <p:nvPr/>
        </p:nvSpPr>
        <p:spPr>
          <a:xfrm>
            <a:off x="2305779" y="4341028"/>
            <a:ext cx="286136" cy="231691"/>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a:t>
            </a:r>
            <a:r>
              <a:rPr lang="en-GB" sz="1600" b="1" baseline="30000" dirty="0" smtClean="0">
                <a:solidFill>
                  <a:srgbClr val="026DB6"/>
                </a:solidFill>
                <a:latin typeface="Arial" panose="020B0604020202020204" pitchFamily="34" charset="0"/>
                <a:cs typeface="Arial" panose="020B0604020202020204" pitchFamily="34" charset="0"/>
              </a:rPr>
              <a:t>ST</a:t>
            </a:r>
            <a:endParaRPr lang="en-GB" sz="1600" b="1" baseline="30000" dirty="0">
              <a:solidFill>
                <a:srgbClr val="026DB6"/>
              </a:solidFill>
              <a:latin typeface="Arial" panose="020B0604020202020204" pitchFamily="34" charset="0"/>
              <a:cs typeface="Arial" panose="020B0604020202020204" pitchFamily="34" charset="0"/>
            </a:endParaRPr>
          </a:p>
        </p:txBody>
      </p:sp>
      <p:sp>
        <p:nvSpPr>
          <p:cNvPr id="47" name="TextBox 48"/>
          <p:cNvSpPr txBox="1"/>
          <p:nvPr/>
        </p:nvSpPr>
        <p:spPr>
          <a:xfrm>
            <a:off x="1478523" y="2806552"/>
            <a:ext cx="243155" cy="231691"/>
          </a:xfrm>
          <a:prstGeom prst="rect">
            <a:avLst/>
          </a:prstGeom>
          <a:noFill/>
        </p:spPr>
        <p:txBody>
          <a:bodyPr wrap="square" lIns="0" tIns="0" rIns="0" bIns="0" rtlCol="0">
            <a:noAutofit/>
          </a:bodyPr>
          <a:lstStyle/>
          <a:p>
            <a:pPr algn="r"/>
            <a:r>
              <a:rPr lang="en-GB" sz="1600" b="1" dirty="0">
                <a:solidFill>
                  <a:srgbClr val="026DB6"/>
                </a:solidFill>
                <a:latin typeface="Arial" panose="020B0604020202020204" pitchFamily="34" charset="0"/>
                <a:cs typeface="Arial" panose="020B0604020202020204" pitchFamily="34" charset="0"/>
              </a:rPr>
              <a:t>4</a:t>
            </a:r>
            <a:r>
              <a:rPr lang="en-GB" sz="1600" b="1" dirty="0" smtClean="0">
                <a:solidFill>
                  <a:srgbClr val="026DB6"/>
                </a:solidFill>
                <a:latin typeface="Arial" panose="020B0604020202020204" pitchFamily="34" charset="0"/>
                <a:cs typeface="Arial" panose="020B0604020202020204" pitchFamily="34" charset="0"/>
              </a:rPr>
              <a:t>5</a:t>
            </a:r>
            <a:endParaRPr lang="en-GB" sz="1600" b="1" dirty="0">
              <a:solidFill>
                <a:srgbClr val="026DB6"/>
              </a:solidFill>
              <a:latin typeface="Arial" panose="020B0604020202020204" pitchFamily="34" charset="0"/>
              <a:cs typeface="Arial" panose="020B0604020202020204" pitchFamily="34" charset="0"/>
            </a:endParaRPr>
          </a:p>
        </p:txBody>
      </p:sp>
      <p:sp>
        <p:nvSpPr>
          <p:cNvPr id="38" name="TextBox 48"/>
          <p:cNvSpPr txBox="1"/>
          <p:nvPr/>
        </p:nvSpPr>
        <p:spPr>
          <a:xfrm>
            <a:off x="328262" y="4667650"/>
            <a:ext cx="245329" cy="231691"/>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79</a:t>
            </a:r>
            <a:endParaRPr lang="en-GB" sz="1600" b="1" dirty="0">
              <a:solidFill>
                <a:srgbClr val="026DB6"/>
              </a:solidFill>
              <a:latin typeface="Arial" panose="020B0604020202020204" pitchFamily="34" charset="0"/>
              <a:cs typeface="Arial" panose="020B0604020202020204" pitchFamily="34" charset="0"/>
            </a:endParaRPr>
          </a:p>
        </p:txBody>
      </p:sp>
      <p:pic>
        <p:nvPicPr>
          <p:cNvPr id="48" name="Image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54130" y="4351617"/>
            <a:ext cx="217529" cy="210513"/>
          </a:xfrm>
          <a:prstGeom prst="rect">
            <a:avLst/>
          </a:prstGeom>
        </p:spPr>
      </p:pic>
      <p:sp>
        <p:nvSpPr>
          <p:cNvPr id="37" name="TextBox 44"/>
          <p:cNvSpPr txBox="1"/>
          <p:nvPr/>
        </p:nvSpPr>
        <p:spPr>
          <a:xfrm>
            <a:off x="631326" y="4607857"/>
            <a:ext cx="1002402" cy="351277"/>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CASES, LOWEST IN 2015</a:t>
            </a:r>
            <a:endParaRPr lang="en-GB" dirty="0"/>
          </a:p>
        </p:txBody>
      </p:sp>
      <p:sp>
        <p:nvSpPr>
          <p:cNvPr id="34" name="TextBox 22"/>
          <p:cNvSpPr txBox="1"/>
          <p:nvPr/>
        </p:nvSpPr>
        <p:spPr>
          <a:xfrm>
            <a:off x="4842644" y="3553974"/>
            <a:ext cx="476497" cy="241666"/>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CAR</a:t>
            </a:r>
            <a:endParaRPr lang="en-GB" dirty="0"/>
          </a:p>
        </p:txBody>
      </p:sp>
      <p:sp>
        <p:nvSpPr>
          <p:cNvPr id="41" name="TextBox 44"/>
          <p:cNvSpPr txBox="1"/>
          <p:nvPr/>
        </p:nvSpPr>
        <p:spPr>
          <a:xfrm>
            <a:off x="5130677" y="3750362"/>
            <a:ext cx="936103" cy="304774"/>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MILLION FOOD INSECURE</a:t>
            </a:r>
            <a:endParaRPr lang="en-GB" sz="900" b="1" dirty="0">
              <a:solidFill>
                <a:srgbClr val="026DB6"/>
              </a:solidFill>
              <a:latin typeface="Arial" panose="020B0604020202020204" pitchFamily="34" charset="0"/>
              <a:cs typeface="Arial" panose="020B0604020202020204" pitchFamily="34" charset="0"/>
            </a:endParaRPr>
          </a:p>
        </p:txBody>
      </p:sp>
      <p:cxnSp>
        <p:nvCxnSpPr>
          <p:cNvPr id="49" name="Connecteur en angle 48"/>
          <p:cNvCxnSpPr/>
          <p:nvPr/>
        </p:nvCxnSpPr>
        <p:spPr>
          <a:xfrm rot="5400000">
            <a:off x="942500" y="2933301"/>
            <a:ext cx="273175" cy="249751"/>
          </a:xfrm>
          <a:prstGeom prst="bentConnector3">
            <a:avLst>
              <a:gd name="adj1" fmla="val 1185"/>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51" name="TextBox 48"/>
          <p:cNvSpPr txBox="1"/>
          <p:nvPr/>
        </p:nvSpPr>
        <p:spPr>
          <a:xfrm>
            <a:off x="3163779" y="3164955"/>
            <a:ext cx="243155" cy="231691"/>
          </a:xfrm>
          <a:prstGeom prst="rect">
            <a:avLst/>
          </a:prstGeom>
          <a:noFill/>
        </p:spPr>
        <p:txBody>
          <a:bodyPr wrap="square" lIns="0" tIns="0" rIns="0" bIns="0" rtlCol="0">
            <a:noAutofit/>
          </a:bodyPr>
          <a:lstStyle/>
          <a:p>
            <a:pPr algn="r"/>
            <a:r>
              <a:rPr lang="en-GB" sz="1600" b="1" dirty="0">
                <a:solidFill>
                  <a:srgbClr val="026DB6"/>
                </a:solidFill>
                <a:latin typeface="Arial" panose="020B0604020202020204" pitchFamily="34" charset="0"/>
                <a:cs typeface="Arial" panose="020B0604020202020204" pitchFamily="34" charset="0"/>
              </a:rPr>
              <a:t>4</a:t>
            </a:r>
            <a:r>
              <a:rPr lang="en-GB" sz="1600" b="1" dirty="0" smtClean="0">
                <a:solidFill>
                  <a:srgbClr val="026DB6"/>
                </a:solidFill>
                <a:latin typeface="Arial" panose="020B0604020202020204" pitchFamily="34" charset="0"/>
                <a:cs typeface="Arial" panose="020B0604020202020204" pitchFamily="34" charset="0"/>
              </a:rPr>
              <a:t>1</a:t>
            </a:r>
            <a:endParaRPr lang="en-GB" sz="1600" b="1" dirty="0">
              <a:solidFill>
                <a:srgbClr val="026DB6"/>
              </a:solidFill>
              <a:latin typeface="Arial" panose="020B0604020202020204" pitchFamily="34" charset="0"/>
              <a:cs typeface="Arial" panose="020B0604020202020204" pitchFamily="34" charset="0"/>
            </a:endParaRPr>
          </a:p>
        </p:txBody>
      </p:sp>
      <p:sp>
        <p:nvSpPr>
          <p:cNvPr id="52" name="TextBox 48"/>
          <p:cNvSpPr txBox="1"/>
          <p:nvPr/>
        </p:nvSpPr>
        <p:spPr>
          <a:xfrm>
            <a:off x="4770637" y="3786904"/>
            <a:ext cx="302543" cy="231691"/>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1.5</a:t>
            </a:r>
            <a:endParaRPr lang="en-GB" sz="1600" b="1" dirty="0">
              <a:solidFill>
                <a:srgbClr val="026DB6"/>
              </a:solidFill>
              <a:latin typeface="Arial" panose="020B0604020202020204" pitchFamily="34" charset="0"/>
              <a:cs typeface="Arial" panose="020B0604020202020204" pitchFamily="34" charset="0"/>
            </a:endParaRPr>
          </a:p>
        </p:txBody>
      </p:sp>
      <p:pic>
        <p:nvPicPr>
          <p:cNvPr id="56" name="Image 5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54802" y="2817141"/>
            <a:ext cx="217529" cy="210513"/>
          </a:xfrm>
          <a:prstGeom prst="rect">
            <a:avLst/>
          </a:prstGeom>
        </p:spPr>
      </p:pic>
      <p:pic>
        <p:nvPicPr>
          <p:cNvPr id="16" name="Image 15"/>
          <p:cNvPicPr>
            <a:picLocks noChangeAspect="1"/>
          </p:cNvPicPr>
          <p:nvPr/>
        </p:nvPicPr>
        <p:blipFill>
          <a:blip r:embed="rId5"/>
          <a:stretch>
            <a:fillRect/>
          </a:stretch>
        </p:blipFill>
        <p:spPr>
          <a:xfrm>
            <a:off x="2923860" y="3147488"/>
            <a:ext cx="236250" cy="236250"/>
          </a:xfrm>
          <a:prstGeom prst="rect">
            <a:avLst/>
          </a:prstGeom>
        </p:spPr>
      </p:pic>
      <p:cxnSp>
        <p:nvCxnSpPr>
          <p:cNvPr id="40" name="Connecteur en angle 39"/>
          <p:cNvCxnSpPr/>
          <p:nvPr/>
        </p:nvCxnSpPr>
        <p:spPr>
          <a:xfrm rot="16200000" flipH="1">
            <a:off x="304322" y="2911672"/>
            <a:ext cx="1016535" cy="1302"/>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50" name="TextBox 22"/>
          <p:cNvSpPr txBox="1"/>
          <p:nvPr/>
        </p:nvSpPr>
        <p:spPr>
          <a:xfrm>
            <a:off x="268457" y="1897541"/>
            <a:ext cx="1405835" cy="241666"/>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SIERRA LEONE</a:t>
            </a:r>
            <a:endParaRPr lang="en-GB" dirty="0"/>
          </a:p>
        </p:txBody>
      </p:sp>
      <p:sp>
        <p:nvSpPr>
          <p:cNvPr id="57" name="TextBox 44"/>
          <p:cNvSpPr txBox="1"/>
          <p:nvPr/>
        </p:nvSpPr>
        <p:spPr>
          <a:xfrm>
            <a:off x="693476" y="2089678"/>
            <a:ext cx="1251528" cy="322801"/>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DAY EVD SHUTDOWN</a:t>
            </a:r>
            <a:endParaRPr lang="en-GB" sz="900" b="1" dirty="0">
              <a:solidFill>
                <a:srgbClr val="026DB6"/>
              </a:solidFill>
              <a:latin typeface="Arial" panose="020B0604020202020204" pitchFamily="34" charset="0"/>
              <a:cs typeface="Arial" panose="020B0604020202020204" pitchFamily="34" charset="0"/>
            </a:endParaRPr>
          </a:p>
        </p:txBody>
      </p:sp>
      <p:sp>
        <p:nvSpPr>
          <p:cNvPr id="58" name="TextBox 48"/>
          <p:cNvSpPr txBox="1"/>
          <p:nvPr/>
        </p:nvSpPr>
        <p:spPr>
          <a:xfrm>
            <a:off x="522164" y="2135233"/>
            <a:ext cx="131950" cy="231691"/>
          </a:xfrm>
          <a:prstGeom prst="rect">
            <a:avLst/>
          </a:prstGeom>
          <a:noFill/>
        </p:spPr>
        <p:txBody>
          <a:bodyPr wrap="square" lIns="0" tIns="0" rIns="0" bIns="0" rtlCol="0">
            <a:noAutofit/>
          </a:bodyPr>
          <a:lstStyle/>
          <a:p>
            <a:pPr algn="r"/>
            <a:r>
              <a:rPr lang="en-GB" sz="1600" b="1" dirty="0">
                <a:solidFill>
                  <a:srgbClr val="026DB6"/>
                </a:solidFill>
                <a:latin typeface="Arial" panose="020B0604020202020204" pitchFamily="34" charset="0"/>
                <a:cs typeface="Arial" panose="020B0604020202020204" pitchFamily="34" charset="0"/>
              </a:rPr>
              <a:t>3</a:t>
            </a:r>
          </a:p>
        </p:txBody>
      </p:sp>
      <p:pic>
        <p:nvPicPr>
          <p:cNvPr id="59" name="Image 5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6400" y="2145822"/>
            <a:ext cx="217529" cy="210513"/>
          </a:xfrm>
          <a:prstGeom prst="rect">
            <a:avLst/>
          </a:prstGeom>
        </p:spPr>
      </p:pic>
      <p:pic>
        <p:nvPicPr>
          <p:cNvPr id="17" name="Image 16"/>
          <p:cNvPicPr>
            <a:picLocks noChangeAspect="1"/>
          </p:cNvPicPr>
          <p:nvPr/>
        </p:nvPicPr>
        <p:blipFill>
          <a:blip r:embed="rId6"/>
          <a:stretch>
            <a:fillRect/>
          </a:stretch>
        </p:blipFill>
        <p:spPr>
          <a:xfrm>
            <a:off x="4529353" y="3784624"/>
            <a:ext cx="236250" cy="236250"/>
          </a:xfrm>
          <a:prstGeom prst="rect">
            <a:avLst/>
          </a:prstGeom>
        </p:spPr>
      </p:pic>
      <p:pic>
        <p:nvPicPr>
          <p:cNvPr id="42" name="Image 41"/>
          <p:cNvPicPr>
            <a:picLocks noChangeAspect="1"/>
          </p:cNvPicPr>
          <p:nvPr/>
        </p:nvPicPr>
        <p:blipFill>
          <a:blip r:embed="rId7"/>
          <a:stretch>
            <a:fillRect/>
          </a:stretch>
        </p:blipFill>
        <p:spPr>
          <a:xfrm>
            <a:off x="2927126" y="3447436"/>
            <a:ext cx="260347" cy="303738"/>
          </a:xfrm>
          <a:prstGeom prst="rect">
            <a:avLst/>
          </a:prstGeom>
        </p:spPr>
      </p:pic>
      <p:sp>
        <p:nvSpPr>
          <p:cNvPr id="44" name="TextBox 44"/>
          <p:cNvSpPr txBox="1"/>
          <p:nvPr/>
        </p:nvSpPr>
        <p:spPr>
          <a:xfrm>
            <a:off x="3225157" y="3523846"/>
            <a:ext cx="1041423" cy="184777"/>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ELECTIONS HELD</a:t>
            </a:r>
          </a:p>
        </p:txBody>
      </p:sp>
    </p:spTree>
    <p:extLst>
      <p:ext uri="{BB962C8B-B14F-4D97-AF65-F5344CB8AC3E}">
        <p14:creationId xmlns:p14="http://schemas.microsoft.com/office/powerpoint/2010/main" val="355978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978112C3-794E-4766-A3EB-BDA2149EA95B}">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5188</TotalTime>
  <Words>269</Words>
  <Application>Microsoft Office PowerPoint</Application>
  <PresentationFormat>Personnalisé</PresentationFormat>
  <Paragraphs>50</Paragraphs>
  <Slides>1</Slides>
  <Notes>1</Notes>
  <HiddenSlides>0</HiddenSlides>
  <MMClips>0</MMClips>
  <ScaleCrop>false</ScaleCrop>
  <HeadingPairs>
    <vt:vector size="4" baseType="variant">
      <vt:variant>
        <vt:lpstr>Thème</vt:lpstr>
      </vt:variant>
      <vt:variant>
        <vt:i4>1</vt:i4>
      </vt:variant>
      <vt:variant>
        <vt:lpstr>Titres des diapositives</vt:lpstr>
      </vt:variant>
      <vt:variant>
        <vt:i4>1</vt:i4>
      </vt:variant>
    </vt:vector>
  </HeadingPairs>
  <TitlesOfParts>
    <vt:vector size="2" baseType="lpstr">
      <vt:lpstr>Office Theme</vt:lpstr>
      <vt:lpstr>Présentation PowerPoint</vt:lpstr>
    </vt:vector>
  </TitlesOfParts>
  <Company>OCHA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OCHA</dc:creator>
  <cp:lastModifiedBy>Seynabou Niang</cp:lastModifiedBy>
  <cp:revision>579</cp:revision>
  <cp:lastPrinted>2014-12-11T10:27:48Z</cp:lastPrinted>
  <dcterms:created xsi:type="dcterms:W3CDTF">2014-03-10T10:37:19Z</dcterms:created>
  <dcterms:modified xsi:type="dcterms:W3CDTF">2015-03-31T15:19:49Z</dcterms:modified>
</cp:coreProperties>
</file>