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20" d="100"/>
          <a:sy n="120" d="100"/>
        </p:scale>
        <p:origin x="-72" y="714"/>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07/10/2015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07/10/2015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07/10/2015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07/10/2015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07/10/2015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07/10/2015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07/10/2015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07/10/2015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07/10/2015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07/10/2015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 y="849199"/>
            <a:ext cx="6677802" cy="6014329"/>
          </a:xfrm>
          <a:prstGeom prst="rect">
            <a:avLst/>
          </a:prstGeom>
        </p:spPr>
      </p:pic>
      <p:sp>
        <p:nvSpPr>
          <p:cNvPr id="36" name="TextBox 35"/>
          <p:cNvSpPr txBox="1"/>
          <p:nvPr/>
        </p:nvSpPr>
        <p:spPr>
          <a:xfrm>
            <a:off x="6683423" y="567988"/>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29 Sep – 5 Oct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488375"/>
          </a:xfrm>
          <a:prstGeom prst="rect">
            <a:avLst/>
          </a:prstGeom>
          <a:noFill/>
        </p:spPr>
        <p:txBody>
          <a:bodyPr wrap="square" lIns="99569" tIns="49785" rIns="99569" bIns="49785" rtlCol="0">
            <a:noAutofit/>
          </a:bodyPr>
          <a:lstStyle/>
          <a:p>
            <a:r>
              <a:rPr lang="fr-FR" sz="900" b="1" dirty="0">
                <a:solidFill>
                  <a:srgbClr val="FF721E"/>
                </a:solidFill>
                <a:latin typeface="Arial"/>
              </a:rPr>
              <a:t>RÉPUBLIQUE CENTRAFRICAINE (RCA</a:t>
            </a:r>
            <a:r>
              <a:rPr lang="fr-FR" sz="900" b="1" dirty="0" smtClean="0">
                <a:solidFill>
                  <a:srgbClr val="FF721E"/>
                </a:solidFill>
                <a:latin typeface="Arial"/>
              </a:rPr>
              <a:t>)</a:t>
            </a:r>
          </a:p>
          <a:p>
            <a:r>
              <a:rPr lang="fr-FR" sz="800" b="1" i="1" cap="all" dirty="0">
                <a:solidFill>
                  <a:srgbClr val="036BB6"/>
                </a:solidFill>
                <a:latin typeface="Arial"/>
              </a:rPr>
              <a:t>Retour progressif au calme à </a:t>
            </a:r>
            <a:r>
              <a:rPr lang="fr-FR" sz="800" b="1" i="1" cap="all" dirty="0" smtClean="0">
                <a:solidFill>
                  <a:srgbClr val="036BB6"/>
                </a:solidFill>
                <a:latin typeface="Arial"/>
              </a:rPr>
              <a:t>Bangui</a:t>
            </a:r>
          </a:p>
          <a:p>
            <a:pPr algn="just"/>
            <a:r>
              <a:rPr lang="fr-FR" sz="780" dirty="0">
                <a:solidFill>
                  <a:srgbClr val="A6A6A6"/>
                </a:solidFill>
                <a:latin typeface="Arial" pitchFamily="34" charset="0"/>
                <a:cs typeface="Arial" pitchFamily="34" charset="0"/>
              </a:rPr>
              <a:t>Le calme revient progressivement à Bangui suite à une éruption de violence le 26 septembre au cours de laquelle au moins 42 personnes ont été tuées, plus de 300 blessées et 37 000 déplacées. Les entreprises, les transports publics et autres activités reprennent lentement dans le centre-ville. Cependant, certaines routes sont toujours barricadées et des activités criminelles ont été signalées dans différents quartiers. Les mouvements de population et l'accès humanitaire sont encore difficiles en raison de l'insécurité</a:t>
            </a:r>
            <a:r>
              <a:rPr lang="fr-FR" sz="780" dirty="0" smtClean="0">
                <a:solidFill>
                  <a:srgbClr val="A6A6A6"/>
                </a:solidFill>
                <a:latin typeface="Arial" pitchFamily="34" charset="0"/>
                <a:cs typeface="Arial" pitchFamily="34" charset="0"/>
              </a:rPr>
              <a:t>.</a:t>
            </a:r>
          </a:p>
          <a:p>
            <a:pPr algn="just"/>
            <a:endParaRPr lang="en-GB" sz="300" b="1" dirty="0" smtClean="0">
              <a:solidFill>
                <a:srgbClr val="FF721E"/>
              </a:solidFill>
              <a:latin typeface="Arial"/>
            </a:endParaRPr>
          </a:p>
          <a:p>
            <a:r>
              <a:rPr lang="en-GB" sz="900" b="1" dirty="0" smtClean="0">
                <a:solidFill>
                  <a:srgbClr val="FF721E"/>
                </a:solidFill>
                <a:latin typeface="Arial"/>
              </a:rPr>
              <a:t>TCHAD</a:t>
            </a:r>
            <a:r>
              <a:rPr lang="en-GB" sz="1000" b="1" dirty="0" smtClean="0"/>
              <a:t>	</a:t>
            </a:r>
            <a:endParaRPr lang="fr-FR" sz="1000" dirty="0" smtClean="0"/>
          </a:p>
          <a:p>
            <a:r>
              <a:rPr lang="fr-FR" sz="800" b="1" i="1" cap="all" dirty="0">
                <a:solidFill>
                  <a:srgbClr val="036BB6"/>
                </a:solidFill>
                <a:latin typeface="Arial"/>
              </a:rPr>
              <a:t>RAID ARMÉ DANS UN </a:t>
            </a:r>
            <a:r>
              <a:rPr lang="fr-FR" sz="800" b="1" i="1" cap="all" dirty="0" smtClean="0">
                <a:solidFill>
                  <a:srgbClr val="036BB6"/>
                </a:solidFill>
                <a:latin typeface="Arial"/>
              </a:rPr>
              <a:t>VILLAGE</a:t>
            </a:r>
          </a:p>
          <a:p>
            <a:pPr algn="just"/>
            <a:r>
              <a:rPr lang="fr-FR" sz="780" dirty="0">
                <a:solidFill>
                  <a:srgbClr val="A6A6A6"/>
                </a:solidFill>
                <a:latin typeface="Arial" pitchFamily="34" charset="0"/>
                <a:cs typeface="Arial" pitchFamily="34" charset="0"/>
              </a:rPr>
              <a:t>Le 29 septembre des hommes armés présumés appartenir au groupe </a:t>
            </a:r>
            <a:r>
              <a:rPr lang="fr-FR" sz="780" dirty="0" err="1">
                <a:solidFill>
                  <a:srgbClr val="A6A6A6"/>
                </a:solidFill>
                <a:latin typeface="Arial" pitchFamily="34" charset="0"/>
                <a:cs typeface="Arial" pitchFamily="34" charset="0"/>
              </a:rPr>
              <a:t>Boko</a:t>
            </a:r>
            <a:r>
              <a:rPr lang="fr-FR" sz="780" dirty="0">
                <a:solidFill>
                  <a:srgbClr val="A6A6A6"/>
                </a:solidFill>
                <a:latin typeface="Arial" pitchFamily="34" charset="0"/>
                <a:cs typeface="Arial" pitchFamily="34" charset="0"/>
              </a:rPr>
              <a:t> </a:t>
            </a:r>
            <a:r>
              <a:rPr lang="fr-FR" sz="780" dirty="0" err="1">
                <a:solidFill>
                  <a:srgbClr val="A6A6A6"/>
                </a:solidFill>
                <a:latin typeface="Arial" pitchFamily="34" charset="0"/>
                <a:cs typeface="Arial" pitchFamily="34" charset="0"/>
              </a:rPr>
              <a:t>Haram</a:t>
            </a:r>
            <a:r>
              <a:rPr lang="fr-FR" sz="780" dirty="0">
                <a:solidFill>
                  <a:srgbClr val="A6A6A6"/>
                </a:solidFill>
                <a:latin typeface="Arial" pitchFamily="34" charset="0"/>
                <a:cs typeface="Arial" pitchFamily="34" charset="0"/>
              </a:rPr>
              <a:t> ont attaqué le village de </a:t>
            </a:r>
            <a:r>
              <a:rPr lang="fr-FR" sz="780" dirty="0" err="1">
                <a:solidFill>
                  <a:srgbClr val="A6A6A6"/>
                </a:solidFill>
                <a:latin typeface="Arial" pitchFamily="34" charset="0"/>
                <a:cs typeface="Arial" pitchFamily="34" charset="0"/>
              </a:rPr>
              <a:t>Bikaram</a:t>
            </a:r>
            <a:r>
              <a:rPr lang="fr-FR" sz="780" dirty="0">
                <a:solidFill>
                  <a:srgbClr val="A6A6A6"/>
                </a:solidFill>
                <a:latin typeface="Arial" pitchFamily="34" charset="0"/>
                <a:cs typeface="Arial" pitchFamily="34" charset="0"/>
              </a:rPr>
              <a:t> dans la région sud du Lac, incendié des maisons et volé des stocks alimentaires. Aucune victime n'a été signalée. Cependant, au moins 10.000 personnes ont été déplacées après le raid et un autre qui a eu lieu une semaine plus tôt. Les personnes déplacées vivent dans des camps de fortune à proximité des zones de </a:t>
            </a:r>
            <a:r>
              <a:rPr lang="fr-FR" sz="780" dirty="0" err="1">
                <a:solidFill>
                  <a:srgbClr val="A6A6A6"/>
                </a:solidFill>
                <a:latin typeface="Arial" pitchFamily="34" charset="0"/>
                <a:cs typeface="Arial" pitchFamily="34" charset="0"/>
              </a:rPr>
              <a:t>Daboua</a:t>
            </a:r>
            <a:r>
              <a:rPr lang="fr-FR" sz="780" dirty="0">
                <a:solidFill>
                  <a:srgbClr val="A6A6A6"/>
                </a:solidFill>
                <a:latin typeface="Arial" pitchFamily="34" charset="0"/>
                <a:cs typeface="Arial" pitchFamily="34" charset="0"/>
              </a:rPr>
              <a:t> et </a:t>
            </a:r>
            <a:r>
              <a:rPr lang="fr-FR" sz="780" dirty="0" err="1">
                <a:solidFill>
                  <a:srgbClr val="A6A6A6"/>
                </a:solidFill>
                <a:latin typeface="Arial" pitchFamily="34" charset="0"/>
                <a:cs typeface="Arial" pitchFamily="34" charset="0"/>
              </a:rPr>
              <a:t>Ngouboua</a:t>
            </a:r>
            <a:r>
              <a:rPr lang="fr-FR" sz="780" dirty="0">
                <a:solidFill>
                  <a:srgbClr val="A6A6A6"/>
                </a:solidFill>
                <a:latin typeface="Arial" pitchFamily="34" charset="0"/>
                <a:cs typeface="Arial" pitchFamily="34" charset="0"/>
              </a:rPr>
              <a:t>. Les autorités locales ont mis en place une équipe pour identifier les personnes nouvellement déplacées et leurs besoins, mais l'insécurité entrave l'accès</a:t>
            </a:r>
            <a:r>
              <a:rPr lang="fr-FR" sz="780" dirty="0" smtClean="0">
                <a:solidFill>
                  <a:srgbClr val="A6A6A6"/>
                </a:solidFill>
                <a:latin typeface="Arial" pitchFamily="34" charset="0"/>
                <a:cs typeface="Arial" pitchFamily="34" charset="0"/>
              </a:rPr>
              <a:t>.</a:t>
            </a:r>
          </a:p>
          <a:p>
            <a:pPr algn="just"/>
            <a:endParaRPr lang="en-GB" sz="300" dirty="0" smtClean="0">
              <a:solidFill>
                <a:srgbClr val="A6A6A6"/>
              </a:solidFill>
              <a:latin typeface="Arial" pitchFamily="34" charset="0"/>
              <a:cs typeface="Arial" pitchFamily="34" charset="0"/>
            </a:endParaRPr>
          </a:p>
          <a:p>
            <a:pPr algn="just"/>
            <a:r>
              <a:rPr lang="en-GB" sz="900" b="1" dirty="0" smtClean="0">
                <a:solidFill>
                  <a:srgbClr val="FF721E"/>
                </a:solidFill>
                <a:latin typeface="Arial"/>
              </a:rPr>
              <a:t>GUINEE</a:t>
            </a:r>
          </a:p>
          <a:p>
            <a:r>
              <a:rPr lang="en-GB" sz="800" b="1" i="1" cap="all" dirty="0" smtClean="0">
                <a:solidFill>
                  <a:srgbClr val="036BB6"/>
                </a:solidFill>
                <a:latin typeface="Arial"/>
              </a:rPr>
              <a:t>50 BLESSES LORS DE VIOLENCES PRE-ELECTORALES</a:t>
            </a:r>
          </a:p>
          <a:p>
            <a:pPr algn="just"/>
            <a:r>
              <a:rPr lang="fr-FR" sz="780" dirty="0">
                <a:solidFill>
                  <a:srgbClr val="A6A6A6"/>
                </a:solidFill>
                <a:latin typeface="Arial" pitchFamily="34" charset="0"/>
                <a:cs typeface="Arial" pitchFamily="34" charset="0"/>
              </a:rPr>
              <a:t>Environ </a:t>
            </a:r>
            <a:r>
              <a:rPr lang="fr-FR" sz="780" dirty="0" smtClean="0">
                <a:solidFill>
                  <a:srgbClr val="A6A6A6"/>
                </a:solidFill>
                <a:latin typeface="Arial" pitchFamily="34" charset="0"/>
                <a:cs typeface="Arial" pitchFamily="34" charset="0"/>
              </a:rPr>
              <a:t>50 </a:t>
            </a:r>
            <a:r>
              <a:rPr lang="fr-FR" sz="780" dirty="0">
                <a:solidFill>
                  <a:srgbClr val="A6A6A6"/>
                </a:solidFill>
                <a:latin typeface="Arial" pitchFamily="34" charset="0"/>
                <a:cs typeface="Arial" pitchFamily="34" charset="0"/>
              </a:rPr>
              <a:t>personnes ont été blessées suite à des affrontements qui ont éclaté à N'</a:t>
            </a:r>
            <a:r>
              <a:rPr lang="fr-FR" sz="780" dirty="0" err="1">
                <a:solidFill>
                  <a:srgbClr val="A6A6A6"/>
                </a:solidFill>
                <a:latin typeface="Arial" pitchFamily="34" charset="0"/>
                <a:cs typeface="Arial" pitchFamily="34" charset="0"/>
              </a:rPr>
              <a:t>Zérékoré</a:t>
            </a:r>
            <a:r>
              <a:rPr lang="fr-FR" sz="780" dirty="0">
                <a:solidFill>
                  <a:srgbClr val="A6A6A6"/>
                </a:solidFill>
                <a:latin typeface="Arial" pitchFamily="34" charset="0"/>
                <a:cs typeface="Arial" pitchFamily="34" charset="0"/>
              </a:rPr>
              <a:t> le 2 octobre. Les troubles politiques ont lieu à quelques jours de l'élection présidentielle prévue le 11 octobre. Il s’agit de la deuxième éruption de violence au cours de la période qui a précédé le scrutin. Les partis d'opposition ont appelé à un report du vote à plus tard au cours du mois d’octobre, en raison d’anomalies qui entacheraient le processus électoral. </a:t>
            </a:r>
            <a:r>
              <a:rPr lang="en-GB" sz="500" dirty="0" smtClean="0">
                <a:solidFill>
                  <a:srgbClr val="A6A6A6"/>
                </a:solidFill>
                <a:latin typeface="Arial" pitchFamily="34" charset="0"/>
                <a:cs typeface="Arial" pitchFamily="34" charset="0"/>
              </a:rPr>
              <a:t> </a:t>
            </a:r>
          </a:p>
          <a:p>
            <a:pPr algn="just"/>
            <a:endParaRPr lang="en-US" sz="300" dirty="0">
              <a:solidFill>
                <a:srgbClr val="A6A6A6"/>
              </a:solidFill>
              <a:latin typeface="Arial" pitchFamily="34" charset="0"/>
              <a:cs typeface="Arial" pitchFamily="34" charset="0"/>
            </a:endParaRPr>
          </a:p>
          <a:p>
            <a:r>
              <a:rPr lang="fr-FR" sz="900" b="1" dirty="0" smtClean="0">
                <a:solidFill>
                  <a:srgbClr val="FF721E"/>
                </a:solidFill>
                <a:latin typeface="Arial"/>
              </a:rPr>
              <a:t>NIGER</a:t>
            </a:r>
          </a:p>
          <a:p>
            <a:r>
              <a:rPr lang="fr-FR" sz="800" b="1" i="1" cap="all" dirty="0">
                <a:solidFill>
                  <a:srgbClr val="036BB6"/>
                </a:solidFill>
                <a:latin typeface="Arial"/>
              </a:rPr>
              <a:t>Six morts lors d'un attentat </a:t>
            </a:r>
            <a:r>
              <a:rPr lang="fr-FR" sz="800" b="1" i="1" cap="all" dirty="0" smtClean="0">
                <a:solidFill>
                  <a:srgbClr val="036BB6"/>
                </a:solidFill>
                <a:latin typeface="Arial"/>
              </a:rPr>
              <a:t>suicide</a:t>
            </a:r>
          </a:p>
          <a:p>
            <a:r>
              <a:rPr lang="fr-FR" sz="780" dirty="0">
                <a:solidFill>
                  <a:srgbClr val="A6A6A6"/>
                </a:solidFill>
                <a:latin typeface="Arial" pitchFamily="34" charset="0"/>
                <a:cs typeface="Arial" pitchFamily="34" charset="0"/>
              </a:rPr>
              <a:t>Un double attentat suicide le 4 octobre a tué cinq civils et un policier dans la ville de Diffa au sud-est du Niger. De nouvelles attaques par des militants présumés de </a:t>
            </a:r>
            <a:r>
              <a:rPr lang="fr-FR" sz="780" dirty="0" err="1">
                <a:solidFill>
                  <a:srgbClr val="A6A6A6"/>
                </a:solidFill>
                <a:latin typeface="Arial" pitchFamily="34" charset="0"/>
                <a:cs typeface="Arial" pitchFamily="34" charset="0"/>
              </a:rPr>
              <a:t>Boko</a:t>
            </a:r>
            <a:r>
              <a:rPr lang="fr-FR" sz="780" dirty="0">
                <a:solidFill>
                  <a:srgbClr val="A6A6A6"/>
                </a:solidFill>
                <a:latin typeface="Arial" pitchFamily="34" charset="0"/>
                <a:cs typeface="Arial" pitchFamily="34" charset="0"/>
              </a:rPr>
              <a:t> </a:t>
            </a:r>
            <a:r>
              <a:rPr lang="fr-FR" sz="780" dirty="0" err="1">
                <a:solidFill>
                  <a:srgbClr val="A6A6A6"/>
                </a:solidFill>
                <a:latin typeface="Arial" pitchFamily="34" charset="0"/>
                <a:cs typeface="Arial" pitchFamily="34" charset="0"/>
              </a:rPr>
              <a:t>Haram</a:t>
            </a:r>
            <a:r>
              <a:rPr lang="fr-FR" sz="780" dirty="0">
                <a:solidFill>
                  <a:srgbClr val="A6A6A6"/>
                </a:solidFill>
                <a:latin typeface="Arial" pitchFamily="34" charset="0"/>
                <a:cs typeface="Arial" pitchFamily="34" charset="0"/>
              </a:rPr>
              <a:t> ont mis fin à plusieurs semaines de calme dans la région de Diffa, qui avait subi plusieurs attaques des insurgés depuis le début de l'année</a:t>
            </a:r>
            <a:r>
              <a:rPr lang="fr-FR" sz="780" dirty="0" smtClean="0">
                <a:solidFill>
                  <a:srgbClr val="A6A6A6"/>
                </a:solidFill>
                <a:latin typeface="Arial" pitchFamily="34" charset="0"/>
                <a:cs typeface="Arial" pitchFamily="34" charset="0"/>
              </a:rPr>
              <a:t>.</a:t>
            </a:r>
          </a:p>
          <a:p>
            <a:endParaRPr lang="fr-FR" sz="300" b="1" dirty="0" smtClean="0">
              <a:solidFill>
                <a:srgbClr val="FF721E"/>
              </a:solidFill>
              <a:latin typeface="Arial"/>
            </a:endParaRPr>
          </a:p>
          <a:p>
            <a:r>
              <a:rPr lang="fr-FR" sz="900" b="1" dirty="0" smtClean="0">
                <a:solidFill>
                  <a:srgbClr val="FF721E"/>
                </a:solidFill>
                <a:latin typeface="Arial"/>
              </a:rPr>
              <a:t>NIGERIA</a:t>
            </a:r>
          </a:p>
          <a:p>
            <a:r>
              <a:rPr lang="fr-FR" sz="800" b="1" i="1" cap="all" dirty="0">
                <a:solidFill>
                  <a:srgbClr val="036BB6"/>
                </a:solidFill>
                <a:latin typeface="Arial"/>
              </a:rPr>
              <a:t>PLUS DE 30 tués dans des attaques à la bombe </a:t>
            </a:r>
            <a:endParaRPr lang="fr-FR" sz="800" b="1" i="1" cap="all" dirty="0" smtClean="0">
              <a:solidFill>
                <a:srgbClr val="036BB6"/>
              </a:solidFill>
              <a:latin typeface="Arial"/>
            </a:endParaRPr>
          </a:p>
          <a:p>
            <a:pPr algn="just"/>
            <a:r>
              <a:rPr lang="fr-FR" sz="780" dirty="0">
                <a:solidFill>
                  <a:srgbClr val="A6A6A6"/>
                </a:solidFill>
                <a:latin typeface="Arial" pitchFamily="34" charset="0"/>
                <a:cs typeface="Arial" pitchFamily="34" charset="0"/>
              </a:rPr>
              <a:t>Au moins 17 personnes sont mortes et 54 autres ont été blessées dans des attentats à la bombe au cours de la nuit du 2 octobre dans les zones de </a:t>
            </a:r>
            <a:r>
              <a:rPr lang="fr-FR" sz="780" dirty="0" err="1">
                <a:solidFill>
                  <a:srgbClr val="A6A6A6"/>
                </a:solidFill>
                <a:latin typeface="Arial" pitchFamily="34" charset="0"/>
                <a:cs typeface="Arial" pitchFamily="34" charset="0"/>
              </a:rPr>
              <a:t>Kuje</a:t>
            </a:r>
            <a:r>
              <a:rPr lang="fr-FR" sz="780" dirty="0">
                <a:solidFill>
                  <a:srgbClr val="A6A6A6"/>
                </a:solidFill>
                <a:latin typeface="Arial" pitchFamily="34" charset="0"/>
                <a:cs typeface="Arial" pitchFamily="34" charset="0"/>
              </a:rPr>
              <a:t> et de </a:t>
            </a:r>
            <a:r>
              <a:rPr lang="fr-FR" sz="780" dirty="0" err="1">
                <a:solidFill>
                  <a:srgbClr val="A6A6A6"/>
                </a:solidFill>
                <a:latin typeface="Arial" pitchFamily="34" charset="0"/>
                <a:cs typeface="Arial" pitchFamily="34" charset="0"/>
              </a:rPr>
              <a:t>Nyanya</a:t>
            </a:r>
            <a:r>
              <a:rPr lang="fr-FR" sz="780" dirty="0">
                <a:solidFill>
                  <a:srgbClr val="A6A6A6"/>
                </a:solidFill>
                <a:latin typeface="Arial" pitchFamily="34" charset="0"/>
                <a:cs typeface="Arial" pitchFamily="34" charset="0"/>
              </a:rPr>
              <a:t> en périphérie de la capitale Abuja. En parallèle, cinq </a:t>
            </a:r>
            <a:r>
              <a:rPr lang="fr-FR" sz="780" dirty="0" smtClean="0">
                <a:solidFill>
                  <a:srgbClr val="A6A6A6"/>
                </a:solidFill>
                <a:latin typeface="Arial" pitchFamily="34" charset="0"/>
                <a:cs typeface="Arial" pitchFamily="34" charset="0"/>
              </a:rPr>
              <a:t>enfants </a:t>
            </a:r>
            <a:r>
              <a:rPr lang="fr-FR" sz="780" dirty="0">
                <a:solidFill>
                  <a:srgbClr val="A6A6A6"/>
                </a:solidFill>
                <a:latin typeface="Arial" pitchFamily="34" charset="0"/>
                <a:cs typeface="Arial" pitchFamily="34" charset="0"/>
              </a:rPr>
              <a:t>sont soupçonnés d'avoir été utilisés comme kamikazes dans une série d'explosions </a:t>
            </a:r>
            <a:r>
              <a:rPr lang="fr-FR" sz="780" dirty="0" smtClean="0">
                <a:solidFill>
                  <a:srgbClr val="A6A6A6"/>
                </a:solidFill>
                <a:latin typeface="Arial" pitchFamily="34" charset="0"/>
                <a:cs typeface="Arial" pitchFamily="34" charset="0"/>
              </a:rPr>
              <a:t>à Maiduguri </a:t>
            </a:r>
            <a:r>
              <a:rPr lang="fr-FR" sz="780" dirty="0">
                <a:solidFill>
                  <a:srgbClr val="A6A6A6"/>
                </a:solidFill>
                <a:latin typeface="Arial" pitchFamily="34" charset="0"/>
                <a:cs typeface="Arial" pitchFamily="34" charset="0"/>
              </a:rPr>
              <a:t>le 1er octobre, qui a tué 15 personnes, y compris les bombardiers, et en a blessé plus de 35 dans des attaques dans une mosquée et au domicile d'un chef de groupe d'autodéfense.</a:t>
            </a:r>
            <a:r>
              <a:rPr lang="en-US" sz="500" i="1" dirty="0" smtClean="0"/>
              <a:t> </a:t>
            </a:r>
          </a:p>
          <a:p>
            <a:pPr algn="just"/>
            <a:endParaRPr lang="en-US" sz="300" dirty="0" smtClean="0">
              <a:solidFill>
                <a:srgbClr val="A6A6A6"/>
              </a:solidFill>
              <a:latin typeface="Arial" pitchFamily="34" charset="0"/>
              <a:cs typeface="Arial" pitchFamily="34" charset="0"/>
            </a:endParaRPr>
          </a:p>
          <a:p>
            <a:r>
              <a:rPr lang="en-GB" sz="900" b="1" dirty="0" smtClean="0">
                <a:solidFill>
                  <a:srgbClr val="FF721E"/>
                </a:solidFill>
                <a:latin typeface="Arial"/>
              </a:rPr>
              <a:t>MVE </a:t>
            </a:r>
            <a:r>
              <a:rPr lang="fr-FR" sz="900" b="1" dirty="0" smtClean="0">
                <a:solidFill>
                  <a:srgbClr val="FF721E"/>
                </a:solidFill>
                <a:latin typeface="Arial"/>
              </a:rPr>
              <a:t>REGIONAL</a:t>
            </a:r>
          </a:p>
          <a:p>
            <a:r>
              <a:rPr lang="en-GB" sz="800" b="1" i="1" cap="all" dirty="0">
                <a:solidFill>
                  <a:srgbClr val="036BB6"/>
                </a:solidFill>
                <a:latin typeface="Arial"/>
              </a:rPr>
              <a:t>0 nouveaux </a:t>
            </a:r>
            <a:r>
              <a:rPr lang="en-GB" sz="800" b="1" i="1" cap="all" dirty="0" err="1">
                <a:solidFill>
                  <a:srgbClr val="036BB6"/>
                </a:solidFill>
                <a:latin typeface="Arial"/>
              </a:rPr>
              <a:t>cas</a:t>
            </a:r>
            <a:r>
              <a:rPr lang="en-GB" sz="800" b="1" i="1" cap="all" dirty="0">
                <a:solidFill>
                  <a:srgbClr val="036BB6"/>
                </a:solidFill>
                <a:latin typeface="Arial"/>
              </a:rPr>
              <a:t> </a:t>
            </a:r>
            <a:r>
              <a:rPr lang="en-GB" sz="800" b="1" i="1" cap="all" dirty="0" err="1" smtClean="0">
                <a:solidFill>
                  <a:srgbClr val="036BB6"/>
                </a:solidFill>
                <a:latin typeface="Arial"/>
              </a:rPr>
              <a:t>signalés</a:t>
            </a:r>
            <a:endParaRPr lang="en-GB" sz="800" b="1" i="1" cap="all" dirty="0" smtClean="0">
              <a:solidFill>
                <a:srgbClr val="036BB6"/>
              </a:solidFill>
              <a:latin typeface="Arial"/>
            </a:endParaRPr>
          </a:p>
          <a:p>
            <a:pPr algn="just"/>
            <a:r>
              <a:rPr lang="fr-FR" sz="780" dirty="0">
                <a:solidFill>
                  <a:srgbClr val="A6A6A6"/>
                </a:solidFill>
                <a:latin typeface="Arial" pitchFamily="34" charset="0"/>
                <a:cs typeface="Arial" pitchFamily="34" charset="0"/>
              </a:rPr>
              <a:t>Aucun nouveau cas n’a été signalé en Guinée, au Libéria et en Sierra Leone dans la semaine se terminant le 4 octobre. En date du 2 octobre, le Libéria était allé pendant 80 jours sans aucun cas confirmé. Sierra Leone a commencé une nouvelle de 42 jours du compte à rebours, le 26 Septembre, lorsque les derniers patients ont été évacués d'un centre de traitement. La Guinée a lancé des campagnes pour renforcer la surveillance épidémiologique dans </a:t>
            </a:r>
            <a:r>
              <a:rPr lang="fr-FR" sz="780" dirty="0" err="1">
                <a:solidFill>
                  <a:srgbClr val="A6A6A6"/>
                </a:solidFill>
                <a:latin typeface="Arial" pitchFamily="34" charset="0"/>
                <a:cs typeface="Arial" pitchFamily="34" charset="0"/>
              </a:rPr>
              <a:t>Ratotma</a:t>
            </a:r>
            <a:r>
              <a:rPr lang="fr-FR" sz="780" dirty="0">
                <a:solidFill>
                  <a:srgbClr val="A6A6A6"/>
                </a:solidFill>
                <a:latin typeface="Arial" pitchFamily="34" charset="0"/>
                <a:cs typeface="Arial" pitchFamily="34" charset="0"/>
              </a:rPr>
              <a:t> et </a:t>
            </a:r>
            <a:r>
              <a:rPr lang="fr-FR" sz="780" dirty="0" err="1">
                <a:solidFill>
                  <a:srgbClr val="A6A6A6"/>
                </a:solidFill>
                <a:latin typeface="Arial" pitchFamily="34" charset="0"/>
                <a:cs typeface="Arial" pitchFamily="34" charset="0"/>
              </a:rPr>
              <a:t>Dixinn</a:t>
            </a:r>
            <a:r>
              <a:rPr lang="fr-FR" sz="780" dirty="0">
                <a:solidFill>
                  <a:srgbClr val="A6A6A6"/>
                </a:solidFill>
                <a:latin typeface="Arial" pitchFamily="34" charset="0"/>
                <a:cs typeface="Arial" pitchFamily="34" charset="0"/>
              </a:rPr>
              <a:t> domaines ciblant autour de 16.000 personnes.</a:t>
            </a: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4" name="TextBox 44"/>
          <p:cNvSpPr txBox="1"/>
          <p:nvPr/>
        </p:nvSpPr>
        <p:spPr>
          <a:xfrm>
            <a:off x="511112" y="4510307"/>
            <a:ext cx="71558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NOUVEAUX CAS </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1" name="TextBox 22"/>
          <p:cNvSpPr txBox="1"/>
          <p:nvPr/>
        </p:nvSpPr>
        <p:spPr>
          <a:xfrm>
            <a:off x="2319803" y="4272172"/>
            <a:ext cx="758095"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sp>
        <p:nvSpPr>
          <p:cNvPr id="35" name="TextBox 44"/>
          <p:cNvSpPr txBox="1"/>
          <p:nvPr/>
        </p:nvSpPr>
        <p:spPr>
          <a:xfrm>
            <a:off x="2724072" y="4566916"/>
            <a:ext cx="11824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BLESSES AU COURS DE VIOLENCES </a:t>
            </a:r>
            <a:r>
              <a:rPr lang="en-GB" sz="900" b="1" dirty="0">
                <a:solidFill>
                  <a:srgbClr val="026DB6"/>
                </a:solidFill>
                <a:latin typeface="Arial" panose="020B0604020202020204" pitchFamily="34" charset="0"/>
                <a:cs typeface="Arial" panose="020B0604020202020204" pitchFamily="34" charset="0"/>
              </a:rPr>
              <a:t>PRE-ELECTORALES</a:t>
            </a:r>
          </a:p>
        </p:txBody>
      </p: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2970436" y="2980045"/>
            <a:ext cx="93610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3" name="TextBox 44"/>
          <p:cNvSpPr txBox="1"/>
          <p:nvPr/>
        </p:nvSpPr>
        <p:spPr>
          <a:xfrm>
            <a:off x="3362917" y="3204567"/>
            <a:ext cx="1180456" cy="517687"/>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TUES DANS </a:t>
            </a:r>
            <a:r>
              <a:rPr lang="en-GB" sz="900" b="1" dirty="0">
                <a:solidFill>
                  <a:srgbClr val="026DB6"/>
                </a:solidFill>
                <a:latin typeface="Arial" panose="020B0604020202020204" pitchFamily="34" charset="0"/>
                <a:cs typeface="Arial" panose="020B0604020202020204" pitchFamily="34" charset="0"/>
              </a:rPr>
              <a:t>DES </a:t>
            </a:r>
            <a:r>
              <a:rPr lang="en-GB" sz="900" b="1" dirty="0" smtClean="0">
                <a:solidFill>
                  <a:srgbClr val="026DB6"/>
                </a:solidFill>
                <a:latin typeface="Arial" panose="020B0604020202020204" pitchFamily="34" charset="0"/>
                <a:cs typeface="Arial" panose="020B0604020202020204" pitchFamily="34" charset="0"/>
              </a:rPr>
              <a:t>ATTAQUES</a:t>
            </a:r>
            <a:endParaRPr lang="en-GB" sz="900" b="1" dirty="0">
              <a:solidFill>
                <a:srgbClr val="026DB6"/>
              </a:solidFill>
              <a:latin typeface="Arial" panose="020B0604020202020204" pitchFamily="34" charset="0"/>
              <a:cs typeface="Arial" panose="020B0604020202020204" pitchFamily="34" charset="0"/>
            </a:endParaRPr>
          </a:p>
          <a:p>
            <a:endParaRPr lang="en-GB" sz="9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2371725" y="4522758"/>
            <a:ext cx="310679"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50</a:t>
            </a:r>
            <a:endParaRPr lang="en-GB" sz="1600" b="1" dirty="0">
              <a:solidFill>
                <a:srgbClr val="026DB6"/>
              </a:solidFill>
              <a:latin typeface="Arial" panose="020B0604020202020204" pitchFamily="34" charset="0"/>
              <a:cs typeface="Arial" panose="020B0604020202020204" pitchFamily="34" charset="0"/>
            </a:endParaRPr>
          </a:p>
        </p:txBody>
      </p: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D</a:t>
            </a:r>
            <a:r>
              <a:rPr lang="en-GB" sz="800" b="1" dirty="0" smtClean="0">
                <a:solidFill>
                  <a:srgbClr val="659AD2"/>
                </a:solidFill>
                <a:latin typeface="Arial" panose="020B0604020202020204" pitchFamily="34" charset="0"/>
                <a:cs typeface="Arial" panose="020B0604020202020204" pitchFamily="34" charset="0"/>
              </a:rPr>
              <a:t>ate de </a:t>
            </a:r>
            <a:r>
              <a:rPr lang="en-GB" sz="800" b="1" dirty="0" err="1" smtClean="0">
                <a:solidFill>
                  <a:srgbClr val="659AD2"/>
                </a:solidFill>
                <a:latin typeface="Arial" panose="020B0604020202020204" pitchFamily="34" charset="0"/>
                <a:cs typeface="Arial" panose="020B0604020202020204" pitchFamily="34" charset="0"/>
              </a:rPr>
              <a:t>création</a:t>
            </a:r>
            <a:r>
              <a:rPr lang="en-GB" sz="800" dirty="0" smtClean="0">
                <a:solidFill>
                  <a:srgbClr val="659AD2"/>
                </a:solidFill>
                <a:latin typeface="Arial" panose="020B0604020202020204" pitchFamily="34" charset="0"/>
                <a:cs typeface="Arial" panose="020B0604020202020204" pitchFamily="34" charset="0"/>
              </a:rPr>
              <a:t>: 6 </a:t>
            </a:r>
            <a:r>
              <a:rPr lang="en-GB" sz="800">
                <a:solidFill>
                  <a:srgbClr val="659AD2"/>
                </a:solidFill>
                <a:latin typeface="Arial" panose="020B0604020202020204" pitchFamily="34" charset="0"/>
                <a:cs typeface="Arial" panose="020B0604020202020204" pitchFamily="34" charset="0"/>
              </a:rPr>
              <a:t>o</a:t>
            </a:r>
            <a:r>
              <a:rPr lang="en-GB" sz="800" smtClean="0">
                <a:solidFill>
                  <a:srgbClr val="659AD2"/>
                </a:solidFill>
                <a:latin typeface="Arial" panose="020B0604020202020204" pitchFamily="34" charset="0"/>
                <a:cs typeface="Arial" panose="020B0604020202020204" pitchFamily="34" charset="0"/>
              </a:rPr>
              <a:t>ctobre</a:t>
            </a:r>
            <a:r>
              <a:rPr lang="en-GB" sz="800" dirty="0" smtClean="0">
                <a:solidFill>
                  <a:srgbClr val="659AD2"/>
                </a:solidFill>
                <a:latin typeface="Arial" panose="020B0604020202020204" pitchFamily="34" charset="0"/>
                <a:cs typeface="Arial" panose="020B0604020202020204" pitchFamily="34" charset="0"/>
              </a:rPr>
              <a:t> 2015            </a:t>
            </a:r>
            <a:r>
              <a:rPr lang="fr-FR" sz="800" b="1" dirty="0">
                <a:solidFill>
                  <a:srgbClr val="659AD2"/>
                </a:solidFill>
                <a:latin typeface="Arial" panose="020B0604020202020204" pitchFamily="34" charset="0"/>
                <a:cs typeface="Arial" panose="020B0604020202020204" pitchFamily="34" charset="0"/>
              </a:rPr>
              <a:t>Sources de </a:t>
            </a:r>
            <a:r>
              <a:rPr lang="fr-FR" sz="800" b="1" dirty="0" smtClean="0">
                <a:solidFill>
                  <a:srgbClr val="659AD2"/>
                </a:solidFill>
                <a:latin typeface="Arial" panose="020B0604020202020204" pitchFamily="34" charset="0"/>
                <a:cs typeface="Arial" panose="020B0604020202020204" pitchFamily="34" charset="0"/>
              </a:rPr>
              <a:t>données</a:t>
            </a:r>
            <a:r>
              <a:rPr lang="fr-FR" sz="800" dirty="0" smtClean="0">
                <a:solidFill>
                  <a:srgbClr val="659AD2"/>
                </a:solidFill>
                <a:latin typeface="Arial" panose="020B0604020202020204" pitchFamily="34" charset="0"/>
                <a:cs typeface="Arial" panose="020B0604020202020204" pitchFamily="34" charset="0"/>
              </a:rPr>
              <a:t>: </a:t>
            </a:r>
            <a:r>
              <a:rPr lang="fr-FR" sz="800" dirty="0">
                <a:solidFill>
                  <a:srgbClr val="659AD2"/>
                </a:solidFill>
                <a:latin typeface="Arial" panose="020B0604020202020204" pitchFamily="34" charset="0"/>
                <a:cs typeface="Arial" panose="020B0604020202020204" pitchFamily="34" charset="0"/>
              </a:rPr>
              <a:t>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a:t>
            </a:r>
            <a:r>
              <a:rPr lang="fr-FR" sz="800" dirty="0" smtClean="0">
                <a:solidFill>
                  <a:srgbClr val="659AD2"/>
                </a:solidFill>
                <a:latin typeface="Arial" panose="020B0604020202020204" pitchFamily="34" charset="0"/>
                <a:cs typeface="Arial" panose="020B0604020202020204" pitchFamily="34" charset="0"/>
              </a:rPr>
              <a:t>OCHA.                    </a:t>
            </a:r>
            <a:r>
              <a:rPr lang="fr-FR" sz="800" b="1" dirty="0" smtClean="0">
                <a:solidFill>
                  <a:srgbClr val="659AD2"/>
                </a:solidFill>
                <a:latin typeface="Arial" panose="020B0604020202020204" pitchFamily="34" charset="0"/>
                <a:cs typeface="Arial" panose="020B0604020202020204" pitchFamily="34" charset="0"/>
              </a:rPr>
              <a:t>Contact</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fr-FR" sz="700" i="1"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cxnSp>
        <p:nvCxnSpPr>
          <p:cNvPr id="50" name="Connecteur en angle 49"/>
          <p:cNvCxnSpPr/>
          <p:nvPr/>
        </p:nvCxnSpPr>
        <p:spPr>
          <a:xfrm rot="10800000">
            <a:off x="1254555" y="3419212"/>
            <a:ext cx="1384064" cy="844215"/>
          </a:xfrm>
          <a:prstGeom prst="bentConnector3">
            <a:avLst>
              <a:gd name="adj1" fmla="val -78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7" name="TextBox 22"/>
          <p:cNvSpPr txBox="1"/>
          <p:nvPr/>
        </p:nvSpPr>
        <p:spPr>
          <a:xfrm>
            <a:off x="5016853" y="3483706"/>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698628" y="3696671"/>
            <a:ext cx="1440160"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RETOUR AU CALME APRES LES VIOLENCES</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4812304" y="2716211"/>
            <a:ext cx="894436" cy="306734"/>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RAID ARME DANS UN VILLAGE</a:t>
            </a:r>
            <a:endParaRPr lang="en-GB" sz="900" b="1" dirty="0">
              <a:solidFill>
                <a:srgbClr val="026DB6"/>
              </a:solidFill>
              <a:latin typeface="Arial" panose="020B0604020202020204" pitchFamily="34" charset="0"/>
              <a:cs typeface="Arial" panose="020B0604020202020204" pitchFamily="34" charset="0"/>
            </a:endParaRPr>
          </a:p>
        </p:txBody>
      </p:sp>
      <p:sp>
        <p:nvSpPr>
          <p:cNvPr id="54" name="TextBox 22"/>
          <p:cNvSpPr txBox="1"/>
          <p:nvPr/>
        </p:nvSpPr>
        <p:spPr>
          <a:xfrm>
            <a:off x="3178356" y="2005799"/>
            <a:ext cx="60351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60" name="TextBox 44"/>
          <p:cNvSpPr txBox="1"/>
          <p:nvPr/>
        </p:nvSpPr>
        <p:spPr>
          <a:xfrm>
            <a:off x="3367360" y="2167610"/>
            <a:ext cx="1389763" cy="460893"/>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TUES DANS DES ATTENTATS-SUICIDE</a:t>
            </a:r>
            <a:endParaRPr lang="en-GB" sz="900" b="1" dirty="0">
              <a:solidFill>
                <a:srgbClr val="026DB6"/>
              </a:solidFill>
              <a:latin typeface="Arial" panose="020B0604020202020204" pitchFamily="34" charset="0"/>
              <a:cs typeface="Arial" panose="020B0604020202020204" pitchFamily="34" charset="0"/>
            </a:endParaRPr>
          </a:p>
        </p:txBody>
      </p:sp>
      <p:sp>
        <p:nvSpPr>
          <p:cNvPr id="62" name="TextBox 48"/>
          <p:cNvSpPr txBox="1"/>
          <p:nvPr/>
        </p:nvSpPr>
        <p:spPr>
          <a:xfrm>
            <a:off x="3199886" y="2289858"/>
            <a:ext cx="127658"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6</a:t>
            </a:r>
          </a:p>
        </p:txBody>
      </p:sp>
      <p:pic>
        <p:nvPicPr>
          <p:cNvPr id="64" name="Image 63"/>
          <p:cNvPicPr>
            <a:picLocks noChangeAspect="1"/>
          </p:cNvPicPr>
          <p:nvPr/>
        </p:nvPicPr>
        <p:blipFill>
          <a:blip r:embed="rId5"/>
          <a:stretch>
            <a:fillRect/>
          </a:stretch>
        </p:blipFill>
        <p:spPr>
          <a:xfrm>
            <a:off x="3014342" y="2266119"/>
            <a:ext cx="202500" cy="236250"/>
          </a:xfrm>
          <a:prstGeom prst="rect">
            <a:avLst/>
          </a:prstGeom>
        </p:spPr>
      </p:pic>
      <p:sp>
        <p:nvSpPr>
          <p:cNvPr id="38" name="TextBox 22"/>
          <p:cNvSpPr txBox="1"/>
          <p:nvPr/>
        </p:nvSpPr>
        <p:spPr>
          <a:xfrm>
            <a:off x="4562871" y="2460262"/>
            <a:ext cx="90014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55" name="TextBox 48"/>
          <p:cNvSpPr txBox="1"/>
          <p:nvPr/>
        </p:nvSpPr>
        <p:spPr>
          <a:xfrm>
            <a:off x="3075356" y="3233890"/>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32</a:t>
            </a:r>
            <a:endParaRPr lang="en-GB" sz="1600" b="1" dirty="0">
              <a:solidFill>
                <a:srgbClr val="026DB6"/>
              </a:solidFill>
              <a:latin typeface="Arial" panose="020B0604020202020204" pitchFamily="34" charset="0"/>
              <a:cs typeface="Arial" panose="020B0604020202020204" pitchFamily="34" charset="0"/>
            </a:endParaRPr>
          </a:p>
        </p:txBody>
      </p:sp>
      <p:pic>
        <p:nvPicPr>
          <p:cNvPr id="66" name="Image 65"/>
          <p:cNvPicPr>
            <a:picLocks noChangeAspect="1"/>
          </p:cNvPicPr>
          <p:nvPr/>
        </p:nvPicPr>
        <p:blipFill>
          <a:blip r:embed="rId5"/>
          <a:stretch>
            <a:fillRect/>
          </a:stretch>
        </p:blipFill>
        <p:spPr>
          <a:xfrm>
            <a:off x="2899518" y="3206608"/>
            <a:ext cx="202500" cy="236250"/>
          </a:xfrm>
          <a:prstGeom prst="rect">
            <a:avLst/>
          </a:prstGeom>
        </p:spPr>
      </p:pic>
      <p:pic>
        <p:nvPicPr>
          <p:cNvPr id="11" name="Image 10"/>
          <p:cNvPicPr>
            <a:picLocks noChangeAspect="1"/>
          </p:cNvPicPr>
          <p:nvPr/>
        </p:nvPicPr>
        <p:blipFill>
          <a:blip r:embed="rId6"/>
          <a:stretch>
            <a:fillRect/>
          </a:stretch>
        </p:blipFill>
        <p:spPr>
          <a:xfrm>
            <a:off x="4543373" y="2753317"/>
            <a:ext cx="213750" cy="213750"/>
          </a:xfrm>
          <a:prstGeom prst="rect">
            <a:avLst/>
          </a:prstGeom>
        </p:spPr>
      </p:pic>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7" y="15133"/>
            <a:ext cx="10693393" cy="807286"/>
          </a:xfrm>
          <a:prstGeom prst="rect">
            <a:avLst/>
          </a:prstGeom>
        </p:spPr>
      </p:pic>
      <p:sp>
        <p:nvSpPr>
          <p:cNvPr id="3" name="TextBox 2"/>
          <p:cNvSpPr txBox="1"/>
          <p:nvPr/>
        </p:nvSpPr>
        <p:spPr>
          <a:xfrm>
            <a:off x="7218908" y="494685"/>
            <a:ext cx="1584175" cy="261610"/>
          </a:xfrm>
          <a:prstGeom prst="rect">
            <a:avLst/>
          </a:prstGeom>
          <a:noFill/>
        </p:spPr>
        <p:txBody>
          <a:bodyPr wrap="square" rtlCol="0">
            <a:spAutoFit/>
          </a:bodyPr>
          <a:lstStyle/>
          <a:p>
            <a:r>
              <a:rPr lang="fr-FR" sz="1100" dirty="0" smtClean="0">
                <a:solidFill>
                  <a:schemeClr val="bg1">
                    <a:lumMod val="85000"/>
                  </a:schemeClr>
                </a:solidFill>
              </a:rPr>
              <a:t>29 Sept – 5 </a:t>
            </a:r>
            <a:r>
              <a:rPr lang="fr-FR" sz="1100" dirty="0" err="1" smtClean="0">
                <a:solidFill>
                  <a:schemeClr val="bg1">
                    <a:lumMod val="85000"/>
                  </a:schemeClr>
                </a:solidFill>
              </a:rPr>
              <a:t>Oct</a:t>
            </a:r>
            <a:r>
              <a:rPr lang="fr-FR" sz="1100" dirty="0" smtClean="0">
                <a:solidFill>
                  <a:schemeClr val="bg1">
                    <a:lumMod val="85000"/>
                  </a:schemeClr>
                </a:solidFill>
              </a:rPr>
              <a:t> 2015</a:t>
            </a:r>
            <a:endParaRPr lang="fr-FR" sz="1100" dirty="0">
              <a:solidFill>
                <a:schemeClr val="bg1">
                  <a:lumMod val="8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9755</TotalTime>
  <Words>188</Words>
  <Application>Microsoft Office PowerPoint</Application>
  <PresentationFormat>Custom</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Otto Bakano</cp:lastModifiedBy>
  <cp:revision>781</cp:revision>
  <cp:lastPrinted>2015-10-07T09:15:26Z</cp:lastPrinted>
  <dcterms:created xsi:type="dcterms:W3CDTF">2014-03-10T10:37:19Z</dcterms:created>
  <dcterms:modified xsi:type="dcterms:W3CDTF">2015-10-07T11:06:15Z</dcterms:modified>
</cp:coreProperties>
</file>