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216"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07/10/2015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07/10/2015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07/10/2015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07/10/2015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07/10/2015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07/10/2015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2" cy="6014329"/>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29 Sep – 5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CENTRAL AFRICAN REPUBLIC (CAR)</a:t>
            </a:r>
            <a:endParaRPr lang="fr-FR" sz="1000" b="1" dirty="0">
              <a:solidFill>
                <a:srgbClr val="FF721E"/>
              </a:solidFill>
              <a:latin typeface="Arial"/>
            </a:endParaRPr>
          </a:p>
          <a:p>
            <a:r>
              <a:rPr lang="en-GB" sz="800" b="1" i="1" cap="all" dirty="0">
                <a:solidFill>
                  <a:srgbClr val="036BB6"/>
                </a:solidFill>
                <a:latin typeface="Arial"/>
              </a:rPr>
              <a:t>CALM SLOWLY RETURNING IN BANGUI</a:t>
            </a:r>
            <a:endParaRPr lang="fr-FR" sz="800" b="1" i="1" cap="all" dirty="0">
              <a:solidFill>
                <a:srgbClr val="036BB6"/>
              </a:solidFill>
              <a:latin typeface="Arial"/>
            </a:endParaRPr>
          </a:p>
          <a:p>
            <a:pPr algn="just"/>
            <a:r>
              <a:rPr lang="en-GB" sz="780" dirty="0">
                <a:solidFill>
                  <a:srgbClr val="A6A6A6"/>
                </a:solidFill>
                <a:latin typeface="Arial" pitchFamily="34" charset="0"/>
                <a:cs typeface="Arial" pitchFamily="34" charset="0"/>
              </a:rPr>
              <a:t>Calm is gradually returning in Bangui following the eruption of violence on 26 September in which at least 42 people were killed, over 300 injured and 37,000 displaced. Businesses, public transport and other activities are slowly resuming in the city centre. However, there are still barricades on certain roads and criminal activities have been reported in various neighbourhoods. Population movement and humanitarian access are still difficult due to insecurity.</a:t>
            </a:r>
            <a:endParaRPr lang="fr-FR" sz="78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CHAD</a:t>
            </a:r>
            <a:r>
              <a:rPr lang="en-GB" sz="1000" b="1" dirty="0"/>
              <a:t>	</a:t>
            </a:r>
            <a:endParaRPr lang="fr-FR" sz="1000" dirty="0"/>
          </a:p>
          <a:p>
            <a:r>
              <a:rPr lang="en-GB" sz="800" b="1" i="1" cap="all" dirty="0">
                <a:solidFill>
                  <a:srgbClr val="036BB6"/>
                </a:solidFill>
                <a:latin typeface="Arial"/>
              </a:rPr>
              <a:t>GUNMEN RAID VILLAGE</a:t>
            </a:r>
            <a:endParaRPr lang="fr-FR" sz="800" b="1" i="1" cap="all" dirty="0">
              <a:solidFill>
                <a:srgbClr val="036BB6"/>
              </a:solidFill>
              <a:latin typeface="Arial"/>
            </a:endParaRPr>
          </a:p>
          <a:p>
            <a:pPr algn="just"/>
            <a:r>
              <a:rPr lang="en-GB" sz="780" dirty="0">
                <a:solidFill>
                  <a:srgbClr val="A6A6A6"/>
                </a:solidFill>
                <a:latin typeface="Arial" pitchFamily="34" charset="0"/>
                <a:cs typeface="Arial" pitchFamily="34" charset="0"/>
              </a:rPr>
              <a:t>On September 29 suspected Boko Haram gunmen attacked </a:t>
            </a:r>
            <a:r>
              <a:rPr lang="en-GB" sz="780" dirty="0" err="1">
                <a:solidFill>
                  <a:srgbClr val="A6A6A6"/>
                </a:solidFill>
                <a:latin typeface="Arial" pitchFamily="34" charset="0"/>
                <a:cs typeface="Arial" pitchFamily="34" charset="0"/>
              </a:rPr>
              <a:t>Bikaram</a:t>
            </a:r>
            <a:r>
              <a:rPr lang="en-GB" sz="780" dirty="0">
                <a:solidFill>
                  <a:srgbClr val="A6A6A6"/>
                </a:solidFill>
                <a:latin typeface="Arial" pitchFamily="34" charset="0"/>
                <a:cs typeface="Arial" pitchFamily="34" charset="0"/>
              </a:rPr>
              <a:t> village in the southern Lac region, torched houses and stole food stocks. No casualties were reported. However, at least 10,000 people have been displaced following the raid and another one that occurred a week earlier. The displaced are living in makeshift camps near </a:t>
            </a:r>
            <a:r>
              <a:rPr lang="en-GB" sz="780" dirty="0" err="1">
                <a:solidFill>
                  <a:srgbClr val="A6A6A6"/>
                </a:solidFill>
                <a:latin typeface="Arial" pitchFamily="34" charset="0"/>
                <a:cs typeface="Arial" pitchFamily="34" charset="0"/>
              </a:rPr>
              <a:t>Daboua</a:t>
            </a:r>
            <a:r>
              <a:rPr lang="en-GB" sz="780" dirty="0">
                <a:solidFill>
                  <a:srgbClr val="A6A6A6"/>
                </a:solidFill>
                <a:latin typeface="Arial" pitchFamily="34" charset="0"/>
                <a:cs typeface="Arial" pitchFamily="34" charset="0"/>
              </a:rPr>
              <a:t> and </a:t>
            </a:r>
            <a:r>
              <a:rPr lang="en-GB" sz="780" dirty="0" err="1">
                <a:solidFill>
                  <a:srgbClr val="A6A6A6"/>
                </a:solidFill>
                <a:latin typeface="Arial" pitchFamily="34" charset="0"/>
                <a:cs typeface="Arial" pitchFamily="34" charset="0"/>
              </a:rPr>
              <a:t>Ngouboua</a:t>
            </a:r>
            <a:r>
              <a:rPr lang="en-GB" sz="780" dirty="0">
                <a:solidFill>
                  <a:srgbClr val="A6A6A6"/>
                </a:solidFill>
                <a:latin typeface="Arial" pitchFamily="34" charset="0"/>
                <a:cs typeface="Arial" pitchFamily="34" charset="0"/>
              </a:rPr>
              <a:t> areas. Local authorities have set up a team to identify the newly displaced people and their needs, but insecurity is hindering access.</a:t>
            </a:r>
            <a:endParaRPr lang="fr-FR" sz="78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pPr algn="just"/>
            <a:r>
              <a:rPr lang="en-GB" sz="1000" b="1" dirty="0" smtClean="0">
                <a:solidFill>
                  <a:srgbClr val="FF721E"/>
                </a:solidFill>
                <a:latin typeface="Arial"/>
              </a:rPr>
              <a:t>GUINEA</a:t>
            </a:r>
          </a:p>
          <a:p>
            <a:r>
              <a:rPr lang="en-GB" sz="800" b="1" i="1" cap="all" smtClean="0">
                <a:solidFill>
                  <a:srgbClr val="036BB6"/>
                </a:solidFill>
                <a:latin typeface="Arial"/>
              </a:rPr>
              <a:t>50 WOUNDED  IN PRE-ELECTION VIOLENCE</a:t>
            </a:r>
            <a:endParaRPr lang="fr-FR" sz="800" b="1" i="1" cap="all" dirty="0">
              <a:solidFill>
                <a:srgbClr val="036BB6"/>
              </a:solidFill>
              <a:latin typeface="Arial"/>
            </a:endParaRPr>
          </a:p>
          <a:p>
            <a:pPr algn="just"/>
            <a:r>
              <a:rPr lang="en-GB" sz="780" dirty="0" smtClean="0">
                <a:solidFill>
                  <a:srgbClr val="A6A6A6"/>
                </a:solidFill>
                <a:latin typeface="Arial" pitchFamily="34" charset="0"/>
                <a:cs typeface="Arial" pitchFamily="34" charset="0"/>
              </a:rPr>
              <a:t>Around 50 people were wounded following clashes that erupted </a:t>
            </a:r>
            <a:r>
              <a:rPr lang="en-GB" sz="780" dirty="0">
                <a:solidFill>
                  <a:srgbClr val="A6A6A6"/>
                </a:solidFill>
                <a:latin typeface="Arial" pitchFamily="34" charset="0"/>
                <a:cs typeface="Arial" pitchFamily="34" charset="0"/>
              </a:rPr>
              <a:t>in Guinea’s </a:t>
            </a:r>
            <a:r>
              <a:rPr lang="en-GB" sz="780" dirty="0" smtClean="0">
                <a:solidFill>
                  <a:srgbClr val="A6A6A6"/>
                </a:solidFill>
                <a:latin typeface="Arial" pitchFamily="34" charset="0"/>
                <a:cs typeface="Arial" pitchFamily="34" charset="0"/>
              </a:rPr>
              <a:t>south-eastern </a:t>
            </a:r>
            <a:r>
              <a:rPr lang="en-GB" sz="780" dirty="0" err="1">
                <a:solidFill>
                  <a:srgbClr val="A6A6A6"/>
                </a:solidFill>
                <a:latin typeface="Arial" pitchFamily="34" charset="0"/>
                <a:cs typeface="Arial" pitchFamily="34" charset="0"/>
              </a:rPr>
              <a:t>N’Zérékoré</a:t>
            </a:r>
            <a:r>
              <a:rPr lang="en-GB" sz="780" dirty="0">
                <a:solidFill>
                  <a:srgbClr val="A6A6A6"/>
                </a:solidFill>
                <a:latin typeface="Arial" pitchFamily="34" charset="0"/>
                <a:cs typeface="Arial" pitchFamily="34" charset="0"/>
              </a:rPr>
              <a:t> area on 2 October. The political unrest </a:t>
            </a:r>
            <a:r>
              <a:rPr lang="en-GB" sz="780" dirty="0" smtClean="0">
                <a:solidFill>
                  <a:srgbClr val="A6A6A6"/>
                </a:solidFill>
                <a:latin typeface="Arial" pitchFamily="34" charset="0"/>
                <a:cs typeface="Arial" pitchFamily="34" charset="0"/>
              </a:rPr>
              <a:t>occurred just days </a:t>
            </a:r>
            <a:r>
              <a:rPr lang="en-GB" sz="780" dirty="0">
                <a:solidFill>
                  <a:srgbClr val="A6A6A6"/>
                </a:solidFill>
                <a:latin typeface="Arial" pitchFamily="34" charset="0"/>
                <a:cs typeface="Arial" pitchFamily="34" charset="0"/>
              </a:rPr>
              <a:t>ahead of presidential election scheduled for 11 October. It was the second eruption of violence in the run-up to the poll. Opposition parties have called for the vote to be postponed until later in October on grounds that there are anomalies that need to be corrected in the voters </a:t>
            </a:r>
            <a:r>
              <a:rPr lang="en-GB" sz="780" dirty="0" smtClean="0">
                <a:solidFill>
                  <a:srgbClr val="A6A6A6"/>
                </a:solidFill>
                <a:latin typeface="Arial" pitchFamily="34" charset="0"/>
                <a:cs typeface="Arial" pitchFamily="34" charset="0"/>
              </a:rPr>
              <a:t>roll.</a:t>
            </a:r>
            <a:endParaRPr lang="fr-FR" sz="780" dirty="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en-US" sz="500" b="1" dirty="0" smtClean="0">
              <a:solidFill>
                <a:srgbClr val="FF721E"/>
              </a:solidFill>
              <a:latin typeface="Arial"/>
            </a:endParaRPr>
          </a:p>
          <a:p>
            <a:r>
              <a:rPr lang="fr-FR" sz="1000" b="1" dirty="0" smtClean="0">
                <a:solidFill>
                  <a:srgbClr val="FF721E"/>
                </a:solidFill>
                <a:latin typeface="Arial"/>
              </a:rPr>
              <a:t>NIGER</a:t>
            </a:r>
            <a:endParaRPr lang="fr-FR" sz="1000" b="1" dirty="0">
              <a:solidFill>
                <a:srgbClr val="FF721E"/>
              </a:solidFill>
              <a:latin typeface="Arial"/>
            </a:endParaRPr>
          </a:p>
          <a:p>
            <a:r>
              <a:rPr lang="en-GB" sz="800" b="1" i="1" cap="all" dirty="0">
                <a:solidFill>
                  <a:srgbClr val="036BB6"/>
                </a:solidFill>
                <a:latin typeface="Arial"/>
              </a:rPr>
              <a:t>SIX KILLED IN SUICIDE ATTACK</a:t>
            </a:r>
            <a:endParaRPr lang="fr-FR" sz="800" b="1" i="1" cap="all" dirty="0">
              <a:solidFill>
                <a:srgbClr val="036BB6"/>
              </a:solidFill>
              <a:latin typeface="Arial"/>
            </a:endParaRPr>
          </a:p>
          <a:p>
            <a:pPr algn="just"/>
            <a:r>
              <a:rPr lang="en-GB" sz="780" dirty="0">
                <a:solidFill>
                  <a:srgbClr val="A6A6A6"/>
                </a:solidFill>
                <a:latin typeface="Arial" pitchFamily="34" charset="0"/>
                <a:cs typeface="Arial" pitchFamily="34" charset="0"/>
              </a:rPr>
              <a:t>A double suicide bombing on 4 October killed five civilians and a policeman in the south-eastern </a:t>
            </a:r>
            <a:r>
              <a:rPr lang="en-GB" sz="780" dirty="0" err="1">
                <a:solidFill>
                  <a:srgbClr val="A6A6A6"/>
                </a:solidFill>
                <a:latin typeface="Arial" pitchFamily="34" charset="0"/>
                <a:cs typeface="Arial" pitchFamily="34" charset="0"/>
              </a:rPr>
              <a:t>Diffa</a:t>
            </a:r>
            <a:r>
              <a:rPr lang="en-GB" sz="780" dirty="0">
                <a:solidFill>
                  <a:srgbClr val="A6A6A6"/>
                </a:solidFill>
                <a:latin typeface="Arial" pitchFamily="34" charset="0"/>
                <a:cs typeface="Arial" pitchFamily="34" charset="0"/>
              </a:rPr>
              <a:t> town. Renewed attacks by suspected Boko Haram militants have shattered weeks of calm in </a:t>
            </a:r>
            <a:r>
              <a:rPr lang="en-GB" sz="780" dirty="0" err="1">
                <a:solidFill>
                  <a:srgbClr val="A6A6A6"/>
                </a:solidFill>
                <a:latin typeface="Arial" pitchFamily="34" charset="0"/>
                <a:cs typeface="Arial" pitchFamily="34" charset="0"/>
              </a:rPr>
              <a:t>Diffa</a:t>
            </a:r>
            <a:r>
              <a:rPr lang="en-GB" sz="780" dirty="0">
                <a:solidFill>
                  <a:srgbClr val="A6A6A6"/>
                </a:solidFill>
                <a:latin typeface="Arial" pitchFamily="34" charset="0"/>
                <a:cs typeface="Arial" pitchFamily="34" charset="0"/>
              </a:rPr>
              <a:t> area, which had suffered several insurgent attacks since the start of the year.</a:t>
            </a:r>
            <a:endParaRPr lang="fr-FR" sz="780"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en-GB" sz="800" b="1" i="1" cap="all" dirty="0">
                <a:solidFill>
                  <a:srgbClr val="036BB6"/>
                </a:solidFill>
                <a:latin typeface="Arial"/>
              </a:rPr>
              <a:t>OVER 30 KILLED IN BOMB ATTACKS</a:t>
            </a:r>
            <a:endParaRPr lang="fr-FR" sz="800" b="1" i="1" cap="all" dirty="0">
              <a:solidFill>
                <a:srgbClr val="036BB6"/>
              </a:solidFill>
              <a:latin typeface="Arial"/>
            </a:endParaRPr>
          </a:p>
          <a:p>
            <a:pPr algn="just"/>
            <a:r>
              <a:rPr lang="en-GB" sz="780" dirty="0">
                <a:solidFill>
                  <a:srgbClr val="A6A6A6"/>
                </a:solidFill>
                <a:latin typeface="Arial" pitchFamily="34" charset="0"/>
                <a:cs typeface="Arial" pitchFamily="34" charset="0"/>
              </a:rPr>
              <a:t>At least 17 people died and 54 others were injured in coordinated bomb attacks on the night of 2 October in </a:t>
            </a:r>
            <a:r>
              <a:rPr lang="en-GB" sz="780" dirty="0" err="1">
                <a:solidFill>
                  <a:srgbClr val="A6A6A6"/>
                </a:solidFill>
                <a:latin typeface="Arial" pitchFamily="34" charset="0"/>
                <a:cs typeface="Arial" pitchFamily="34" charset="0"/>
              </a:rPr>
              <a:t>Kuje</a:t>
            </a:r>
            <a:r>
              <a:rPr lang="en-GB" sz="780" dirty="0">
                <a:solidFill>
                  <a:srgbClr val="A6A6A6"/>
                </a:solidFill>
                <a:latin typeface="Arial" pitchFamily="34" charset="0"/>
                <a:cs typeface="Arial" pitchFamily="34" charset="0"/>
              </a:rPr>
              <a:t> and </a:t>
            </a:r>
            <a:r>
              <a:rPr lang="en-GB" sz="780" dirty="0" err="1">
                <a:solidFill>
                  <a:srgbClr val="A6A6A6"/>
                </a:solidFill>
                <a:latin typeface="Arial" pitchFamily="34" charset="0"/>
                <a:cs typeface="Arial" pitchFamily="34" charset="0"/>
              </a:rPr>
              <a:t>Nyanya</a:t>
            </a:r>
            <a:r>
              <a:rPr lang="en-GB" sz="780" dirty="0">
                <a:solidFill>
                  <a:srgbClr val="A6A6A6"/>
                </a:solidFill>
                <a:latin typeface="Arial" pitchFamily="34" charset="0"/>
                <a:cs typeface="Arial" pitchFamily="34" charset="0"/>
              </a:rPr>
              <a:t> areas on the outskirts of the capital Abuja. Separately, five children (4 girls and 1 boy) are suspected to have been used as suicide bombers in a series of blasts in the north-eastern city of Maiduguri on 1 October which killed 15 people, including the bombers and injured more than 35 in the attacks at a mosque and the house of a vigilante group leader. </a:t>
            </a:r>
            <a:endParaRPr lang="fr-FR" sz="780" dirty="0">
              <a:solidFill>
                <a:srgbClr val="A6A6A6"/>
              </a:solidFill>
              <a:latin typeface="Arial" pitchFamily="34" charset="0"/>
              <a:cs typeface="Arial" pitchFamily="34" charset="0"/>
            </a:endParaRPr>
          </a:p>
          <a:p>
            <a:r>
              <a:rPr lang="en-US" sz="500" i="1" dirty="0"/>
              <a:t> </a:t>
            </a:r>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GB" sz="800" b="1" i="1" cap="all" dirty="0">
                <a:solidFill>
                  <a:srgbClr val="036BB6"/>
                </a:solidFill>
                <a:latin typeface="Arial"/>
              </a:rPr>
              <a:t>0 NEW CASES REPORTED</a:t>
            </a:r>
            <a:endParaRPr lang="fr-FR" sz="800" b="1" i="1" cap="all" dirty="0">
              <a:solidFill>
                <a:srgbClr val="036BB6"/>
              </a:solidFill>
              <a:latin typeface="Arial"/>
            </a:endParaRPr>
          </a:p>
          <a:p>
            <a:pPr algn="just"/>
            <a:r>
              <a:rPr lang="en-GB" sz="780" dirty="0">
                <a:solidFill>
                  <a:srgbClr val="A6A6A6"/>
                </a:solidFill>
                <a:latin typeface="Arial" pitchFamily="34" charset="0"/>
                <a:cs typeface="Arial" pitchFamily="34" charset="0"/>
              </a:rPr>
              <a:t>No new cases were reported in Guinea, Liberia and Sierra Leone in the week ending on 4 October. As of 2 October, Liberia had gone for 80 days without any confirmed case. Sierra Leone started a new 42-day count-down on 26 September when the last patients were discharged from a treatment centre. </a:t>
            </a:r>
            <a:r>
              <a:rPr lang="en-GB" sz="780" dirty="0" smtClean="0">
                <a:solidFill>
                  <a:srgbClr val="A6A6A6"/>
                </a:solidFill>
                <a:latin typeface="Arial" pitchFamily="34" charset="0"/>
                <a:cs typeface="Arial" pitchFamily="34" charset="0"/>
              </a:rPr>
              <a:t>Guinea has </a:t>
            </a:r>
            <a:r>
              <a:rPr lang="en-GB" sz="780" dirty="0">
                <a:solidFill>
                  <a:srgbClr val="A6A6A6"/>
                </a:solidFill>
                <a:latin typeface="Arial" pitchFamily="34" charset="0"/>
                <a:cs typeface="Arial" pitchFamily="34" charset="0"/>
              </a:rPr>
              <a:t>launched campaigns to strengthen epidemiological surveillance in </a:t>
            </a:r>
            <a:r>
              <a:rPr lang="en-GB" sz="780" dirty="0" err="1">
                <a:solidFill>
                  <a:srgbClr val="A6A6A6"/>
                </a:solidFill>
                <a:latin typeface="Arial" pitchFamily="34" charset="0"/>
                <a:cs typeface="Arial" pitchFamily="34" charset="0"/>
              </a:rPr>
              <a:t>Ratotma</a:t>
            </a:r>
            <a:r>
              <a:rPr lang="en-GB" sz="780" dirty="0">
                <a:solidFill>
                  <a:srgbClr val="A6A6A6"/>
                </a:solidFill>
                <a:latin typeface="Arial" pitchFamily="34" charset="0"/>
                <a:cs typeface="Arial" pitchFamily="34" charset="0"/>
              </a:rPr>
              <a:t> and </a:t>
            </a:r>
            <a:r>
              <a:rPr lang="en-GB" sz="780" dirty="0" err="1">
                <a:solidFill>
                  <a:srgbClr val="A6A6A6"/>
                </a:solidFill>
                <a:latin typeface="Arial" pitchFamily="34" charset="0"/>
                <a:cs typeface="Arial" pitchFamily="34" charset="0"/>
              </a:rPr>
              <a:t>Dixinn</a:t>
            </a:r>
            <a:r>
              <a:rPr lang="en-GB" sz="780" dirty="0">
                <a:solidFill>
                  <a:srgbClr val="A6A6A6"/>
                </a:solidFill>
                <a:latin typeface="Arial" pitchFamily="34" charset="0"/>
                <a:cs typeface="Arial" pitchFamily="34" charset="0"/>
              </a:rPr>
              <a:t> areas targeting around 16,000 people.</a:t>
            </a:r>
            <a:endParaRPr lang="fr-FR" sz="78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 REPORTED</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319803" y="4272172"/>
            <a:ext cx="7580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35" name="TextBox 44"/>
          <p:cNvSpPr txBox="1"/>
          <p:nvPr/>
        </p:nvSpPr>
        <p:spPr>
          <a:xfrm>
            <a:off x="2724072" y="4519683"/>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WOUNDED IN PRE-POLL VIOLENCE</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362917" y="3221967"/>
            <a:ext cx="1002967"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BOMB ATTACKS</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466986" y="4522758"/>
            <a:ext cx="231864" cy="256390"/>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6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cxnSp>
        <p:nvCxnSpPr>
          <p:cNvPr id="50" name="Connecteur en angle 49"/>
          <p:cNvCxnSpPr/>
          <p:nvPr/>
        </p:nvCxnSpPr>
        <p:spPr>
          <a:xfrm rot="10800000">
            <a:off x="1254555" y="3419212"/>
            <a:ext cx="1384064" cy="844215"/>
          </a:xfrm>
          <a:prstGeom prst="bentConnector3">
            <a:avLst>
              <a:gd name="adj1" fmla="val -78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016853" y="3483706"/>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698628" y="3696671"/>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CALM RETURNS AFTER VIOLENCE</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69276" y="2729109"/>
            <a:ext cx="894436"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GUNMEN RAID VILLAGE</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78356" y="2005799"/>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0" name="TextBox 44"/>
          <p:cNvSpPr txBox="1"/>
          <p:nvPr/>
        </p:nvSpPr>
        <p:spPr>
          <a:xfrm>
            <a:off x="3367360" y="2255317"/>
            <a:ext cx="1001044"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BLASTS</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3199886" y="2289858"/>
            <a:ext cx="127658"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6</a:t>
            </a:r>
          </a:p>
        </p:txBody>
      </p:sp>
      <p:pic>
        <p:nvPicPr>
          <p:cNvPr id="64" name="Image 63"/>
          <p:cNvPicPr>
            <a:picLocks noChangeAspect="1"/>
          </p:cNvPicPr>
          <p:nvPr/>
        </p:nvPicPr>
        <p:blipFill>
          <a:blip r:embed="rId5"/>
          <a:stretch>
            <a:fillRect/>
          </a:stretch>
        </p:blipFill>
        <p:spPr>
          <a:xfrm>
            <a:off x="3014342" y="2266119"/>
            <a:ext cx="202500" cy="236250"/>
          </a:xfrm>
          <a:prstGeom prst="rect">
            <a:avLst/>
          </a:prstGeom>
        </p:spPr>
      </p:pic>
      <p:sp>
        <p:nvSpPr>
          <p:cNvPr id="38" name="TextBox 22"/>
          <p:cNvSpPr txBox="1"/>
          <p:nvPr/>
        </p:nvSpPr>
        <p:spPr>
          <a:xfrm>
            <a:off x="4562872" y="2460262"/>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55" name="TextBox 48"/>
          <p:cNvSpPr txBox="1"/>
          <p:nvPr/>
        </p:nvSpPr>
        <p:spPr>
          <a:xfrm>
            <a:off x="3075356" y="3233890"/>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32</a:t>
            </a:r>
            <a:endParaRPr lang="en-GB" sz="1600" b="1" dirty="0">
              <a:solidFill>
                <a:srgbClr val="026DB6"/>
              </a:solidFill>
              <a:latin typeface="Arial" panose="020B0604020202020204" pitchFamily="34" charset="0"/>
              <a:cs typeface="Arial" panose="020B0604020202020204" pitchFamily="34" charset="0"/>
            </a:endParaRPr>
          </a:p>
        </p:txBody>
      </p:sp>
      <p:pic>
        <p:nvPicPr>
          <p:cNvPr id="66" name="Image 65"/>
          <p:cNvPicPr>
            <a:picLocks noChangeAspect="1"/>
          </p:cNvPicPr>
          <p:nvPr/>
        </p:nvPicPr>
        <p:blipFill>
          <a:blip r:embed="rId5"/>
          <a:stretch>
            <a:fillRect/>
          </a:stretch>
        </p:blipFill>
        <p:spPr>
          <a:xfrm>
            <a:off x="2899518" y="3206608"/>
            <a:ext cx="202500" cy="236250"/>
          </a:xfrm>
          <a:prstGeom prst="rect">
            <a:avLst/>
          </a:prstGeom>
        </p:spPr>
      </p:pic>
      <p:pic>
        <p:nvPicPr>
          <p:cNvPr id="11" name="Image 10"/>
          <p:cNvPicPr>
            <a:picLocks noChangeAspect="1"/>
          </p:cNvPicPr>
          <p:nvPr/>
        </p:nvPicPr>
        <p:blipFill>
          <a:blip r:embed="rId6"/>
          <a:stretch>
            <a:fillRect/>
          </a:stretch>
        </p:blipFill>
        <p:spPr>
          <a:xfrm>
            <a:off x="4543373" y="2753317"/>
            <a:ext cx="213750" cy="2137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9759</TotalTime>
  <Words>170</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Otto Bakano</cp:lastModifiedBy>
  <cp:revision>779</cp:revision>
  <cp:lastPrinted>2015-09-22T19:07:00Z</cp:lastPrinted>
  <dcterms:created xsi:type="dcterms:W3CDTF">2014-03-10T10:37:19Z</dcterms:created>
  <dcterms:modified xsi:type="dcterms:W3CDTF">2015-10-07T10:53:04Z</dcterms:modified>
</cp:coreProperties>
</file>