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26DB6"/>
    <a:srgbClr val="FF721E"/>
    <a:srgbClr val="036BB6"/>
    <a:srgbClr val="404040"/>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522" y="-660"/>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10/11/2015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10/11/2015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10/11/2015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10/11/2015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10/11/2015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10/11/2015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10/11/2015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10/11/2015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10/11/2015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10/11/2015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10/11/2015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10/11/2015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10/11/2015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10/11/2015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 y="851906"/>
            <a:ext cx="6671788" cy="6008914"/>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03 – 09 Nov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90525"/>
          </a:xfrm>
          <a:prstGeom prst="rect">
            <a:avLst/>
          </a:prstGeom>
          <a:noFill/>
        </p:spPr>
        <p:txBody>
          <a:bodyPr wrap="square" lIns="99569" tIns="49785" rIns="99569" bIns="49785" rtlCol="0">
            <a:noAutofit/>
          </a:bodyPr>
          <a:lstStyle/>
          <a:p>
            <a:r>
              <a:rPr lang="fr-FR" sz="1000" b="1" dirty="0" smtClean="0">
                <a:solidFill>
                  <a:srgbClr val="FF721E"/>
                </a:solidFill>
                <a:latin typeface="Arial"/>
              </a:rPr>
              <a:t>CAMEROON</a:t>
            </a:r>
          </a:p>
          <a:p>
            <a:r>
              <a:rPr lang="en-GB" sz="900" b="1" i="1" dirty="0">
                <a:solidFill>
                  <a:srgbClr val="026DB6"/>
                </a:solidFill>
                <a:latin typeface="Arial" panose="020B0604020202020204" pitchFamily="34" charset="0"/>
                <a:cs typeface="Arial" panose="020B0604020202020204" pitchFamily="34" charset="0"/>
              </a:rPr>
              <a:t>THREE KILLED IN SUICIDE BLAST</a:t>
            </a:r>
            <a:endParaRPr lang="fr-FR" sz="900" b="1" i="1" dirty="0">
              <a:solidFill>
                <a:srgbClr val="026DB6"/>
              </a:solidFill>
              <a:latin typeface="Arial" panose="020B0604020202020204" pitchFamily="34" charset="0"/>
              <a:cs typeface="Arial" panose="020B0604020202020204" pitchFamily="34" charset="0"/>
            </a:endParaRPr>
          </a:p>
          <a:p>
            <a:pPr algn="just"/>
            <a:r>
              <a:rPr lang="en-GB" sz="800" dirty="0">
                <a:solidFill>
                  <a:srgbClr val="A6A6A6"/>
                </a:solidFill>
                <a:latin typeface="Arial" panose="020B0604020202020204" pitchFamily="34" charset="0"/>
                <a:cs typeface="Arial" panose="020B0604020202020204" pitchFamily="34" charset="0"/>
              </a:rPr>
              <a:t>At least three people were killed and 19 others injured in a suicide attack on 9 November at a market in </a:t>
            </a:r>
            <a:r>
              <a:rPr lang="en-GB" sz="800" dirty="0" err="1">
                <a:solidFill>
                  <a:srgbClr val="A6A6A6"/>
                </a:solidFill>
                <a:latin typeface="Arial" panose="020B0604020202020204" pitchFamily="34" charset="0"/>
                <a:cs typeface="Arial" panose="020B0604020202020204" pitchFamily="34" charset="0"/>
              </a:rPr>
              <a:t>Fotokol</a:t>
            </a:r>
            <a:r>
              <a:rPr lang="en-GB" sz="800" dirty="0">
                <a:solidFill>
                  <a:srgbClr val="A6A6A6"/>
                </a:solidFill>
                <a:latin typeface="Arial" panose="020B0604020202020204" pitchFamily="34" charset="0"/>
                <a:cs typeface="Arial" panose="020B0604020202020204" pitchFamily="34" charset="0"/>
              </a:rPr>
              <a:t> locality in the Far North region. A second attacker was killed by security forces before detonating her explosive device. Boko Haram elements are suspected to be behind </a:t>
            </a:r>
            <a:r>
              <a:rPr lang="en-GB" sz="800" dirty="0" smtClean="0">
                <a:solidFill>
                  <a:srgbClr val="A6A6A6"/>
                </a:solidFill>
                <a:latin typeface="Arial" panose="020B0604020202020204" pitchFamily="34" charset="0"/>
                <a:cs typeface="Arial" panose="020B0604020202020204" pitchFamily="34" charset="0"/>
              </a:rPr>
              <a:t>a series </a:t>
            </a:r>
            <a:r>
              <a:rPr lang="en-GB" sz="800" dirty="0">
                <a:solidFill>
                  <a:srgbClr val="A6A6A6"/>
                </a:solidFill>
                <a:latin typeface="Arial" panose="020B0604020202020204" pitchFamily="34" charset="0"/>
                <a:cs typeface="Arial" panose="020B0604020202020204" pitchFamily="34" charset="0"/>
              </a:rPr>
              <a:t>of suicide attacks that have rocked the Far North region since June.</a:t>
            </a:r>
            <a:endParaRPr lang="fr-FR" sz="800" dirty="0">
              <a:solidFill>
                <a:srgbClr val="A6A6A6"/>
              </a:solidFill>
              <a:latin typeface="Arial" panose="020B0604020202020204" pitchFamily="34" charset="0"/>
              <a:cs typeface="Arial" panose="020B0604020202020204" pitchFamily="34" charset="0"/>
            </a:endParaRPr>
          </a:p>
          <a:p>
            <a:pPr algn="just"/>
            <a:r>
              <a:rPr lang="en-GB" sz="500" dirty="0" smtClean="0">
                <a:solidFill>
                  <a:srgbClr val="A6A6A6"/>
                </a:solidFill>
                <a:latin typeface="Arial" panose="020B0604020202020204" pitchFamily="34" charset="0"/>
                <a:cs typeface="Arial" panose="020B0604020202020204" pitchFamily="34" charset="0"/>
              </a:rPr>
              <a:t> </a:t>
            </a:r>
            <a:endParaRPr lang="en-GB" sz="500" dirty="0">
              <a:solidFill>
                <a:srgbClr val="A6A6A6"/>
              </a:solidFill>
              <a:latin typeface="Arial" panose="020B0604020202020204" pitchFamily="34" charset="0"/>
              <a:cs typeface="Arial" panose="020B0604020202020204" pitchFamily="34" charset="0"/>
            </a:endParaRPr>
          </a:p>
          <a:p>
            <a:r>
              <a:rPr lang="en-GB" sz="1000" b="1" dirty="0" smtClean="0">
                <a:solidFill>
                  <a:srgbClr val="FF721E"/>
                </a:solidFill>
                <a:latin typeface="Arial"/>
              </a:rPr>
              <a:t>CENTRAL AFRICAN REPUBLIC (CAR)</a:t>
            </a:r>
            <a:r>
              <a:rPr lang="en-GB" sz="1000" b="1" dirty="0"/>
              <a:t>	</a:t>
            </a:r>
            <a:endParaRPr lang="fr-FR" sz="1000" dirty="0"/>
          </a:p>
          <a:p>
            <a:r>
              <a:rPr lang="en-GB" sz="900" b="1" i="1" dirty="0">
                <a:solidFill>
                  <a:srgbClr val="026DB6"/>
                </a:solidFill>
                <a:latin typeface="Arial" panose="020B0604020202020204" pitchFamily="34" charset="0"/>
                <a:cs typeface="Arial" panose="020B0604020202020204" pitchFamily="34" charset="0"/>
              </a:rPr>
              <a:t>REFUGEES TO VOTE IN GENERAL ELECTIONS</a:t>
            </a:r>
            <a:endParaRPr lang="fr-FR" sz="900" b="1" i="1" dirty="0">
              <a:solidFill>
                <a:srgbClr val="026DB6"/>
              </a:solidFill>
              <a:latin typeface="Arial" panose="020B0604020202020204" pitchFamily="34" charset="0"/>
              <a:cs typeface="Arial" panose="020B0604020202020204" pitchFamily="34" charset="0"/>
            </a:endParaRPr>
          </a:p>
          <a:p>
            <a:pPr algn="just"/>
            <a:r>
              <a:rPr lang="en-GB" sz="800" dirty="0">
                <a:solidFill>
                  <a:srgbClr val="A6A6A6"/>
                </a:solidFill>
                <a:latin typeface="Arial" panose="020B0604020202020204" pitchFamily="34" charset="0"/>
                <a:cs typeface="Arial" panose="020B0604020202020204" pitchFamily="34" charset="0"/>
              </a:rPr>
              <a:t>The Central African Republic (CAR), Cameroon and UNHCR on 2 November signed a tripartite agreement that will allow more than 109,000 eligible CAR refugees in Cameroon to vote in the </a:t>
            </a:r>
            <a:r>
              <a:rPr lang="en-GB" sz="800" dirty="0" smtClean="0">
                <a:solidFill>
                  <a:srgbClr val="A6A6A6"/>
                </a:solidFill>
                <a:latin typeface="Arial" panose="020B0604020202020204" pitchFamily="34" charset="0"/>
                <a:cs typeface="Arial" panose="020B0604020202020204" pitchFamily="34" charset="0"/>
              </a:rPr>
              <a:t>27 December </a:t>
            </a:r>
            <a:r>
              <a:rPr lang="en-GB" sz="800" dirty="0">
                <a:solidFill>
                  <a:srgbClr val="A6A6A6"/>
                </a:solidFill>
                <a:latin typeface="Arial" panose="020B0604020202020204" pitchFamily="34" charset="0"/>
                <a:cs typeface="Arial" panose="020B0604020202020204" pitchFamily="34" charset="0"/>
              </a:rPr>
              <a:t>general elections aimed at ending the current transition government. Cameroon hosts around 250,000 CAR refugees in its East region neighbouring CAR.</a:t>
            </a:r>
            <a:endParaRPr lang="fr-FR" sz="800" dirty="0">
              <a:solidFill>
                <a:srgbClr val="A6A6A6"/>
              </a:solidFill>
              <a:latin typeface="Arial" panose="020B0604020202020204" pitchFamily="34" charset="0"/>
              <a:cs typeface="Arial" panose="020B0604020202020204" pitchFamily="34" charset="0"/>
            </a:endParaRPr>
          </a:p>
          <a:p>
            <a:r>
              <a:rPr lang="en-US" sz="500" dirty="0"/>
              <a:t> </a:t>
            </a:r>
            <a:endParaRPr lang="en-GB" sz="500" dirty="0" smtClean="0">
              <a:solidFill>
                <a:srgbClr val="A6A6A6"/>
              </a:solidFill>
              <a:latin typeface="Arial" pitchFamily="34" charset="0"/>
              <a:cs typeface="Arial" pitchFamily="34" charset="0"/>
            </a:endParaRPr>
          </a:p>
          <a:p>
            <a:r>
              <a:rPr lang="fr-FR" sz="1000" b="1" dirty="0" smtClean="0">
                <a:solidFill>
                  <a:srgbClr val="FF721E"/>
                </a:solidFill>
                <a:latin typeface="Arial" panose="020B0604020202020204" pitchFamily="34" charset="0"/>
                <a:cs typeface="Arial" panose="020B0604020202020204" pitchFamily="34" charset="0"/>
              </a:rPr>
              <a:t>CHAD</a:t>
            </a:r>
            <a:endParaRPr lang="en-GB" sz="1000" b="1" dirty="0" smtClean="0">
              <a:solidFill>
                <a:srgbClr val="FF721E"/>
              </a:solidFill>
              <a:latin typeface="Arial" panose="020B0604020202020204" pitchFamily="34" charset="0"/>
              <a:cs typeface="Arial" panose="020B0604020202020204" pitchFamily="34" charset="0"/>
            </a:endParaRPr>
          </a:p>
          <a:p>
            <a:r>
              <a:rPr lang="en-GB" sz="900" b="1" i="1" dirty="0">
                <a:solidFill>
                  <a:srgbClr val="026DB6"/>
                </a:solidFill>
                <a:latin typeface="Arial" panose="020B0604020202020204" pitchFamily="34" charset="0"/>
                <a:cs typeface="Arial" panose="020B0604020202020204" pitchFamily="34" charset="0"/>
              </a:rPr>
              <a:t>FIVE KILLED IN SUICIDE BOMBING</a:t>
            </a:r>
            <a:endParaRPr lang="fr-FR" sz="900" b="1" i="1" dirty="0">
              <a:solidFill>
                <a:srgbClr val="026DB6"/>
              </a:solidFill>
              <a:latin typeface="Arial" panose="020B0604020202020204" pitchFamily="34" charset="0"/>
              <a:cs typeface="Arial" panose="020B0604020202020204" pitchFamily="34" charset="0"/>
            </a:endParaRPr>
          </a:p>
          <a:p>
            <a:pPr algn="just"/>
            <a:r>
              <a:rPr lang="en-GB" sz="800" dirty="0">
                <a:solidFill>
                  <a:srgbClr val="A6A6A6"/>
                </a:solidFill>
                <a:latin typeface="Arial" panose="020B0604020202020204" pitchFamily="34" charset="0"/>
                <a:cs typeface="Arial" panose="020B0604020202020204" pitchFamily="34" charset="0"/>
              </a:rPr>
              <a:t>On 8 November, two suicide attackers struck </a:t>
            </a:r>
            <a:r>
              <a:rPr lang="en-GB" sz="800" dirty="0" err="1">
                <a:solidFill>
                  <a:srgbClr val="A6A6A6"/>
                </a:solidFill>
                <a:latin typeface="Arial" panose="020B0604020202020204" pitchFamily="34" charset="0"/>
                <a:cs typeface="Arial" panose="020B0604020202020204" pitchFamily="34" charset="0"/>
              </a:rPr>
              <a:t>Ngouboua</a:t>
            </a:r>
            <a:r>
              <a:rPr lang="en-GB" sz="800" dirty="0">
                <a:solidFill>
                  <a:srgbClr val="A6A6A6"/>
                </a:solidFill>
                <a:latin typeface="Arial" panose="020B0604020202020204" pitchFamily="34" charset="0"/>
                <a:cs typeface="Arial" panose="020B0604020202020204" pitchFamily="34" charset="0"/>
              </a:rPr>
              <a:t> village on the shores of Lake Chad, killing five people. Boko Haram is suspected to be behind the bombing by two young girls who detonated their explosives in a populated area. So far no population movements or humanitarian needs linked to the attack have been reported. In February, </a:t>
            </a:r>
            <a:r>
              <a:rPr lang="en-GB" sz="800" dirty="0" err="1">
                <a:solidFill>
                  <a:srgbClr val="A6A6A6"/>
                </a:solidFill>
                <a:latin typeface="Arial" panose="020B0604020202020204" pitchFamily="34" charset="0"/>
                <a:cs typeface="Arial" panose="020B0604020202020204" pitchFamily="34" charset="0"/>
              </a:rPr>
              <a:t>Ngouboua</a:t>
            </a:r>
            <a:r>
              <a:rPr lang="en-GB" sz="800" dirty="0">
                <a:solidFill>
                  <a:srgbClr val="A6A6A6"/>
                </a:solidFill>
                <a:latin typeface="Arial" panose="020B0604020202020204" pitchFamily="34" charset="0"/>
                <a:cs typeface="Arial" panose="020B0604020202020204" pitchFamily="34" charset="0"/>
              </a:rPr>
              <a:t> became the first Chadian village to be </a:t>
            </a:r>
            <a:r>
              <a:rPr lang="en-GB" sz="800" dirty="0" smtClean="0">
                <a:solidFill>
                  <a:srgbClr val="A6A6A6"/>
                </a:solidFill>
                <a:latin typeface="Arial" panose="020B0604020202020204" pitchFamily="34" charset="0"/>
                <a:cs typeface="Arial" panose="020B0604020202020204" pitchFamily="34" charset="0"/>
              </a:rPr>
              <a:t>attacked by </a:t>
            </a:r>
            <a:r>
              <a:rPr lang="en-GB" sz="800" dirty="0">
                <a:solidFill>
                  <a:srgbClr val="A6A6A6"/>
                </a:solidFill>
                <a:latin typeface="Arial" panose="020B0604020202020204" pitchFamily="34" charset="0"/>
                <a:cs typeface="Arial" panose="020B0604020202020204" pitchFamily="34" charset="0"/>
              </a:rPr>
              <a:t>suspected Boko Haram gunmen</a:t>
            </a:r>
            <a:r>
              <a:rPr lang="en-GB" sz="800" dirty="0" smtClean="0">
                <a:solidFill>
                  <a:srgbClr val="A6A6A6"/>
                </a:solidFill>
                <a:latin typeface="Arial" panose="020B0604020202020204" pitchFamily="34" charset="0"/>
                <a:cs typeface="Arial" panose="020B0604020202020204" pitchFamily="34" charset="0"/>
              </a:rPr>
              <a:t>.</a:t>
            </a:r>
          </a:p>
          <a:p>
            <a:pPr algn="just"/>
            <a:endParaRPr lang="en-GB" sz="900" dirty="0">
              <a:solidFill>
                <a:srgbClr val="A6A6A6"/>
              </a:solidFill>
              <a:latin typeface="Arial" panose="020B0604020202020204" pitchFamily="34" charset="0"/>
              <a:cs typeface="Arial" panose="020B0604020202020204" pitchFamily="34" charset="0"/>
            </a:endParaRPr>
          </a:p>
          <a:p>
            <a:r>
              <a:rPr lang="fr-FR" sz="1000" b="1" dirty="0" smtClean="0">
                <a:solidFill>
                  <a:srgbClr val="FF721E"/>
                </a:solidFill>
                <a:latin typeface="Arial" panose="020B0604020202020204" pitchFamily="34" charset="0"/>
                <a:cs typeface="Arial" panose="020B0604020202020204" pitchFamily="34" charset="0"/>
              </a:rPr>
              <a:t>NIGER</a:t>
            </a:r>
            <a:endParaRPr lang="en-GB" sz="1000" b="1" dirty="0">
              <a:solidFill>
                <a:srgbClr val="FF721E"/>
              </a:solidFill>
              <a:latin typeface="Arial" panose="020B0604020202020204" pitchFamily="34" charset="0"/>
              <a:cs typeface="Arial" panose="020B0604020202020204" pitchFamily="34" charset="0"/>
            </a:endParaRPr>
          </a:p>
          <a:p>
            <a:r>
              <a:rPr lang="en-GB" sz="900" b="1" i="1" dirty="0">
                <a:solidFill>
                  <a:srgbClr val="026DB6"/>
                </a:solidFill>
                <a:latin typeface="Arial" panose="020B0604020202020204" pitchFamily="34" charset="0"/>
                <a:cs typeface="Arial" panose="020B0604020202020204" pitchFamily="34" charset="0"/>
              </a:rPr>
              <a:t>OVER 12,000 CHILDREN OUT OF SCHOOL IN DIFFA</a:t>
            </a:r>
            <a:endParaRPr lang="fr-FR" sz="900" b="1" i="1" dirty="0">
              <a:solidFill>
                <a:srgbClr val="026DB6"/>
              </a:solidFill>
              <a:latin typeface="Arial" panose="020B0604020202020204" pitchFamily="34" charset="0"/>
              <a:cs typeface="Arial" panose="020B0604020202020204" pitchFamily="34" charset="0"/>
            </a:endParaRPr>
          </a:p>
          <a:p>
            <a:pPr algn="just"/>
            <a:r>
              <a:rPr lang="en-GB" sz="800" dirty="0" smtClean="0">
                <a:solidFill>
                  <a:srgbClr val="A6A6A6"/>
                </a:solidFill>
                <a:latin typeface="Arial" panose="020B0604020202020204" pitchFamily="34" charset="0"/>
                <a:cs typeface="Arial" panose="020B0604020202020204" pitchFamily="34" charset="0"/>
              </a:rPr>
              <a:t>A </a:t>
            </a:r>
            <a:r>
              <a:rPr lang="en-GB" sz="800" dirty="0">
                <a:solidFill>
                  <a:srgbClr val="A6A6A6"/>
                </a:solidFill>
                <a:latin typeface="Arial" panose="020B0604020202020204" pitchFamily="34" charset="0"/>
                <a:cs typeface="Arial" panose="020B0604020202020204" pitchFamily="34" charset="0"/>
              </a:rPr>
              <a:t>total of 151 schools have been closed in Niger’s south-eastern </a:t>
            </a:r>
            <a:r>
              <a:rPr lang="en-GB" sz="800" dirty="0" err="1">
                <a:solidFill>
                  <a:srgbClr val="A6A6A6"/>
                </a:solidFill>
                <a:latin typeface="Arial" panose="020B0604020202020204" pitchFamily="34" charset="0"/>
                <a:cs typeface="Arial" panose="020B0604020202020204" pitchFamily="34" charset="0"/>
              </a:rPr>
              <a:t>Diffa</a:t>
            </a:r>
            <a:r>
              <a:rPr lang="en-GB" sz="800" dirty="0">
                <a:solidFill>
                  <a:srgbClr val="A6A6A6"/>
                </a:solidFill>
                <a:latin typeface="Arial" panose="020B0604020202020204" pitchFamily="34" charset="0"/>
                <a:cs typeface="Arial" panose="020B0604020202020204" pitchFamily="34" charset="0"/>
              </a:rPr>
              <a:t> region due to insecurity and violence linked to Boko Haram. As a result, 12,631 children have been left without education as the new school year began in October. The Government and humanitarian organizations are working on ways to help the children return to school before the end of November.</a:t>
            </a:r>
            <a:endParaRPr lang="fr-FR" sz="500" dirty="0">
              <a:solidFill>
                <a:srgbClr val="A6A6A6"/>
              </a:solidFill>
              <a:latin typeface="Arial" panose="020B0604020202020204" pitchFamily="34" charset="0"/>
              <a:cs typeface="Arial" panose="020B0604020202020204" pitchFamily="34" charset="0"/>
            </a:endParaRPr>
          </a:p>
          <a:p>
            <a:r>
              <a:rPr lang="en-GB" sz="500" dirty="0"/>
              <a:t> </a:t>
            </a:r>
            <a:r>
              <a:rPr lang="en-US" sz="500" i="1" dirty="0"/>
              <a:t> </a:t>
            </a:r>
            <a:endParaRPr lang="en-US" sz="500" i="1" dirty="0" smtClean="0"/>
          </a:p>
          <a:p>
            <a:r>
              <a:rPr lang="fr-FR" sz="1000" b="1" dirty="0" smtClean="0">
                <a:solidFill>
                  <a:srgbClr val="FF721E"/>
                </a:solidFill>
                <a:latin typeface="Arial" panose="020B0604020202020204" pitchFamily="34" charset="0"/>
                <a:cs typeface="Arial" panose="020B0604020202020204" pitchFamily="34" charset="0"/>
              </a:rPr>
              <a:t>NIGERIA</a:t>
            </a:r>
            <a:endParaRPr lang="en-GB" sz="1000" b="1" dirty="0">
              <a:solidFill>
                <a:srgbClr val="FF721E"/>
              </a:solidFill>
              <a:latin typeface="Arial" panose="020B0604020202020204" pitchFamily="34" charset="0"/>
              <a:cs typeface="Arial" panose="020B0604020202020204" pitchFamily="34" charset="0"/>
            </a:endParaRPr>
          </a:p>
          <a:p>
            <a:r>
              <a:rPr lang="en-GB" sz="900" b="1" i="1" dirty="0">
                <a:solidFill>
                  <a:srgbClr val="026DB6"/>
                </a:solidFill>
                <a:latin typeface="Arial" panose="020B0604020202020204" pitchFamily="34" charset="0"/>
                <a:cs typeface="Arial" panose="020B0604020202020204" pitchFamily="34" charset="0"/>
              </a:rPr>
              <a:t>SEVEN KILLED IN TARABA</a:t>
            </a:r>
            <a:endParaRPr lang="fr-FR" sz="900" b="1" i="1" dirty="0">
              <a:solidFill>
                <a:srgbClr val="026DB6"/>
              </a:solidFill>
              <a:latin typeface="Arial" panose="020B0604020202020204" pitchFamily="34" charset="0"/>
              <a:cs typeface="Arial" panose="020B0604020202020204" pitchFamily="34" charset="0"/>
            </a:endParaRPr>
          </a:p>
          <a:p>
            <a:pPr algn="just"/>
            <a:r>
              <a:rPr lang="en-GB" sz="800" dirty="0">
                <a:solidFill>
                  <a:srgbClr val="A6A6A6"/>
                </a:solidFill>
                <a:latin typeface="Arial" panose="020B0604020202020204" pitchFamily="34" charset="0"/>
                <a:cs typeface="Arial" panose="020B0604020202020204" pitchFamily="34" charset="0"/>
              </a:rPr>
              <a:t>Violence erupted in </a:t>
            </a:r>
            <a:r>
              <a:rPr lang="en-GB" sz="800" dirty="0" err="1">
                <a:solidFill>
                  <a:srgbClr val="A6A6A6"/>
                </a:solidFill>
                <a:latin typeface="Arial" panose="020B0604020202020204" pitchFamily="34" charset="0"/>
                <a:cs typeface="Arial" panose="020B0604020202020204" pitchFamily="34" charset="0"/>
              </a:rPr>
              <a:t>Wukari</a:t>
            </a:r>
            <a:r>
              <a:rPr lang="en-GB" sz="800" dirty="0">
                <a:solidFill>
                  <a:srgbClr val="A6A6A6"/>
                </a:solidFill>
                <a:latin typeface="Arial" panose="020B0604020202020204" pitchFamily="34" charset="0"/>
                <a:cs typeface="Arial" panose="020B0604020202020204" pitchFamily="34" charset="0"/>
              </a:rPr>
              <a:t> town in Taraba State on 8 November following the annulment of the election of the </a:t>
            </a:r>
            <a:r>
              <a:rPr lang="en-GB" sz="800">
                <a:solidFill>
                  <a:srgbClr val="A6A6A6"/>
                </a:solidFill>
                <a:latin typeface="Arial" panose="020B0604020202020204" pitchFamily="34" charset="0"/>
                <a:cs typeface="Arial" panose="020B0604020202020204" pitchFamily="34" charset="0"/>
              </a:rPr>
              <a:t>incumbent </a:t>
            </a:r>
            <a:r>
              <a:rPr lang="en-GB" sz="800" smtClean="0">
                <a:solidFill>
                  <a:srgbClr val="A6A6A6"/>
                </a:solidFill>
                <a:latin typeface="Arial" panose="020B0604020202020204" pitchFamily="34" charset="0"/>
                <a:cs typeface="Arial" panose="020B0604020202020204" pitchFamily="34" charset="0"/>
              </a:rPr>
              <a:t>governor. </a:t>
            </a:r>
            <a:r>
              <a:rPr lang="en-GB" sz="800" dirty="0">
                <a:solidFill>
                  <a:srgbClr val="A6A6A6"/>
                </a:solidFill>
                <a:latin typeface="Arial" panose="020B0604020202020204" pitchFamily="34" charset="0"/>
                <a:cs typeface="Arial" panose="020B0604020202020204" pitchFamily="34" charset="0"/>
              </a:rPr>
              <a:t>The State Emergency Management Authority and the Red Cross reported widespread violence and destruction of property </a:t>
            </a:r>
            <a:r>
              <a:rPr lang="en-GB" sz="800" dirty="0" smtClean="0">
                <a:solidFill>
                  <a:srgbClr val="A6A6A6"/>
                </a:solidFill>
                <a:latin typeface="Arial" panose="020B0604020202020204" pitchFamily="34" charset="0"/>
                <a:cs typeface="Arial" panose="020B0604020202020204" pitchFamily="34" charset="0"/>
              </a:rPr>
              <a:t>during </a:t>
            </a:r>
            <a:r>
              <a:rPr lang="en-GB" sz="800" dirty="0">
                <a:solidFill>
                  <a:srgbClr val="A6A6A6"/>
                </a:solidFill>
                <a:latin typeface="Arial" panose="020B0604020202020204" pitchFamily="34" charset="0"/>
                <a:cs typeface="Arial" panose="020B0604020202020204" pitchFamily="34" charset="0"/>
              </a:rPr>
              <a:t>the </a:t>
            </a:r>
            <a:r>
              <a:rPr lang="en-GB" sz="800" dirty="0" smtClean="0">
                <a:solidFill>
                  <a:srgbClr val="A6A6A6"/>
                </a:solidFill>
                <a:latin typeface="Arial" panose="020B0604020202020204" pitchFamily="34" charset="0"/>
                <a:cs typeface="Arial" panose="020B0604020202020204" pitchFamily="34" charset="0"/>
              </a:rPr>
              <a:t>violence that </a:t>
            </a:r>
            <a:r>
              <a:rPr lang="en-GB" sz="800" dirty="0">
                <a:solidFill>
                  <a:srgbClr val="A6A6A6"/>
                </a:solidFill>
                <a:latin typeface="Arial" panose="020B0604020202020204" pitchFamily="34" charset="0"/>
                <a:cs typeface="Arial" panose="020B0604020202020204" pitchFamily="34" charset="0"/>
              </a:rPr>
              <a:t>claimed seven lived and injured 16 others.</a:t>
            </a:r>
            <a:endParaRPr lang="fr-FR" sz="800" dirty="0">
              <a:solidFill>
                <a:srgbClr val="A6A6A6"/>
              </a:solidFill>
              <a:latin typeface="Arial" panose="020B0604020202020204" pitchFamily="34" charset="0"/>
              <a:cs typeface="Arial" panose="020B0604020202020204" pitchFamily="34" charset="0"/>
            </a:endParaRPr>
          </a:p>
          <a:p>
            <a:endParaRPr lang="en-US" sz="500" dirty="0">
              <a:solidFill>
                <a:srgbClr val="A6A6A6"/>
              </a:solidFill>
              <a:latin typeface="Arial" pitchFamily="34" charset="0"/>
              <a:cs typeface="Arial" pitchFamily="34" charset="0"/>
            </a:endParaRPr>
          </a:p>
          <a:p>
            <a:r>
              <a:rPr lang="en-GB" sz="1000" b="1" dirty="0" smtClean="0">
                <a:solidFill>
                  <a:srgbClr val="FF721E"/>
                </a:solidFill>
                <a:latin typeface="Arial"/>
              </a:rPr>
              <a:t>EVD </a:t>
            </a:r>
            <a:r>
              <a:rPr lang="fr-FR" sz="1000" b="1" dirty="0" smtClean="0">
                <a:solidFill>
                  <a:srgbClr val="FF721E"/>
                </a:solidFill>
                <a:latin typeface="Arial"/>
              </a:rPr>
              <a:t>REGIONAL</a:t>
            </a:r>
          </a:p>
          <a:p>
            <a:r>
              <a:rPr lang="en-GB" sz="900" b="1" i="1" dirty="0">
                <a:solidFill>
                  <a:srgbClr val="026DB6"/>
                </a:solidFill>
                <a:latin typeface="Arial" panose="020B0604020202020204" pitchFamily="34" charset="0"/>
                <a:cs typeface="Arial" panose="020B0604020202020204" pitchFamily="34" charset="0"/>
              </a:rPr>
              <a:t>SIERRA LEONE DECLARED EBOLA-FREE</a:t>
            </a:r>
            <a:endParaRPr lang="fr-FR" sz="900" b="1" i="1" dirty="0">
              <a:solidFill>
                <a:srgbClr val="026DB6"/>
              </a:solidFill>
              <a:latin typeface="Arial" panose="020B0604020202020204" pitchFamily="34" charset="0"/>
              <a:cs typeface="Arial" panose="020B0604020202020204" pitchFamily="34" charset="0"/>
            </a:endParaRPr>
          </a:p>
          <a:p>
            <a:pPr algn="just"/>
            <a:r>
              <a:rPr lang="en-GB" sz="800" dirty="0">
                <a:solidFill>
                  <a:srgbClr val="A6A6A6"/>
                </a:solidFill>
                <a:latin typeface="Arial" panose="020B0604020202020204" pitchFamily="34" charset="0"/>
                <a:cs typeface="Arial" panose="020B0604020202020204" pitchFamily="34" charset="0"/>
              </a:rPr>
              <a:t>Sierra Leone was declared free of Ebola on 7 November, 42 days after the last confirmed case. The country recorded its first Ebola case in May 2014. Since then the virus has infected 8,704 people and killed 3,589. Sierra Leone has now begun a 90-day “enhanced surveillance period” to ensure early detection of any possible new cases. Guinea reported no cases in the week ending 8 November. Four Ebola patients are currently under treatment and 71 contacts are being monitored. </a:t>
            </a:r>
            <a:endParaRPr lang="fr-FR"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331615" y="4510307"/>
            <a:ext cx="1444992"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SIERRA LEONE DECLARED EBOLA-FREE</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3099266" y="3037306"/>
            <a:ext cx="78508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10 November 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sp>
        <p:nvSpPr>
          <p:cNvPr id="37" name="TextBox 22"/>
          <p:cNvSpPr txBox="1"/>
          <p:nvPr/>
        </p:nvSpPr>
        <p:spPr>
          <a:xfrm>
            <a:off x="4882721" y="3564019"/>
            <a:ext cx="432000" cy="216000"/>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653025" y="3797112"/>
            <a:ext cx="1371791" cy="180000"/>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REFUGEES TO VOTE IN POLLS</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3666276" y="2262660"/>
            <a:ext cx="1111890" cy="293835"/>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CHILDREN OUT OF SCHOOL</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22"/>
          <p:cNvSpPr txBox="1"/>
          <p:nvPr/>
        </p:nvSpPr>
        <p:spPr>
          <a:xfrm>
            <a:off x="3067227" y="2015556"/>
            <a:ext cx="770577"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39" name="TextBox 22"/>
          <p:cNvSpPr txBox="1"/>
          <p:nvPr/>
        </p:nvSpPr>
        <p:spPr>
          <a:xfrm>
            <a:off x="2335826" y="4271040"/>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40" name="TextBox 44"/>
          <p:cNvSpPr txBox="1"/>
          <p:nvPr/>
        </p:nvSpPr>
        <p:spPr>
          <a:xfrm>
            <a:off x="2590837" y="4489944"/>
            <a:ext cx="1171687"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KILLED IN SUICIDE BLAST</a:t>
            </a:r>
            <a:endParaRPr lang="en-GB" sz="900" b="1" dirty="0">
              <a:solidFill>
                <a:srgbClr val="026DB6"/>
              </a:solidFill>
              <a:latin typeface="Arial" panose="020B0604020202020204" pitchFamily="34" charset="0"/>
              <a:cs typeface="Arial" panose="020B0604020202020204" pitchFamily="34" charset="0"/>
            </a:endParaRPr>
          </a:p>
        </p:txBody>
      </p:sp>
      <p:cxnSp>
        <p:nvCxnSpPr>
          <p:cNvPr id="52" name="Connecteur en angle 51"/>
          <p:cNvCxnSpPr/>
          <p:nvPr/>
        </p:nvCxnSpPr>
        <p:spPr>
          <a:xfrm flipV="1">
            <a:off x="2898428" y="4120625"/>
            <a:ext cx="1040213" cy="144918"/>
          </a:xfrm>
          <a:prstGeom prst="bentConnector3">
            <a:avLst>
              <a:gd name="adj1" fmla="val 5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270475" y="3276575"/>
            <a:ext cx="1020345"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DIE IN VIOLENCE</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063132" y="3301591"/>
            <a:ext cx="177886"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7</a:t>
            </a:r>
          </a:p>
        </p:txBody>
      </p:sp>
      <p:sp>
        <p:nvSpPr>
          <p:cNvPr id="47" name="TextBox 48"/>
          <p:cNvSpPr txBox="1"/>
          <p:nvPr/>
        </p:nvSpPr>
        <p:spPr>
          <a:xfrm>
            <a:off x="2428492" y="4502142"/>
            <a:ext cx="152022" cy="216000"/>
          </a:xfrm>
          <a:prstGeom prst="rect">
            <a:avLst/>
          </a:prstGeom>
          <a:noFill/>
        </p:spPr>
        <p:txBody>
          <a:bodyPr wrap="square" lIns="0" tIns="0" rIns="0" bIns="0" rtlCol="0">
            <a:noAutofit/>
          </a:bodyPr>
          <a:lstStyle/>
          <a:p>
            <a:pPr algn="ctr"/>
            <a:r>
              <a:rPr lang="en-GB" sz="1600" b="1" dirty="0">
                <a:solidFill>
                  <a:srgbClr val="026DB6"/>
                </a:solidFill>
                <a:latin typeface="Arial" panose="020B0604020202020204" pitchFamily="34" charset="0"/>
                <a:cs typeface="Arial" panose="020B0604020202020204" pitchFamily="34" charset="0"/>
              </a:rPr>
              <a:t>3</a:t>
            </a:r>
          </a:p>
        </p:txBody>
      </p:sp>
      <p:sp>
        <p:nvSpPr>
          <p:cNvPr id="31" name="TextBox 22"/>
          <p:cNvSpPr txBox="1"/>
          <p:nvPr/>
        </p:nvSpPr>
        <p:spPr>
          <a:xfrm>
            <a:off x="4410596" y="2516135"/>
            <a:ext cx="640498"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33" name="TextBox 44"/>
          <p:cNvSpPr txBox="1"/>
          <p:nvPr/>
        </p:nvSpPr>
        <p:spPr>
          <a:xfrm>
            <a:off x="4794506" y="2755404"/>
            <a:ext cx="1109050"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KILLED IN SUICIDE ATTACK</a:t>
            </a:r>
            <a:endParaRPr lang="en-GB" sz="900" b="1" dirty="0">
              <a:solidFill>
                <a:srgbClr val="026DB6"/>
              </a:solidFill>
              <a:latin typeface="Arial" panose="020B0604020202020204" pitchFamily="34" charset="0"/>
              <a:cs typeface="Arial" panose="020B0604020202020204" pitchFamily="34" charset="0"/>
            </a:endParaRPr>
          </a:p>
        </p:txBody>
      </p:sp>
      <p:sp>
        <p:nvSpPr>
          <p:cNvPr id="46" name="TextBox 48"/>
          <p:cNvSpPr txBox="1"/>
          <p:nvPr/>
        </p:nvSpPr>
        <p:spPr>
          <a:xfrm>
            <a:off x="4626620" y="2780420"/>
            <a:ext cx="99528"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5</a:t>
            </a:r>
          </a:p>
        </p:txBody>
      </p:sp>
      <p:sp>
        <p:nvSpPr>
          <p:cNvPr id="48" name="TextBox 48"/>
          <p:cNvSpPr txBox="1"/>
          <p:nvPr/>
        </p:nvSpPr>
        <p:spPr>
          <a:xfrm>
            <a:off x="3268314" y="2286418"/>
            <a:ext cx="35019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12k</a:t>
            </a:r>
            <a:endParaRPr lang="en-GB" sz="1600" b="1" dirty="0">
              <a:solidFill>
                <a:srgbClr val="026DB6"/>
              </a:solidFill>
              <a:latin typeface="Arial" panose="020B0604020202020204" pitchFamily="34" charset="0"/>
              <a:cs typeface="Arial" panose="020B0604020202020204" pitchFamily="34" charset="0"/>
            </a:endParaRPr>
          </a:p>
        </p:txBody>
      </p:sp>
      <p:pic>
        <p:nvPicPr>
          <p:cNvPr id="50" name="Image 65"/>
          <p:cNvPicPr>
            <a:picLocks noChangeAspect="1"/>
          </p:cNvPicPr>
          <p:nvPr/>
        </p:nvPicPr>
        <p:blipFill>
          <a:blip r:embed="rId5"/>
          <a:stretch>
            <a:fillRect/>
          </a:stretch>
        </p:blipFill>
        <p:spPr>
          <a:xfrm>
            <a:off x="4418836" y="2755103"/>
            <a:ext cx="202500" cy="236250"/>
          </a:xfrm>
          <a:prstGeom prst="rect">
            <a:avLst/>
          </a:prstGeom>
        </p:spPr>
      </p:pic>
      <p:pic>
        <p:nvPicPr>
          <p:cNvPr id="6" name="Image 5"/>
          <p:cNvPicPr>
            <a:picLocks noChangeAspect="1"/>
          </p:cNvPicPr>
          <p:nvPr/>
        </p:nvPicPr>
        <p:blipFill>
          <a:blip r:embed="rId6"/>
          <a:stretch>
            <a:fillRect/>
          </a:stretch>
        </p:blipFill>
        <p:spPr>
          <a:xfrm>
            <a:off x="4418836" y="3723177"/>
            <a:ext cx="247500" cy="236250"/>
          </a:xfrm>
          <a:prstGeom prst="rect">
            <a:avLst/>
          </a:prstGeom>
        </p:spPr>
      </p:pic>
      <p:pic>
        <p:nvPicPr>
          <p:cNvPr id="7" name="Image 6"/>
          <p:cNvPicPr>
            <a:picLocks noChangeAspect="1"/>
          </p:cNvPicPr>
          <p:nvPr/>
        </p:nvPicPr>
        <p:blipFill>
          <a:blip r:embed="rId7"/>
          <a:stretch>
            <a:fillRect/>
          </a:stretch>
        </p:blipFill>
        <p:spPr>
          <a:xfrm>
            <a:off x="3011679" y="2323725"/>
            <a:ext cx="236250" cy="168750"/>
          </a:xfrm>
          <a:prstGeom prst="rect">
            <a:avLst/>
          </a:prstGeom>
        </p:spPr>
      </p:pic>
      <p:pic>
        <p:nvPicPr>
          <p:cNvPr id="54" name="Image 65"/>
          <p:cNvPicPr>
            <a:picLocks noChangeAspect="1"/>
          </p:cNvPicPr>
          <p:nvPr/>
        </p:nvPicPr>
        <p:blipFill>
          <a:blip r:embed="rId5"/>
          <a:stretch>
            <a:fillRect/>
          </a:stretch>
        </p:blipFill>
        <p:spPr>
          <a:xfrm>
            <a:off x="2898428" y="3262260"/>
            <a:ext cx="202500" cy="236250"/>
          </a:xfrm>
          <a:prstGeom prst="rect">
            <a:avLst/>
          </a:prstGeom>
        </p:spPr>
      </p:pic>
      <p:pic>
        <p:nvPicPr>
          <p:cNvPr id="55" name="Image 65"/>
          <p:cNvPicPr>
            <a:picLocks noChangeAspect="1"/>
          </p:cNvPicPr>
          <p:nvPr/>
        </p:nvPicPr>
        <p:blipFill>
          <a:blip r:embed="rId5"/>
          <a:stretch>
            <a:fillRect/>
          </a:stretch>
        </p:blipFill>
        <p:spPr>
          <a:xfrm>
            <a:off x="2225992" y="4478036"/>
            <a:ext cx="202500" cy="23625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10043</TotalTime>
  <Words>162</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804</cp:revision>
  <cp:lastPrinted>2015-09-22T19:07:00Z</cp:lastPrinted>
  <dcterms:created xsi:type="dcterms:W3CDTF">2014-03-10T10:37:19Z</dcterms:created>
  <dcterms:modified xsi:type="dcterms:W3CDTF">2015-11-10T15:50:39Z</dcterms:modified>
</cp:coreProperties>
</file>