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98" d="100"/>
          <a:sy n="98" d="100"/>
        </p:scale>
        <p:origin x="1428" y="9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13/10/2015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13/10/2015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13/10/2015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13/10/2015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13/10/2015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13/10/2015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 y="849199"/>
            <a:ext cx="6677800" cy="6014329"/>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6 – 12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CAMEROON</a:t>
            </a:r>
            <a:endParaRPr lang="fr-FR" sz="1000" b="1" dirty="0">
              <a:solidFill>
                <a:srgbClr val="FF721E"/>
              </a:solidFill>
              <a:latin typeface="Arial"/>
            </a:endParaRPr>
          </a:p>
          <a:p>
            <a:r>
              <a:rPr lang="en-GB" sz="800" b="1" i="1" cap="all" dirty="0">
                <a:solidFill>
                  <a:srgbClr val="036BB6"/>
                </a:solidFill>
                <a:latin typeface="Arial"/>
              </a:rPr>
              <a:t>SUICIDE ATTACK KILLS NINE</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At least nine people were killed and around 30 wounded on 11 October in a double suicide bombing in </a:t>
            </a:r>
            <a:r>
              <a:rPr lang="en-GB" sz="750" dirty="0" err="1">
                <a:solidFill>
                  <a:srgbClr val="A6A6A6"/>
                </a:solidFill>
                <a:latin typeface="Arial" pitchFamily="34" charset="0"/>
                <a:cs typeface="Arial" pitchFamily="34" charset="0"/>
              </a:rPr>
              <a:t>Kangaleri</a:t>
            </a:r>
            <a:r>
              <a:rPr lang="en-GB" sz="750" dirty="0">
                <a:solidFill>
                  <a:srgbClr val="A6A6A6"/>
                </a:solidFill>
                <a:latin typeface="Arial" pitchFamily="34" charset="0"/>
                <a:cs typeface="Arial" pitchFamily="34" charset="0"/>
              </a:rPr>
              <a:t> village in Cameroon’s Far North region. Boko Haram insurgents are suspected to be behind the bombing in the region which has suffered no less than 15 such attacks since July.</a:t>
            </a:r>
            <a:endParaRPr lang="fr-FR" sz="75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CENTRAL AFRICAN REPUBLIC (CAR)</a:t>
            </a:r>
            <a:r>
              <a:rPr lang="en-GB" sz="1000" b="1" dirty="0"/>
              <a:t>	</a:t>
            </a:r>
            <a:endParaRPr lang="fr-FR" sz="1000" dirty="0"/>
          </a:p>
          <a:p>
            <a:r>
              <a:rPr lang="en-GB" sz="800" b="1" i="1" cap="all" dirty="0">
                <a:solidFill>
                  <a:srgbClr val="036BB6"/>
                </a:solidFill>
                <a:latin typeface="Arial"/>
              </a:rPr>
              <a:t>PERSISTENT INSECURITY </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Despite gradual return of calm in Bangui after recent clashes, insecurity and humanitarian access difficulties remain. Emergency health, nutrition and sanitation assistance are being carried out amid the insecurity and constrained movement in the city’s districts that were hit by the violence that erupted on 26 September. Meanwhile, an estimated 15,600 children in Bangui are out of school due to displacement and insecurity.</a:t>
            </a:r>
            <a:endParaRPr lang="fr-FR" sz="75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pPr algn="just"/>
            <a:r>
              <a:rPr lang="en-GB" sz="1000" b="1" dirty="0">
                <a:solidFill>
                  <a:srgbClr val="FF721E"/>
                </a:solidFill>
                <a:latin typeface="Arial"/>
              </a:rPr>
              <a:t>CHAD</a:t>
            </a:r>
            <a:endParaRPr lang="en-GB" sz="1000" b="1" dirty="0" smtClean="0">
              <a:solidFill>
                <a:srgbClr val="FF721E"/>
              </a:solidFill>
              <a:latin typeface="Arial"/>
            </a:endParaRPr>
          </a:p>
          <a:p>
            <a:r>
              <a:rPr lang="en-GB" sz="800" b="1" i="1" cap="all" dirty="0">
                <a:solidFill>
                  <a:srgbClr val="036BB6"/>
                </a:solidFill>
                <a:latin typeface="Arial"/>
              </a:rPr>
              <a:t>MULTIPLE BLASTS KILL 43 </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10 October, five simultaneous suicide blasts hit the central market in </a:t>
            </a:r>
            <a:r>
              <a:rPr lang="en-GB" sz="750" dirty="0" err="1">
                <a:solidFill>
                  <a:srgbClr val="A6A6A6"/>
                </a:solidFill>
                <a:latin typeface="Arial" pitchFamily="34" charset="0"/>
                <a:cs typeface="Arial" pitchFamily="34" charset="0"/>
              </a:rPr>
              <a:t>Baga</a:t>
            </a:r>
            <a:r>
              <a:rPr lang="en-GB" sz="750" dirty="0">
                <a:solidFill>
                  <a:srgbClr val="A6A6A6"/>
                </a:solidFill>
                <a:latin typeface="Arial" pitchFamily="34" charset="0"/>
                <a:cs typeface="Arial" pitchFamily="34" charset="0"/>
              </a:rPr>
              <a:t> Sola town and a site hosting displaced people in </a:t>
            </a:r>
            <a:r>
              <a:rPr lang="en-GB" sz="750" dirty="0" err="1">
                <a:solidFill>
                  <a:srgbClr val="A6A6A6"/>
                </a:solidFill>
                <a:latin typeface="Arial" pitchFamily="34" charset="0"/>
                <a:cs typeface="Arial" pitchFamily="34" charset="0"/>
              </a:rPr>
              <a:t>Kousseri</a:t>
            </a:r>
            <a:r>
              <a:rPr lang="en-GB" sz="750" dirty="0">
                <a:solidFill>
                  <a:srgbClr val="A6A6A6"/>
                </a:solidFill>
                <a:latin typeface="Arial" pitchFamily="34" charset="0"/>
                <a:cs typeface="Arial" pitchFamily="34" charset="0"/>
              </a:rPr>
              <a:t> </a:t>
            </a:r>
            <a:r>
              <a:rPr lang="en-GB" sz="750" dirty="0" smtClean="0">
                <a:solidFill>
                  <a:srgbClr val="A6A6A6"/>
                </a:solidFill>
                <a:latin typeface="Arial" pitchFamily="34" charset="0"/>
                <a:cs typeface="Arial" pitchFamily="34" charset="0"/>
              </a:rPr>
              <a:t>area, killing </a:t>
            </a:r>
            <a:r>
              <a:rPr lang="en-GB" sz="750" dirty="0">
                <a:solidFill>
                  <a:srgbClr val="A6A6A6"/>
                </a:solidFill>
                <a:latin typeface="Arial" pitchFamily="34" charset="0"/>
                <a:cs typeface="Arial" pitchFamily="34" charset="0"/>
              </a:rPr>
              <a:t>at least 43 people and </a:t>
            </a:r>
            <a:r>
              <a:rPr lang="en-GB" sz="750" dirty="0" smtClean="0">
                <a:solidFill>
                  <a:srgbClr val="A6A6A6"/>
                </a:solidFill>
                <a:latin typeface="Arial" pitchFamily="34" charset="0"/>
                <a:cs typeface="Arial" pitchFamily="34" charset="0"/>
              </a:rPr>
              <a:t>injuring around </a:t>
            </a:r>
            <a:r>
              <a:rPr lang="en-GB" sz="750" dirty="0">
                <a:solidFill>
                  <a:srgbClr val="A6A6A6"/>
                </a:solidFill>
                <a:latin typeface="Arial" pitchFamily="34" charset="0"/>
                <a:cs typeface="Arial" pitchFamily="34" charset="0"/>
              </a:rPr>
              <a:t>60 others. Two women and three girls (aged between 10 and 15) are suspected to have carried out the attack. The </a:t>
            </a:r>
            <a:r>
              <a:rPr lang="en-GB" sz="750" dirty="0" err="1">
                <a:solidFill>
                  <a:srgbClr val="A6A6A6"/>
                </a:solidFill>
                <a:latin typeface="Arial" pitchFamily="34" charset="0"/>
                <a:cs typeface="Arial" pitchFamily="34" charset="0"/>
              </a:rPr>
              <a:t>Kousseri</a:t>
            </a:r>
            <a:r>
              <a:rPr lang="en-GB" sz="750" dirty="0">
                <a:solidFill>
                  <a:srgbClr val="A6A6A6"/>
                </a:solidFill>
                <a:latin typeface="Arial" pitchFamily="34" charset="0"/>
                <a:cs typeface="Arial" pitchFamily="34" charset="0"/>
              </a:rPr>
              <a:t> displacement site hosts 7,300 people who fled for safety there in July following militant attacks.</a:t>
            </a:r>
            <a:endParaRPr lang="fr-FR" sz="75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000" b="1" dirty="0" smtClean="0">
                <a:solidFill>
                  <a:srgbClr val="FF721E"/>
                </a:solidFill>
                <a:latin typeface="Arial"/>
              </a:rPr>
              <a:t>GUINEA</a:t>
            </a:r>
          </a:p>
          <a:p>
            <a:r>
              <a:rPr lang="en-GB" sz="800" b="1" i="1" cap="all" dirty="0">
                <a:solidFill>
                  <a:srgbClr val="036BB6"/>
                </a:solidFill>
                <a:latin typeface="Arial"/>
              </a:rPr>
              <a:t>NINE KILLED IN PRE-POLL VIOLENCE, ELECTION DAY CALM</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11 October, presidential elections were conducted without major incidents. The poll was, however, preceded by days of violent clashes that left nine people dead in the capital Conakry and in </a:t>
            </a:r>
            <a:r>
              <a:rPr lang="en-GB" sz="750" dirty="0" err="1">
                <a:solidFill>
                  <a:srgbClr val="A6A6A6"/>
                </a:solidFill>
                <a:latin typeface="Arial" pitchFamily="34" charset="0"/>
                <a:cs typeface="Arial" pitchFamily="34" charset="0"/>
              </a:rPr>
              <a:t>Banankoro</a:t>
            </a:r>
            <a:r>
              <a:rPr lang="en-GB" sz="750" dirty="0">
                <a:solidFill>
                  <a:srgbClr val="A6A6A6"/>
                </a:solidFill>
                <a:latin typeface="Arial" pitchFamily="34" charset="0"/>
                <a:cs typeface="Arial" pitchFamily="34" charset="0"/>
              </a:rPr>
              <a:t> sub-prefecture in </a:t>
            </a:r>
            <a:r>
              <a:rPr lang="en-GB" sz="750">
                <a:solidFill>
                  <a:srgbClr val="A6A6A6"/>
                </a:solidFill>
                <a:latin typeface="Arial" pitchFamily="34" charset="0"/>
                <a:cs typeface="Arial" pitchFamily="34" charset="0"/>
              </a:rPr>
              <a:t>the </a:t>
            </a:r>
            <a:r>
              <a:rPr lang="en-GB" sz="750" smtClean="0">
                <a:solidFill>
                  <a:srgbClr val="A6A6A6"/>
                </a:solidFill>
                <a:latin typeface="Arial" pitchFamily="34" charset="0"/>
                <a:cs typeface="Arial" pitchFamily="34" charset="0"/>
              </a:rPr>
              <a:t>south-east</a:t>
            </a:r>
            <a:r>
              <a:rPr lang="en-GB" sz="750" dirty="0">
                <a:solidFill>
                  <a:srgbClr val="A6A6A6"/>
                </a:solidFill>
                <a:latin typeface="Arial" pitchFamily="34" charset="0"/>
                <a:cs typeface="Arial" pitchFamily="34" charset="0"/>
              </a:rPr>
              <a:t>. No significant population movement was noted.</a:t>
            </a:r>
            <a:endParaRPr lang="fr-FR" sz="750"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en-GB" sz="800" b="1" i="1" cap="all" dirty="0">
                <a:solidFill>
                  <a:srgbClr val="036BB6"/>
                </a:solidFill>
                <a:latin typeface="Arial"/>
              </a:rPr>
              <a:t>SEVENTEEN KILLED </a:t>
            </a:r>
            <a:r>
              <a:rPr lang="en-GB" sz="800" b="1" i="1" cap="all" dirty="0" smtClean="0">
                <a:solidFill>
                  <a:srgbClr val="036BB6"/>
                </a:solidFill>
                <a:latin typeface="Arial"/>
              </a:rPr>
              <a:t>IN </a:t>
            </a:r>
            <a:r>
              <a:rPr lang="en-GB" sz="800" b="1" i="1" cap="all" dirty="0">
                <a:solidFill>
                  <a:srgbClr val="036BB6"/>
                </a:solidFill>
                <a:latin typeface="Arial"/>
              </a:rPr>
              <a:t>SUICIDE ATTACKS </a:t>
            </a:r>
          </a:p>
          <a:p>
            <a:pPr algn="just"/>
            <a:r>
              <a:rPr lang="en-GB" sz="750" dirty="0" smtClean="0">
                <a:solidFill>
                  <a:srgbClr val="A6A6A6"/>
                </a:solidFill>
                <a:latin typeface="Arial" pitchFamily="34" charset="0"/>
                <a:cs typeface="Arial" pitchFamily="34" charset="0"/>
              </a:rPr>
              <a:t>At </a:t>
            </a:r>
            <a:r>
              <a:rPr lang="en-GB" sz="750" dirty="0">
                <a:solidFill>
                  <a:srgbClr val="A6A6A6"/>
                </a:solidFill>
                <a:latin typeface="Arial" pitchFamily="34" charset="0"/>
                <a:cs typeface="Arial" pitchFamily="34" charset="0"/>
              </a:rPr>
              <a:t>least 17 people were killed in a series of suicide attacks in </a:t>
            </a:r>
            <a:r>
              <a:rPr lang="en-GB" sz="750" dirty="0" smtClean="0">
                <a:solidFill>
                  <a:srgbClr val="A6A6A6"/>
                </a:solidFill>
                <a:latin typeface="Arial" pitchFamily="34" charset="0"/>
                <a:cs typeface="Arial" pitchFamily="34" charset="0"/>
              </a:rPr>
              <a:t>north-east </a:t>
            </a:r>
            <a:r>
              <a:rPr lang="en-GB" sz="750" dirty="0">
                <a:solidFill>
                  <a:srgbClr val="A6A6A6"/>
                </a:solidFill>
                <a:latin typeface="Arial" pitchFamily="34" charset="0"/>
                <a:cs typeface="Arial" pitchFamily="34" charset="0"/>
              </a:rPr>
              <a:t>Nigeria on 7 October. The worst of the violence struck </a:t>
            </a:r>
            <a:r>
              <a:rPr lang="en-GB" sz="750" dirty="0" err="1">
                <a:solidFill>
                  <a:srgbClr val="A6A6A6"/>
                </a:solidFill>
                <a:latin typeface="Arial" pitchFamily="34" charset="0"/>
                <a:cs typeface="Arial" pitchFamily="34" charset="0"/>
              </a:rPr>
              <a:t>Yobe</a:t>
            </a:r>
            <a:r>
              <a:rPr lang="en-GB" sz="750" dirty="0">
                <a:solidFill>
                  <a:srgbClr val="A6A6A6"/>
                </a:solidFill>
                <a:latin typeface="Arial" pitchFamily="34" charset="0"/>
                <a:cs typeface="Arial" pitchFamily="34" charset="0"/>
              </a:rPr>
              <a:t>, the </a:t>
            </a:r>
            <a:r>
              <a:rPr lang="en-GB" sz="750" dirty="0" smtClean="0">
                <a:solidFill>
                  <a:srgbClr val="A6A6A6"/>
                </a:solidFill>
                <a:latin typeface="Arial" pitchFamily="34" charset="0"/>
                <a:cs typeface="Arial" pitchFamily="34" charset="0"/>
              </a:rPr>
              <a:t>capital </a:t>
            </a:r>
            <a:r>
              <a:rPr lang="en-GB" sz="750" dirty="0">
                <a:solidFill>
                  <a:srgbClr val="A6A6A6"/>
                </a:solidFill>
                <a:latin typeface="Arial" pitchFamily="34" charset="0"/>
                <a:cs typeface="Arial" pitchFamily="34" charset="0"/>
              </a:rPr>
              <a:t>of </a:t>
            </a:r>
            <a:r>
              <a:rPr lang="en-GB" sz="750" dirty="0" err="1" smtClean="0">
                <a:solidFill>
                  <a:srgbClr val="A6A6A6"/>
                </a:solidFill>
                <a:latin typeface="Arial" pitchFamily="34" charset="0"/>
                <a:cs typeface="Arial" pitchFamily="34" charset="0"/>
              </a:rPr>
              <a:t>Damaturu</a:t>
            </a:r>
            <a:r>
              <a:rPr lang="en-GB" sz="750" dirty="0" smtClean="0">
                <a:solidFill>
                  <a:srgbClr val="A6A6A6"/>
                </a:solidFill>
                <a:latin typeface="Arial" pitchFamily="34" charset="0"/>
                <a:cs typeface="Arial" pitchFamily="34" charset="0"/>
              </a:rPr>
              <a:t> State, </a:t>
            </a:r>
            <a:r>
              <a:rPr lang="en-GB" sz="750" dirty="0">
                <a:solidFill>
                  <a:srgbClr val="A6A6A6"/>
                </a:solidFill>
                <a:latin typeface="Arial" pitchFamily="34" charset="0"/>
                <a:cs typeface="Arial" pitchFamily="34" charset="0"/>
              </a:rPr>
              <a:t>which was rocked by triple blasts that killed 14 people and left 10 others injured. In neighbouring </a:t>
            </a:r>
            <a:r>
              <a:rPr lang="en-GB" sz="750" dirty="0" err="1">
                <a:solidFill>
                  <a:srgbClr val="A6A6A6"/>
                </a:solidFill>
                <a:latin typeface="Arial" pitchFamily="34" charset="0"/>
                <a:cs typeface="Arial" pitchFamily="34" charset="0"/>
              </a:rPr>
              <a:t>Borno</a:t>
            </a:r>
            <a:r>
              <a:rPr lang="en-GB" sz="750" dirty="0">
                <a:solidFill>
                  <a:srgbClr val="A6A6A6"/>
                </a:solidFill>
                <a:latin typeface="Arial" pitchFamily="34" charset="0"/>
                <a:cs typeface="Arial" pitchFamily="34" charset="0"/>
              </a:rPr>
              <a:t> State three people were killed in a suicide bombing in </a:t>
            </a:r>
            <a:r>
              <a:rPr lang="en-GB" sz="750" dirty="0" err="1">
                <a:solidFill>
                  <a:srgbClr val="A6A6A6"/>
                </a:solidFill>
                <a:latin typeface="Arial" pitchFamily="34" charset="0"/>
                <a:cs typeface="Arial" pitchFamily="34" charset="0"/>
              </a:rPr>
              <a:t>Gubio</a:t>
            </a:r>
            <a:r>
              <a:rPr lang="en-GB" sz="750" dirty="0">
                <a:solidFill>
                  <a:srgbClr val="A6A6A6"/>
                </a:solidFill>
                <a:latin typeface="Arial" pitchFamily="34" charset="0"/>
                <a:cs typeface="Arial" pitchFamily="34" charset="0"/>
              </a:rPr>
              <a:t> area, some 85 kilometres from the state capital Maiduguri</a:t>
            </a:r>
            <a:r>
              <a:rPr lang="en-GB" sz="750" dirty="0" smtClean="0">
                <a:solidFill>
                  <a:srgbClr val="A6A6A6"/>
                </a:solidFill>
                <a:latin typeface="Arial" pitchFamily="34" charset="0"/>
                <a:cs typeface="Arial" pitchFamily="34" charset="0"/>
              </a:rPr>
              <a:t>.</a:t>
            </a:r>
            <a:endParaRPr lang="fr-FR" sz="750" dirty="0" smtClean="0">
              <a:solidFill>
                <a:srgbClr val="A6A6A6"/>
              </a:solidFill>
              <a:latin typeface="Arial" pitchFamily="34" charset="0"/>
              <a:cs typeface="Arial" pitchFamily="34" charset="0"/>
            </a:endParaRPr>
          </a:p>
          <a:p>
            <a:pPr algn="just"/>
            <a:endParaRPr lang="fr-FR" sz="500" b="1" dirty="0">
              <a:solidFill>
                <a:srgbClr val="FF721E"/>
              </a:solidFill>
              <a:latin typeface="Arial"/>
            </a:endParaRPr>
          </a:p>
          <a:p>
            <a:r>
              <a:rPr lang="en-GB" sz="1000" b="1" dirty="0">
                <a:solidFill>
                  <a:srgbClr val="FF721E"/>
                </a:solidFill>
                <a:latin typeface="Arial"/>
              </a:rPr>
              <a:t>MAURITANIA</a:t>
            </a:r>
            <a:endParaRPr lang="fr-FR" sz="1000" b="1" dirty="0">
              <a:solidFill>
                <a:srgbClr val="FF721E"/>
              </a:solidFill>
              <a:latin typeface="Arial"/>
            </a:endParaRPr>
          </a:p>
          <a:p>
            <a:r>
              <a:rPr lang="en-GB" sz="800" b="1" i="1" cap="all" dirty="0">
                <a:solidFill>
                  <a:srgbClr val="036BB6"/>
                </a:solidFill>
                <a:latin typeface="Arial"/>
              </a:rPr>
              <a:t>RIFT VALLEY FEVER KILLS EIGHT</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Mauritania’s Health Ministry on 7 October announced that eight people have died of Rift Valley Fever. Twenty-five cases have been reported, out of which eight have been confirmed. The disease was first detected in early September in the southern </a:t>
            </a:r>
            <a:r>
              <a:rPr lang="en-GB" sz="750" dirty="0" err="1">
                <a:solidFill>
                  <a:srgbClr val="A6A6A6"/>
                </a:solidFill>
                <a:latin typeface="Arial" pitchFamily="34" charset="0"/>
                <a:cs typeface="Arial" pitchFamily="34" charset="0"/>
              </a:rPr>
              <a:t>Moudjéria</a:t>
            </a:r>
            <a:r>
              <a:rPr lang="en-GB" sz="750" dirty="0">
                <a:solidFill>
                  <a:srgbClr val="A6A6A6"/>
                </a:solidFill>
                <a:latin typeface="Arial" pitchFamily="34" charset="0"/>
                <a:cs typeface="Arial" pitchFamily="34" charset="0"/>
              </a:rPr>
              <a:t> area. The authorities have, among other measures, set up a joint Health and Livestock </a:t>
            </a:r>
            <a:r>
              <a:rPr lang="en-GB" sz="750" dirty="0" smtClean="0">
                <a:solidFill>
                  <a:srgbClr val="A6A6A6"/>
                </a:solidFill>
                <a:latin typeface="Arial" pitchFamily="34" charset="0"/>
                <a:cs typeface="Arial" pitchFamily="34" charset="0"/>
              </a:rPr>
              <a:t>ministries’ </a:t>
            </a:r>
            <a:r>
              <a:rPr lang="en-GB" sz="750" dirty="0">
                <a:solidFill>
                  <a:srgbClr val="A6A6A6"/>
                </a:solidFill>
                <a:latin typeface="Arial" pitchFamily="34" charset="0"/>
                <a:cs typeface="Arial" pitchFamily="34" charset="0"/>
              </a:rPr>
              <a:t>cell to monitor the situation. Medical teams in referral hospitals in the capital Nouakchott and surveillance missions have been dispatched to the ground.</a:t>
            </a:r>
            <a:endParaRPr lang="fr-FR" sz="750" dirty="0">
              <a:solidFill>
                <a:srgbClr val="A6A6A6"/>
              </a:solidFill>
              <a:latin typeface="Arial" pitchFamily="34" charset="0"/>
              <a:cs typeface="Arial" pitchFamily="34" charset="0"/>
            </a:endParaRPr>
          </a:p>
          <a:p>
            <a:r>
              <a:rPr lang="en-GB" sz="500" dirty="0"/>
              <a:t> </a:t>
            </a:r>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GB" sz="800" b="1" i="1" cap="all" dirty="0">
                <a:solidFill>
                  <a:srgbClr val="036BB6"/>
                </a:solidFill>
                <a:latin typeface="Arial"/>
              </a:rPr>
              <a:t>0 NEW CASES REPORTED</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In the week ending on 11 October, there were no confirmed cases in Guinea, Liberia and Sierra Leone. The week that ended on 4 October </a:t>
            </a:r>
            <a:r>
              <a:rPr lang="en-GB" sz="750" dirty="0" smtClean="0">
                <a:solidFill>
                  <a:srgbClr val="A6A6A6"/>
                </a:solidFill>
                <a:latin typeface="Arial" pitchFamily="34" charset="0"/>
                <a:cs typeface="Arial" pitchFamily="34" charset="0"/>
              </a:rPr>
              <a:t>had marked </a:t>
            </a:r>
            <a:r>
              <a:rPr lang="en-GB" sz="750" dirty="0">
                <a:solidFill>
                  <a:srgbClr val="A6A6A6"/>
                </a:solidFill>
                <a:latin typeface="Arial" pitchFamily="34" charset="0"/>
                <a:cs typeface="Arial" pitchFamily="34" charset="0"/>
              </a:rPr>
              <a:t>the first time since March 2014 that the three countries did not report any </a:t>
            </a:r>
            <a:r>
              <a:rPr lang="en-GB" sz="750" dirty="0" smtClean="0">
                <a:solidFill>
                  <a:srgbClr val="A6A6A6"/>
                </a:solidFill>
                <a:latin typeface="Arial" pitchFamily="34" charset="0"/>
                <a:cs typeface="Arial" pitchFamily="34" charset="0"/>
              </a:rPr>
              <a:t>new cases</a:t>
            </a:r>
            <a:r>
              <a:rPr lang="en-GB" sz="750" dirty="0">
                <a:solidFill>
                  <a:srgbClr val="A6A6A6"/>
                </a:solidFill>
                <a:latin typeface="Arial" pitchFamily="34" charset="0"/>
                <a:cs typeface="Arial" pitchFamily="34" charset="0"/>
              </a:rPr>
              <a:t>. As of 9 October, Liberia had gone for 89 days without any cases. The last EVD patients in Sierra Leone were discharged on 26 September, while Guinea last reported cases on 27 September.</a:t>
            </a:r>
            <a:endParaRPr lang="fr-FR" sz="75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REPORTED</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1768309" y="2595232"/>
            <a:ext cx="7580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35" name="TextBox 44"/>
          <p:cNvSpPr txBox="1"/>
          <p:nvPr/>
        </p:nvSpPr>
        <p:spPr>
          <a:xfrm>
            <a:off x="1768309" y="2855556"/>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DEAD IN PRE-POLL VIOLENCE</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362917" y="3221967"/>
            <a:ext cx="781065"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DIE IN BOMB ATTACKS</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1573226" y="2874865"/>
            <a:ext cx="16349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9</a:t>
            </a:r>
          </a:p>
        </p:txBody>
      </p:sp>
      <p:pic>
        <p:nvPicPr>
          <p:cNvPr id="48" name="Image 47"/>
          <p:cNvPicPr>
            <a:picLocks noChangeAspect="1"/>
          </p:cNvPicPr>
          <p:nvPr/>
        </p:nvPicPr>
        <p:blipFill>
          <a:blip r:embed="rId5"/>
          <a:stretch>
            <a:fillRect/>
          </a:stretch>
        </p:blipFill>
        <p:spPr>
          <a:xfrm>
            <a:off x="1416927" y="2868332"/>
            <a:ext cx="202500" cy="236250"/>
          </a:xfrm>
          <a:prstGeom prst="rect">
            <a:avLst/>
          </a:prstGeom>
        </p:spPr>
      </p:pic>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13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016853" y="3483706"/>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698628" y="3639521"/>
            <a:ext cx="129614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INSECURITY PERSISTS</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984512" y="2393294"/>
            <a:ext cx="10822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MULTIPLE BLASTS</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06140" y="1796491"/>
            <a:ext cx="119004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MAURITANIA</a:t>
            </a:r>
            <a:endParaRPr lang="en-GB" dirty="0"/>
          </a:p>
        </p:txBody>
      </p:sp>
      <p:sp>
        <p:nvSpPr>
          <p:cNvPr id="60" name="TextBox 44"/>
          <p:cNvSpPr txBox="1"/>
          <p:nvPr/>
        </p:nvSpPr>
        <p:spPr>
          <a:xfrm>
            <a:off x="648810" y="2013889"/>
            <a:ext cx="832091"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DIE OF RVF</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481336" y="2048430"/>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pic>
        <p:nvPicPr>
          <p:cNvPr id="64" name="Image 63"/>
          <p:cNvPicPr>
            <a:picLocks noChangeAspect="1"/>
          </p:cNvPicPr>
          <p:nvPr/>
        </p:nvPicPr>
        <p:blipFill>
          <a:blip r:embed="rId5"/>
          <a:stretch>
            <a:fillRect/>
          </a:stretch>
        </p:blipFill>
        <p:spPr>
          <a:xfrm>
            <a:off x="295792" y="2024691"/>
            <a:ext cx="202500" cy="236250"/>
          </a:xfrm>
          <a:prstGeom prst="rect">
            <a:avLst/>
          </a:prstGeom>
        </p:spPr>
      </p:pic>
      <p:sp>
        <p:nvSpPr>
          <p:cNvPr id="38" name="TextBox 22"/>
          <p:cNvSpPr txBox="1"/>
          <p:nvPr/>
        </p:nvSpPr>
        <p:spPr>
          <a:xfrm>
            <a:off x="4554018" y="2124447"/>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55" name="TextBox 48"/>
          <p:cNvSpPr txBox="1"/>
          <p:nvPr/>
        </p:nvSpPr>
        <p:spPr>
          <a:xfrm>
            <a:off x="3075356" y="3233890"/>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17</a:t>
            </a:r>
            <a:endParaRPr lang="en-GB" sz="1600" b="1" dirty="0">
              <a:solidFill>
                <a:srgbClr val="026DB6"/>
              </a:solidFill>
              <a:latin typeface="Arial" panose="020B0604020202020204" pitchFamily="34" charset="0"/>
              <a:cs typeface="Arial" panose="020B0604020202020204" pitchFamily="34" charset="0"/>
            </a:endParaRPr>
          </a:p>
        </p:txBody>
      </p:sp>
      <p:pic>
        <p:nvPicPr>
          <p:cNvPr id="66" name="Image 65"/>
          <p:cNvPicPr>
            <a:picLocks noChangeAspect="1"/>
          </p:cNvPicPr>
          <p:nvPr/>
        </p:nvPicPr>
        <p:blipFill>
          <a:blip r:embed="rId5"/>
          <a:stretch>
            <a:fillRect/>
          </a:stretch>
        </p:blipFill>
        <p:spPr>
          <a:xfrm>
            <a:off x="2899518" y="3206608"/>
            <a:ext cx="202500" cy="236250"/>
          </a:xfrm>
          <a:prstGeom prst="rect">
            <a:avLst/>
          </a:prstGeom>
        </p:spPr>
      </p:pic>
      <p:sp>
        <p:nvSpPr>
          <p:cNvPr id="39" name="TextBox 22"/>
          <p:cNvSpPr txBox="1"/>
          <p:nvPr/>
        </p:nvSpPr>
        <p:spPr>
          <a:xfrm>
            <a:off x="2209226" y="4600466"/>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580008" y="4849984"/>
            <a:ext cx="1001044"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ATTACK</a:t>
            </a:r>
            <a:endParaRPr lang="en-GB" sz="9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2412534" y="4884525"/>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pic>
        <p:nvPicPr>
          <p:cNvPr id="43" name="Image 42"/>
          <p:cNvPicPr>
            <a:picLocks noChangeAspect="1"/>
          </p:cNvPicPr>
          <p:nvPr/>
        </p:nvPicPr>
        <p:blipFill>
          <a:blip r:embed="rId5"/>
          <a:stretch>
            <a:fillRect/>
          </a:stretch>
        </p:blipFill>
        <p:spPr>
          <a:xfrm>
            <a:off x="2226990" y="4860786"/>
            <a:ext cx="202500" cy="236250"/>
          </a:xfrm>
          <a:prstGeom prst="rect">
            <a:avLst/>
          </a:prstGeom>
        </p:spPr>
      </p:pic>
      <p:sp>
        <p:nvSpPr>
          <p:cNvPr id="46" name="TextBox 48"/>
          <p:cNvSpPr txBox="1"/>
          <p:nvPr/>
        </p:nvSpPr>
        <p:spPr>
          <a:xfrm>
            <a:off x="4687834" y="2414434"/>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43</a:t>
            </a:r>
            <a:endParaRPr lang="en-GB" sz="1600" b="1" dirty="0">
              <a:solidFill>
                <a:srgbClr val="026DB6"/>
              </a:solidFill>
              <a:latin typeface="Arial" panose="020B0604020202020204" pitchFamily="34" charset="0"/>
              <a:cs typeface="Arial" panose="020B0604020202020204" pitchFamily="34" charset="0"/>
            </a:endParaRPr>
          </a:p>
        </p:txBody>
      </p:sp>
      <p:pic>
        <p:nvPicPr>
          <p:cNvPr id="47" name="Image 46"/>
          <p:cNvPicPr>
            <a:picLocks noChangeAspect="1"/>
          </p:cNvPicPr>
          <p:nvPr/>
        </p:nvPicPr>
        <p:blipFill>
          <a:blip r:embed="rId5"/>
          <a:stretch>
            <a:fillRect/>
          </a:stretch>
        </p:blipFill>
        <p:spPr>
          <a:xfrm>
            <a:off x="4478066" y="2404589"/>
            <a:ext cx="202500" cy="236250"/>
          </a:xfrm>
          <a:prstGeom prst="rect">
            <a:avLst/>
          </a:prstGeom>
        </p:spPr>
      </p:pic>
      <p:pic>
        <p:nvPicPr>
          <p:cNvPr id="9" name="Image 8"/>
          <p:cNvPicPr>
            <a:picLocks noChangeAspect="1"/>
          </p:cNvPicPr>
          <p:nvPr/>
        </p:nvPicPr>
        <p:blipFill>
          <a:blip r:embed="rId6"/>
          <a:stretch>
            <a:fillRect/>
          </a:stretch>
        </p:blipFill>
        <p:spPr>
          <a:xfrm>
            <a:off x="4486891" y="3668313"/>
            <a:ext cx="168750" cy="236250"/>
          </a:xfrm>
          <a:prstGeom prst="rect">
            <a:avLst/>
          </a:prstGeom>
        </p:spPr>
      </p:pic>
      <p:cxnSp>
        <p:nvCxnSpPr>
          <p:cNvPr id="52" name="Connecteur en angle 51"/>
          <p:cNvCxnSpPr>
            <a:stCxn id="39" idx="0"/>
          </p:cNvCxnSpPr>
          <p:nvPr/>
        </p:nvCxnSpPr>
        <p:spPr>
          <a:xfrm rot="5400000" flipH="1" flipV="1">
            <a:off x="3174294" y="3836120"/>
            <a:ext cx="335829" cy="1192865"/>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1" name="Connecteur en angle 51"/>
          <p:cNvCxnSpPr/>
          <p:nvPr/>
        </p:nvCxnSpPr>
        <p:spPr>
          <a:xfrm rot="10800000" flipV="1">
            <a:off x="1048760" y="2766614"/>
            <a:ext cx="518237" cy="359796"/>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9380</TotalTime>
  <Words>149</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784</cp:revision>
  <cp:lastPrinted>2015-09-22T19:07:00Z</cp:lastPrinted>
  <dcterms:created xsi:type="dcterms:W3CDTF">2014-03-10T10:37:19Z</dcterms:created>
  <dcterms:modified xsi:type="dcterms:W3CDTF">2015-10-13T17:28:14Z</dcterms:modified>
</cp:coreProperties>
</file>