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10" d="100"/>
          <a:sy n="110" d="100"/>
        </p:scale>
        <p:origin x="90" y="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17/06/2015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17/06/2015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17/06/2015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17/06/2015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17/06/2015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17/06/2015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6" cy="6019755"/>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16 </a:t>
            </a:r>
            <a:r>
              <a:rPr lang="en-GB" sz="800" dirty="0">
                <a:solidFill>
                  <a:srgbClr val="659AD2"/>
                </a:solidFill>
                <a:latin typeface="Arial" panose="020B0604020202020204" pitchFamily="34" charset="0"/>
                <a:cs typeface="Arial" panose="020B0604020202020204" pitchFamily="34" charset="0"/>
              </a:rPr>
              <a:t>J</a:t>
            </a:r>
            <a:r>
              <a:rPr lang="en-GB" sz="800" dirty="0" smtClean="0">
                <a:solidFill>
                  <a:srgbClr val="659AD2"/>
                </a:solidFill>
                <a:latin typeface="Arial" panose="020B0604020202020204" pitchFamily="34" charset="0"/>
                <a:cs typeface="Arial" panose="020B0604020202020204" pitchFamily="34" charset="0"/>
              </a:rPr>
              <a:t>une </a:t>
            </a:r>
            <a:r>
              <a:rPr lang="en-GB" sz="800" dirty="0" smtClean="0">
                <a:solidFill>
                  <a:srgbClr val="659AD2"/>
                </a:solidFill>
                <a:latin typeface="Arial" panose="020B0604020202020204" pitchFamily="34" charset="0"/>
                <a:cs typeface="Arial" panose="020B0604020202020204" pitchFamily="34" charset="0"/>
              </a:rPr>
              <a:t>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a:solidFill>
                  <a:schemeClr val="bg1"/>
                </a:solidFill>
                <a:latin typeface="Arial" panose="020B0604020202020204" pitchFamily="34" charset="0"/>
                <a:cs typeface="Arial" panose="020B0604020202020204" pitchFamily="34" charset="0"/>
              </a:rPr>
              <a:t>9</a:t>
            </a:r>
            <a:r>
              <a:rPr lang="en-GB" sz="1000" b="1" smtClean="0">
                <a:solidFill>
                  <a:schemeClr val="bg1"/>
                </a:solidFill>
                <a:latin typeface="Arial" panose="020B0604020202020204" pitchFamily="34" charset="0"/>
                <a:cs typeface="Arial" panose="020B0604020202020204" pitchFamily="34" charset="0"/>
              </a:rPr>
              <a:t> – 15 </a:t>
            </a:r>
            <a:r>
              <a:rPr lang="en-GB" sz="1000" b="1" dirty="0" smtClean="0">
                <a:solidFill>
                  <a:schemeClr val="bg1"/>
                </a:solidFill>
                <a:latin typeface="Arial" panose="020B0604020202020204" pitchFamily="34" charset="0"/>
                <a:cs typeface="Arial" panose="020B0604020202020204" pitchFamily="34" charset="0"/>
              </a:rPr>
              <a:t>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900" b="1" dirty="0" smtClean="0">
                <a:solidFill>
                  <a:srgbClr val="FF721E"/>
                </a:solidFill>
                <a:latin typeface="Arial"/>
              </a:rPr>
              <a:t>CHAD</a:t>
            </a:r>
            <a:endParaRPr lang="fr-FR" sz="900" b="1" dirty="0">
              <a:solidFill>
                <a:srgbClr val="FF721E"/>
              </a:solidFill>
              <a:latin typeface="Arial"/>
            </a:endParaRPr>
          </a:p>
          <a:p>
            <a:r>
              <a:rPr lang="en-GB" sz="700" b="1" i="1" cap="all" dirty="0">
                <a:solidFill>
                  <a:srgbClr val="036BB6"/>
                </a:solidFill>
                <a:latin typeface="Arial"/>
              </a:rPr>
              <a:t>23 KILLED IN SUICIDE BLASTS</a:t>
            </a:r>
            <a:endParaRPr lang="fr-FR" sz="700" b="1" i="1" cap="all" dirty="0">
              <a:solidFill>
                <a:srgbClr val="036BB6"/>
              </a:solidFill>
              <a:latin typeface="Arial"/>
            </a:endParaRPr>
          </a:p>
          <a:p>
            <a:pPr algn="just"/>
            <a:r>
              <a:rPr lang="en-GB" sz="675" dirty="0">
                <a:solidFill>
                  <a:srgbClr val="A6A6A6"/>
                </a:solidFill>
                <a:latin typeface="Arial" pitchFamily="34" charset="0"/>
                <a:cs typeface="Arial" pitchFamily="34" charset="0"/>
              </a:rPr>
              <a:t>On 15 June, two simultaneous suicide bombings outside the police headquarters and police academy in the capital N’Djamena killed at least 23 people. There was no immediate claim of responsibility, but Boko Haram militants have in the past threatened to attack Chad and neighbouring countries for battling the militant group. The attack is the first of its kind in Chad. Up to now, Boko Haram has mainly targeted Chadian villages on the shores of Lake Chad</a:t>
            </a:r>
            <a:r>
              <a:rPr lang="en-GB" sz="675" dirty="0" smtClean="0">
                <a:solidFill>
                  <a:srgbClr val="A6A6A6"/>
                </a:solidFill>
                <a:latin typeface="Arial" pitchFamily="34" charset="0"/>
                <a:cs typeface="Arial" pitchFamily="34" charset="0"/>
              </a:rPr>
              <a:t>.</a:t>
            </a:r>
            <a:endParaRPr lang="en-GB" sz="675" dirty="0">
              <a:solidFill>
                <a:srgbClr val="A6A6A6"/>
              </a:solidFill>
              <a:latin typeface="Arial" pitchFamily="34" charset="0"/>
              <a:cs typeface="Arial" pitchFamily="34" charset="0"/>
            </a:endParaRPr>
          </a:p>
          <a:p>
            <a:pPr algn="just"/>
            <a:endParaRPr lang="en-GB" sz="700" dirty="0">
              <a:solidFill>
                <a:srgbClr val="A6A6A6"/>
              </a:solidFill>
              <a:latin typeface="Arial" pitchFamily="34" charset="0"/>
              <a:cs typeface="Arial" pitchFamily="34" charset="0"/>
            </a:endParaRPr>
          </a:p>
          <a:p>
            <a:r>
              <a:rPr lang="en-GB" sz="700" b="1" i="1" cap="all" dirty="0">
                <a:solidFill>
                  <a:srgbClr val="036BB6"/>
                </a:solidFill>
                <a:latin typeface="Arial"/>
              </a:rPr>
              <a:t>CELEBRATING THREE POLIO-FREE YEARS</a:t>
            </a:r>
            <a:endParaRPr lang="fr-FR" sz="700" b="1" i="1" cap="all" dirty="0">
              <a:solidFill>
                <a:srgbClr val="036BB6"/>
              </a:solidFill>
              <a:latin typeface="Arial"/>
            </a:endParaRPr>
          </a:p>
          <a:p>
            <a:pPr algn="just"/>
            <a:r>
              <a:rPr lang="en-GB" sz="675" dirty="0">
                <a:solidFill>
                  <a:srgbClr val="A6A6A6"/>
                </a:solidFill>
                <a:latin typeface="Arial" pitchFamily="34" charset="0"/>
                <a:cs typeface="Arial" pitchFamily="34" charset="0"/>
              </a:rPr>
              <a:t>On 12 June, Chad celebrated polio-free status for the third consecutive year, marking a vital milestone towards eradicating the Wild Poliovirus in the country. The achievement is due to the continued engagement of the Chadian government and the close collaboration with UNICEF, WHO, other polio partners and donors. Strong efforts have been made to maintain rigorous supplementary immunization activities. </a:t>
            </a:r>
            <a:endParaRPr lang="fr-FR" sz="500" dirty="0">
              <a:solidFill>
                <a:srgbClr val="A6A6A6"/>
              </a:solidFill>
              <a:latin typeface="Arial" pitchFamily="34" charset="0"/>
              <a:cs typeface="Arial" pitchFamily="34" charset="0"/>
            </a:endParaRPr>
          </a:p>
          <a:p>
            <a:pPr algn="just"/>
            <a:r>
              <a:rPr lang="en-GB" sz="500" dirty="0" smtClean="0">
                <a:solidFill>
                  <a:srgbClr val="A6A6A6"/>
                </a:solidFill>
                <a:latin typeface="Arial" pitchFamily="34" charset="0"/>
                <a:cs typeface="Arial" pitchFamily="34" charset="0"/>
              </a:rPr>
              <a:t> </a:t>
            </a:r>
          </a:p>
          <a:p>
            <a:pPr algn="just"/>
            <a:r>
              <a:rPr lang="en-GB" sz="900" b="1" dirty="0" smtClean="0">
                <a:solidFill>
                  <a:srgbClr val="FF721E"/>
                </a:solidFill>
                <a:latin typeface="Arial"/>
              </a:rPr>
              <a:t>CAMEROON</a:t>
            </a:r>
            <a:endParaRPr lang="fr-FR" sz="900" b="1" dirty="0">
              <a:solidFill>
                <a:srgbClr val="FF721E"/>
              </a:solidFill>
              <a:latin typeface="Arial"/>
            </a:endParaRPr>
          </a:p>
          <a:p>
            <a:r>
              <a:rPr lang="en-GB" sz="700" b="1" i="1" cap="all" dirty="0">
                <a:solidFill>
                  <a:srgbClr val="036BB6"/>
                </a:solidFill>
                <a:latin typeface="Arial"/>
              </a:rPr>
              <a:t>BOKO HARAM MAKE MORE INCURSIONS INTO CAMEROON </a:t>
            </a:r>
            <a:endParaRPr lang="fr-FR" sz="700" b="1" i="1" cap="all" dirty="0">
              <a:solidFill>
                <a:srgbClr val="036BB6"/>
              </a:solidFill>
              <a:latin typeface="Arial"/>
            </a:endParaRPr>
          </a:p>
          <a:p>
            <a:pPr algn="just"/>
            <a:r>
              <a:rPr lang="en-US" sz="675" dirty="0">
                <a:solidFill>
                  <a:srgbClr val="A6A6A6"/>
                </a:solidFill>
                <a:latin typeface="Arial" pitchFamily="34" charset="0"/>
                <a:cs typeface="Arial" pitchFamily="34" charset="0"/>
              </a:rPr>
              <a:t>Facing military pressure, Boko Haram appears to be making more cross-border raids into Cameroon for food supplies or to escape Nigerian and regional forces. Over the past week, the militants attacked and looted a village near </a:t>
            </a:r>
            <a:r>
              <a:rPr lang="en-US" sz="675" dirty="0" err="1">
                <a:solidFill>
                  <a:srgbClr val="A6A6A6"/>
                </a:solidFill>
                <a:latin typeface="Arial" pitchFamily="34" charset="0"/>
                <a:cs typeface="Arial" pitchFamily="34" charset="0"/>
              </a:rPr>
              <a:t>Fotokol</a:t>
            </a:r>
            <a:r>
              <a:rPr lang="en-US" sz="675" dirty="0">
                <a:solidFill>
                  <a:srgbClr val="A6A6A6"/>
                </a:solidFill>
                <a:latin typeface="Arial" pitchFamily="34" charset="0"/>
                <a:cs typeface="Arial" pitchFamily="34" charset="0"/>
              </a:rPr>
              <a:t> border area. They also looted trucks on a key highway. Local authorities believe the militants are now opting for isolated but targeted attacks, which pose great danger for humanitarian missions in remote areas</a:t>
            </a:r>
            <a:r>
              <a:rPr lang="en-US" sz="675" dirty="0" smtClean="0">
                <a:solidFill>
                  <a:srgbClr val="A6A6A6"/>
                </a:solidFill>
                <a:latin typeface="Arial" pitchFamily="34" charset="0"/>
                <a:cs typeface="Arial" pitchFamily="34" charset="0"/>
              </a:rPr>
              <a:t>.</a:t>
            </a:r>
          </a:p>
          <a:p>
            <a:pPr algn="just"/>
            <a:endParaRPr lang="en-US" sz="436" b="1" dirty="0" smtClean="0">
              <a:solidFill>
                <a:srgbClr val="FF721E"/>
              </a:solidFill>
              <a:latin typeface="Arial"/>
            </a:endParaRPr>
          </a:p>
          <a:p>
            <a:r>
              <a:rPr lang="fr-FR" sz="900" b="1" dirty="0" smtClean="0">
                <a:solidFill>
                  <a:srgbClr val="FF721E"/>
                </a:solidFill>
                <a:latin typeface="Arial"/>
              </a:rPr>
              <a:t>NIGER</a:t>
            </a:r>
            <a:endParaRPr lang="fr-FR" sz="900" b="1" dirty="0">
              <a:solidFill>
                <a:srgbClr val="FF721E"/>
              </a:solidFill>
              <a:latin typeface="Arial"/>
            </a:endParaRPr>
          </a:p>
          <a:p>
            <a:r>
              <a:rPr lang="en-GB" sz="700" b="1" i="1" cap="all" dirty="0">
                <a:solidFill>
                  <a:srgbClr val="036BB6"/>
                </a:solidFill>
                <a:latin typeface="Arial"/>
              </a:rPr>
              <a:t>18 MIGRANTS FOUND DEAD IN DESERT</a:t>
            </a:r>
            <a:endParaRPr lang="fr-FR" sz="700" b="1" i="1" cap="all" dirty="0">
              <a:solidFill>
                <a:srgbClr val="036BB6"/>
              </a:solidFill>
              <a:latin typeface="Arial"/>
            </a:endParaRPr>
          </a:p>
          <a:p>
            <a:pPr algn="just"/>
            <a:r>
              <a:rPr lang="en-GB" sz="675" dirty="0">
                <a:solidFill>
                  <a:srgbClr val="A6A6A6"/>
                </a:solidFill>
                <a:latin typeface="Arial" pitchFamily="34" charset="0"/>
                <a:cs typeface="Arial" pitchFamily="34" charset="0"/>
              </a:rPr>
              <a:t>The bodies of 18 migrants (17 men and one woman) have been found in the desert </a:t>
            </a:r>
            <a:r>
              <a:rPr lang="en-GB" sz="675" dirty="0" smtClean="0">
                <a:solidFill>
                  <a:srgbClr val="A6A6A6"/>
                </a:solidFill>
                <a:latin typeface="Arial" pitchFamily="34" charset="0"/>
                <a:cs typeface="Arial" pitchFamily="34" charset="0"/>
              </a:rPr>
              <a:t>near </a:t>
            </a:r>
            <a:r>
              <a:rPr lang="en-GB" sz="675" dirty="0" err="1" smtClean="0">
                <a:solidFill>
                  <a:srgbClr val="A6A6A6"/>
                </a:solidFill>
                <a:latin typeface="Arial" pitchFamily="34" charset="0"/>
                <a:cs typeface="Arial" pitchFamily="34" charset="0"/>
              </a:rPr>
              <a:t>Arlit</a:t>
            </a:r>
            <a:r>
              <a:rPr lang="en-GB" sz="675" dirty="0" smtClean="0">
                <a:solidFill>
                  <a:srgbClr val="A6A6A6"/>
                </a:solidFill>
                <a:latin typeface="Arial" pitchFamily="34" charset="0"/>
                <a:cs typeface="Arial" pitchFamily="34" charset="0"/>
              </a:rPr>
              <a:t> town in northern Niger</a:t>
            </a:r>
            <a:r>
              <a:rPr lang="en-GB" sz="675" dirty="0">
                <a:solidFill>
                  <a:srgbClr val="A6A6A6"/>
                </a:solidFill>
                <a:latin typeface="Arial" pitchFamily="34" charset="0"/>
                <a:cs typeface="Arial" pitchFamily="34" charset="0"/>
              </a:rPr>
              <a:t>, IOM said on 14 June. The migrants, mainly West Africans, are thought to have died of dehydration on 3 June after losing their way during a sandstorm. Nearly 50,000 migrants so far this year have been rescued in the waters between Libya’s coast and Italy. The inland journey is no less arduous and many deaths could be going unreported due to lack of systematic information collection or rescue </a:t>
            </a:r>
            <a:r>
              <a:rPr lang="en-GB" sz="675" dirty="0" smtClean="0">
                <a:solidFill>
                  <a:srgbClr val="A6A6A6"/>
                </a:solidFill>
                <a:latin typeface="Arial" pitchFamily="34" charset="0"/>
                <a:cs typeface="Arial" pitchFamily="34" charset="0"/>
              </a:rPr>
              <a:t>operations.</a:t>
            </a:r>
            <a:endParaRPr lang="fr-FR" sz="675" dirty="0">
              <a:solidFill>
                <a:srgbClr val="A6A6A6"/>
              </a:solidFill>
              <a:latin typeface="Arial" pitchFamily="34" charset="0"/>
              <a:cs typeface="Arial" pitchFamily="34" charset="0"/>
            </a:endParaRPr>
          </a:p>
          <a:p>
            <a:endParaRPr lang="en-US" sz="436" b="1" dirty="0" smtClean="0">
              <a:solidFill>
                <a:srgbClr val="FF721E"/>
              </a:solidFill>
              <a:latin typeface="Arial"/>
            </a:endParaRPr>
          </a:p>
          <a:p>
            <a:r>
              <a:rPr lang="en-US" sz="900" b="1" dirty="0">
                <a:solidFill>
                  <a:srgbClr val="FF721E"/>
                </a:solidFill>
                <a:latin typeface="Arial"/>
              </a:rPr>
              <a:t>NIGERIA</a:t>
            </a:r>
          </a:p>
          <a:p>
            <a:r>
              <a:rPr lang="en-GB" sz="700" b="1" i="1" cap="all" dirty="0">
                <a:solidFill>
                  <a:srgbClr val="036BB6"/>
                </a:solidFill>
                <a:latin typeface="Arial"/>
              </a:rPr>
              <a:t>10 KILLED IN BLASTS, MILITARY HQ MOVED</a:t>
            </a:r>
            <a:endParaRPr lang="fr-FR" sz="700" b="1" i="1" cap="all" dirty="0">
              <a:solidFill>
                <a:srgbClr val="036BB6"/>
              </a:solidFill>
              <a:latin typeface="Arial"/>
            </a:endParaRPr>
          </a:p>
          <a:p>
            <a:pPr algn="just"/>
            <a:r>
              <a:rPr lang="en-GB" sz="675" dirty="0">
                <a:solidFill>
                  <a:srgbClr val="A6A6A6"/>
                </a:solidFill>
                <a:latin typeface="Arial" pitchFamily="34" charset="0"/>
                <a:cs typeface="Arial" pitchFamily="34" charset="0"/>
              </a:rPr>
              <a:t>On 15 June, 10 people were killed in twin bombings in </a:t>
            </a:r>
            <a:r>
              <a:rPr lang="en-GB" sz="675" dirty="0" err="1">
                <a:solidFill>
                  <a:srgbClr val="A6A6A6"/>
                </a:solidFill>
                <a:latin typeface="Arial" pitchFamily="34" charset="0"/>
                <a:cs typeface="Arial" pitchFamily="34" charset="0"/>
              </a:rPr>
              <a:t>Potiskum</a:t>
            </a:r>
            <a:r>
              <a:rPr lang="en-GB" sz="675" dirty="0">
                <a:solidFill>
                  <a:srgbClr val="A6A6A6"/>
                </a:solidFill>
                <a:latin typeface="Arial" pitchFamily="34" charset="0"/>
                <a:cs typeface="Arial" pitchFamily="34" charset="0"/>
              </a:rPr>
              <a:t> town in the northern </a:t>
            </a:r>
            <a:r>
              <a:rPr lang="en-GB" sz="675" dirty="0" err="1">
                <a:solidFill>
                  <a:srgbClr val="A6A6A6"/>
                </a:solidFill>
                <a:latin typeface="Arial" pitchFamily="34" charset="0"/>
                <a:cs typeface="Arial" pitchFamily="34" charset="0"/>
              </a:rPr>
              <a:t>Yobe</a:t>
            </a:r>
            <a:r>
              <a:rPr lang="en-GB" sz="675" dirty="0">
                <a:solidFill>
                  <a:srgbClr val="A6A6A6"/>
                </a:solidFill>
                <a:latin typeface="Arial" pitchFamily="34" charset="0"/>
                <a:cs typeface="Arial" pitchFamily="34" charset="0"/>
              </a:rPr>
              <a:t> State. No one claimed responsibility, but the city has been repeatedly hit by Boko Haram. The attack came a week after Nigeria announced it was moving its military headquarters to Maiduguri city in </a:t>
            </a:r>
            <a:r>
              <a:rPr lang="en-GB" sz="675" dirty="0" err="1">
                <a:solidFill>
                  <a:srgbClr val="A6A6A6"/>
                </a:solidFill>
                <a:latin typeface="Arial" pitchFamily="34" charset="0"/>
                <a:cs typeface="Arial" pitchFamily="34" charset="0"/>
              </a:rPr>
              <a:t>Borno</a:t>
            </a:r>
            <a:r>
              <a:rPr lang="en-GB" sz="675" dirty="0">
                <a:solidFill>
                  <a:srgbClr val="A6A6A6"/>
                </a:solidFill>
                <a:latin typeface="Arial" pitchFamily="34" charset="0"/>
                <a:cs typeface="Arial" pitchFamily="34" charset="0"/>
              </a:rPr>
              <a:t> State, the birth place of Boko Haram. Nigeria has also taken the lead of a joint regional force set up to counter the militants.</a:t>
            </a:r>
            <a:endParaRPr lang="fr-FR" sz="675" dirty="0">
              <a:solidFill>
                <a:srgbClr val="A6A6A6"/>
              </a:solidFill>
              <a:latin typeface="Arial" pitchFamily="34" charset="0"/>
              <a:cs typeface="Arial" pitchFamily="34" charset="0"/>
            </a:endParaRPr>
          </a:p>
          <a:p>
            <a:pPr algn="just"/>
            <a:endParaRPr lang="en-GB" sz="436" dirty="0" smtClean="0">
              <a:solidFill>
                <a:srgbClr val="A6A6A6"/>
              </a:solidFill>
              <a:latin typeface="Arial" pitchFamily="34" charset="0"/>
              <a:cs typeface="Arial" pitchFamily="34" charset="0"/>
            </a:endParaRPr>
          </a:p>
          <a:p>
            <a:r>
              <a:rPr lang="en-GB" sz="900" b="1" dirty="0">
                <a:solidFill>
                  <a:srgbClr val="FF721E"/>
                </a:solidFill>
                <a:latin typeface="Arial"/>
              </a:rPr>
              <a:t>EVD GUINEA/SIERRA LEONE </a:t>
            </a:r>
            <a:endParaRPr lang="fr-FR" sz="900" b="1" dirty="0">
              <a:solidFill>
                <a:srgbClr val="FF721E"/>
              </a:solidFill>
              <a:latin typeface="Arial"/>
            </a:endParaRPr>
          </a:p>
          <a:p>
            <a:r>
              <a:rPr lang="en-GB" sz="700" b="1" i="1" cap="all" dirty="0">
                <a:solidFill>
                  <a:srgbClr val="036BB6"/>
                </a:solidFill>
                <a:latin typeface="Arial"/>
              </a:rPr>
              <a:t>DECLINE IN INFECTION STALLS</a:t>
            </a:r>
            <a:endParaRPr lang="fr-FR" sz="700" b="1" i="1" cap="all" dirty="0">
              <a:solidFill>
                <a:srgbClr val="036BB6"/>
              </a:solidFill>
              <a:latin typeface="Arial"/>
            </a:endParaRPr>
          </a:p>
          <a:p>
            <a:pPr algn="just"/>
            <a:r>
              <a:rPr lang="en-GB" sz="675" dirty="0">
                <a:solidFill>
                  <a:srgbClr val="A6A6A6"/>
                </a:solidFill>
                <a:latin typeface="Arial" pitchFamily="34" charset="0"/>
                <a:cs typeface="Arial" pitchFamily="34" charset="0"/>
              </a:rPr>
              <a:t>The decline in EVD cases seen in April and May has stopped, with 31 cases reported in Guinea and Sierra Leone in the week to 7 June - the second consecutive week that infections have risen. The wider geographic area of transmission and the continued occurrence of cases from unknown sources highlight the challenges still faced in finding and eliminating every chain of transmission. In the week to 14 June, 24 new cases were reported (19 in Sierra Leone and five in Guinea), according to preliminary WHO reports.</a:t>
            </a:r>
            <a:endParaRPr lang="fr-FR" sz="675"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r>
              <a:rPr lang="en-GB" sz="900" b="1" dirty="0">
                <a:solidFill>
                  <a:srgbClr val="FF721E"/>
                </a:solidFill>
                <a:latin typeface="Arial"/>
              </a:rPr>
              <a:t>WEST AFRICA</a:t>
            </a:r>
            <a:endParaRPr lang="fr-FR" sz="900" b="1" dirty="0">
              <a:solidFill>
                <a:srgbClr val="FF721E"/>
              </a:solidFill>
              <a:latin typeface="Arial"/>
            </a:endParaRPr>
          </a:p>
          <a:p>
            <a:r>
              <a:rPr lang="en-GB" sz="700" b="1" i="1" cap="all" dirty="0">
                <a:solidFill>
                  <a:srgbClr val="036BB6"/>
                </a:solidFill>
                <a:latin typeface="Arial"/>
              </a:rPr>
              <a:t>NEED FOR BETTER DISASTER MANAGEMENT</a:t>
            </a:r>
            <a:endParaRPr lang="fr-FR" sz="700" b="1" i="1" cap="all" dirty="0">
              <a:solidFill>
                <a:srgbClr val="036BB6"/>
              </a:solidFill>
              <a:latin typeface="Arial"/>
            </a:endParaRPr>
          </a:p>
          <a:p>
            <a:pPr algn="just"/>
            <a:r>
              <a:rPr lang="en-GB" sz="675" dirty="0">
                <a:solidFill>
                  <a:srgbClr val="A6A6A6"/>
                </a:solidFill>
                <a:latin typeface="Arial" pitchFamily="34" charset="0"/>
                <a:cs typeface="Arial" pitchFamily="34" charset="0"/>
              </a:rPr>
              <a:t>On 10 June, the Regional Committee on Disaster Management in West Africa (GECEAO) called for better preparedness and anticipation to alleviate hardship faced by communities in the wake of natural or man-made disasters. This year, more than 27 million people are facing food insecurity, among them 4.7 million in need of immediate food assistance. The 8 - 10 June </a:t>
            </a:r>
            <a:r>
              <a:rPr lang="en-GB" sz="675" dirty="0" smtClean="0">
                <a:solidFill>
                  <a:srgbClr val="A6A6A6"/>
                </a:solidFill>
                <a:latin typeface="Arial" pitchFamily="34" charset="0"/>
                <a:cs typeface="Arial" pitchFamily="34" charset="0"/>
              </a:rPr>
              <a:t>GECEAO </a:t>
            </a:r>
            <a:r>
              <a:rPr lang="en-GB" sz="675" dirty="0">
                <a:solidFill>
                  <a:srgbClr val="A6A6A6"/>
                </a:solidFill>
                <a:latin typeface="Arial" pitchFamily="34" charset="0"/>
                <a:cs typeface="Arial" pitchFamily="34" charset="0"/>
              </a:rPr>
              <a:t>consultations in Abidjan agreed to work to harmonise disaster risk management methodologies, make better use of existing data and ensure </a:t>
            </a:r>
            <a:r>
              <a:rPr lang="en-GB" sz="675" dirty="0" smtClean="0">
                <a:solidFill>
                  <a:srgbClr val="A6A6A6"/>
                </a:solidFill>
                <a:latin typeface="Arial" pitchFamily="34" charset="0"/>
                <a:cs typeface="Arial" pitchFamily="34" charset="0"/>
              </a:rPr>
              <a:t>that information products </a:t>
            </a:r>
            <a:r>
              <a:rPr lang="en-GB" sz="675" dirty="0">
                <a:solidFill>
                  <a:srgbClr val="A6A6A6"/>
                </a:solidFill>
                <a:latin typeface="Arial" pitchFamily="34" charset="0"/>
                <a:cs typeface="Arial" pitchFamily="34" charset="0"/>
              </a:rPr>
              <a:t>are simplified.</a:t>
            </a:r>
            <a:endParaRPr lang="fr-FR" sz="675" dirty="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3719827" y="3789979"/>
            <a:ext cx="1106247"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68" name="TextBox 44"/>
          <p:cNvSpPr txBox="1"/>
          <p:nvPr/>
        </p:nvSpPr>
        <p:spPr>
          <a:xfrm>
            <a:off x="3856981" y="4036486"/>
            <a:ext cx="138885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MILITANTS STAGE MORE RAIDS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GUINEA/ SIERRA LEONE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579856"/>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44"/>
          <p:cNvSpPr txBox="1"/>
          <p:nvPr/>
        </p:nvSpPr>
        <p:spPr>
          <a:xfrm>
            <a:off x="401944" y="4509474"/>
            <a:ext cx="1542801"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DECLINE IN CASES HALTS</a:t>
            </a:r>
            <a:endParaRPr lang="en-GB" dirty="0"/>
          </a:p>
        </p:txBody>
      </p:sp>
      <p:sp>
        <p:nvSpPr>
          <p:cNvPr id="33" name="TextBox 22"/>
          <p:cNvSpPr txBox="1"/>
          <p:nvPr/>
        </p:nvSpPr>
        <p:spPr>
          <a:xfrm>
            <a:off x="3053888" y="2046600"/>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564043" y="2340471"/>
            <a:ext cx="821229"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MIGRANTS FOUND DEAD IN DESERT</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268481" y="2372530"/>
            <a:ext cx="22773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18</a:t>
            </a:r>
            <a:endParaRPr lang="en-GB" sz="16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2931766" y="2961670"/>
            <a:ext cx="78806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9" name="TextBox 44"/>
          <p:cNvSpPr txBox="1"/>
          <p:nvPr/>
        </p:nvSpPr>
        <p:spPr>
          <a:xfrm>
            <a:off x="3463189" y="3168502"/>
            <a:ext cx="580719"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BLASTS</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3193026" y="3213261"/>
            <a:ext cx="22947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10</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22"/>
          <p:cNvSpPr txBox="1"/>
          <p:nvPr/>
        </p:nvSpPr>
        <p:spPr>
          <a:xfrm>
            <a:off x="4554612" y="1908423"/>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47" name="TextBox 44"/>
          <p:cNvSpPr txBox="1"/>
          <p:nvPr/>
        </p:nvSpPr>
        <p:spPr>
          <a:xfrm>
            <a:off x="5067116" y="2154232"/>
            <a:ext cx="116280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SUICIDE BOMBINGS</a:t>
            </a:r>
            <a:endParaRPr lang="en-GB" sz="900" b="1" dirty="0">
              <a:solidFill>
                <a:srgbClr val="026DB6"/>
              </a:solidFill>
              <a:latin typeface="Arial" panose="020B0604020202020204" pitchFamily="34" charset="0"/>
              <a:cs typeface="Arial" panose="020B0604020202020204" pitchFamily="34" charset="0"/>
            </a:endParaRPr>
          </a:p>
        </p:txBody>
      </p:sp>
      <p:sp>
        <p:nvSpPr>
          <p:cNvPr id="48" name="TextBox 48"/>
          <p:cNvSpPr txBox="1"/>
          <p:nvPr/>
        </p:nvSpPr>
        <p:spPr>
          <a:xfrm>
            <a:off x="4794947" y="2144630"/>
            <a:ext cx="22947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23</a:t>
            </a:r>
            <a:endParaRPr lang="en-GB" sz="1600" b="1" dirty="0">
              <a:solidFill>
                <a:srgbClr val="026DB6"/>
              </a:solidFill>
              <a:latin typeface="Arial" panose="020B0604020202020204" pitchFamily="34" charset="0"/>
              <a:cs typeface="Arial" panose="020B0604020202020204" pitchFamily="34" charset="0"/>
            </a:endParaRPr>
          </a:p>
        </p:txBody>
      </p:sp>
      <p:sp>
        <p:nvSpPr>
          <p:cNvPr id="56" name="TextBox 44"/>
          <p:cNvSpPr txBox="1"/>
          <p:nvPr/>
        </p:nvSpPr>
        <p:spPr>
          <a:xfrm>
            <a:off x="5048066" y="2484487"/>
            <a:ext cx="116280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POLIO-FREE YEARS</a:t>
            </a:r>
            <a:endParaRPr lang="en-GB" sz="900" b="1" dirty="0">
              <a:solidFill>
                <a:srgbClr val="026DB6"/>
              </a:solidFill>
              <a:latin typeface="Arial" panose="020B0604020202020204" pitchFamily="34" charset="0"/>
              <a:cs typeface="Arial" panose="020B0604020202020204" pitchFamily="34" charset="0"/>
            </a:endParaRPr>
          </a:p>
        </p:txBody>
      </p:sp>
      <p:sp>
        <p:nvSpPr>
          <p:cNvPr id="57" name="TextBox 48"/>
          <p:cNvSpPr txBox="1"/>
          <p:nvPr/>
        </p:nvSpPr>
        <p:spPr>
          <a:xfrm>
            <a:off x="4872640" y="2513448"/>
            <a:ext cx="88277"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p>
        </p:txBody>
      </p:sp>
      <p:pic>
        <p:nvPicPr>
          <p:cNvPr id="58" name="Imag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414" y="2526148"/>
            <a:ext cx="217529" cy="210513"/>
          </a:xfrm>
          <a:prstGeom prst="rect">
            <a:avLst/>
          </a:prstGeom>
        </p:spPr>
      </p:pic>
      <p:pic>
        <p:nvPicPr>
          <p:cNvPr id="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65210" y="3150187"/>
            <a:ext cx="352471" cy="352471"/>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6"/>
          <a:stretch>
            <a:fillRect/>
          </a:stretch>
        </p:blipFill>
        <p:spPr>
          <a:xfrm>
            <a:off x="4529548" y="2144630"/>
            <a:ext cx="225000" cy="236250"/>
          </a:xfrm>
          <a:prstGeom prst="rect">
            <a:avLst/>
          </a:prstGeom>
        </p:spPr>
      </p:pic>
      <p:pic>
        <p:nvPicPr>
          <p:cNvPr id="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543591" y="3971019"/>
            <a:ext cx="352471" cy="35247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p:nvPicPr>
        <p:blipFill>
          <a:blip r:embed="rId7"/>
          <a:stretch>
            <a:fillRect/>
          </a:stretch>
        </p:blipFill>
        <p:spPr>
          <a:xfrm>
            <a:off x="3003428" y="2365622"/>
            <a:ext cx="236250" cy="22500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5690</TotalTime>
  <Words>725</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647</cp:revision>
  <cp:lastPrinted>2014-12-11T10:27:48Z</cp:lastPrinted>
  <dcterms:created xsi:type="dcterms:W3CDTF">2014-03-10T10:37:19Z</dcterms:created>
  <dcterms:modified xsi:type="dcterms:W3CDTF">2015-06-17T12:21:21Z</dcterms:modified>
</cp:coreProperties>
</file>