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53" autoAdjust="0"/>
  </p:normalViewPr>
  <p:slideViewPr>
    <p:cSldViewPr snapToGrid="0">
      <p:cViewPr varScale="1">
        <p:scale>
          <a:sx n="73" d="100"/>
          <a:sy n="73" d="100"/>
        </p:scale>
        <p:origin x="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2D471-A6F8-40EF-8223-1DCA8FA618BE}" type="datetimeFigureOut">
              <a:rPr lang="en-US" smtClean="0"/>
              <a:t>12/15/2015</a:t>
            </a:fld>
            <a:endParaRPr lang="en-US"/>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12/15/2015</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jpe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7952" y="188259"/>
            <a:ext cx="10396724" cy="349623"/>
          </a:xfrm>
          <a:solidFill>
            <a:srgbClr val="026CB6"/>
          </a:solidFill>
        </p:spPr>
        <p:txBody>
          <a:bodyPr>
            <a:normAutofit/>
          </a:bodyPr>
          <a:lstStyle/>
          <a:p>
            <a:pPr algn="l"/>
            <a:r>
              <a:rPr lang="fr-FR" sz="1600" b="1" dirty="0" smtClean="0">
                <a:solidFill>
                  <a:schemeClr val="bg1"/>
                </a:solidFill>
                <a:latin typeface="Arial" panose="020B0604020202020204" pitchFamily="34" charset="0"/>
                <a:cs typeface="Arial" panose="020B0604020202020204" pitchFamily="34" charset="0"/>
              </a:rPr>
              <a:t>West and Central </a:t>
            </a:r>
            <a:r>
              <a:rPr lang="fr-FR" sz="1600" b="1" dirty="0" err="1" smtClean="0">
                <a:solidFill>
                  <a:schemeClr val="bg1"/>
                </a:solidFill>
                <a:latin typeface="Arial" panose="020B0604020202020204" pitchFamily="34" charset="0"/>
                <a:cs typeface="Arial" panose="020B0604020202020204" pitchFamily="34" charset="0"/>
              </a:rPr>
              <a:t>Africa</a:t>
            </a:r>
            <a:r>
              <a:rPr lang="fr-FR" sz="1600" b="1" dirty="0" smtClean="0">
                <a:solidFill>
                  <a:schemeClr val="bg1"/>
                </a:solidFill>
                <a:latin typeface="Arial" panose="020B0604020202020204" pitchFamily="34" charset="0"/>
                <a:cs typeface="Arial" panose="020B0604020202020204" pitchFamily="34" charset="0"/>
              </a:rPr>
              <a:t>: </a:t>
            </a:r>
            <a:r>
              <a:rPr lang="fr-FR" sz="1600" dirty="0" smtClean="0">
                <a:solidFill>
                  <a:schemeClr val="bg1"/>
                </a:solidFill>
                <a:latin typeface="Arial" panose="020B0604020202020204" pitchFamily="34" charset="0"/>
                <a:cs typeface="Arial" panose="020B0604020202020204" pitchFamily="34" charset="0"/>
              </a:rPr>
              <a:t>Weekly </a:t>
            </a:r>
            <a:r>
              <a:rPr lang="fr-FR" sz="1600" dirty="0" err="1" smtClean="0">
                <a:solidFill>
                  <a:schemeClr val="bg1"/>
                </a:solidFill>
                <a:latin typeface="Arial" panose="020B0604020202020204" pitchFamily="34" charset="0"/>
                <a:cs typeface="Arial" panose="020B0604020202020204" pitchFamily="34" charset="0"/>
              </a:rPr>
              <a:t>Regional</a:t>
            </a:r>
            <a:r>
              <a:rPr lang="fr-FR" sz="1600" dirty="0" smtClean="0">
                <a:solidFill>
                  <a:schemeClr val="bg1"/>
                </a:solidFill>
                <a:latin typeface="Arial" panose="020B0604020202020204" pitchFamily="34" charset="0"/>
                <a:cs typeface="Arial" panose="020B0604020202020204" pitchFamily="34" charset="0"/>
              </a:rPr>
              <a:t> </a:t>
            </a:r>
            <a:r>
              <a:rPr lang="fr-FR" sz="1600" dirty="0" err="1" smtClean="0">
                <a:solidFill>
                  <a:schemeClr val="bg1"/>
                </a:solidFill>
                <a:latin typeface="Arial" panose="020B0604020202020204" pitchFamily="34" charset="0"/>
                <a:cs typeface="Arial" panose="020B0604020202020204" pitchFamily="34" charset="0"/>
              </a:rPr>
              <a:t>Humanitarian</a:t>
            </a:r>
            <a:r>
              <a:rPr lang="fr-FR" sz="1600" dirty="0" smtClean="0">
                <a:solidFill>
                  <a:schemeClr val="bg1"/>
                </a:solidFill>
                <a:latin typeface="Arial" panose="020B0604020202020204" pitchFamily="34" charset="0"/>
                <a:cs typeface="Arial" panose="020B0604020202020204" pitchFamily="34" charset="0"/>
              </a:rPr>
              <a:t> </a:t>
            </a:r>
            <a:r>
              <a:rPr lang="fr-FR" sz="1600" dirty="0" err="1" smtClean="0">
                <a:solidFill>
                  <a:schemeClr val="bg1"/>
                </a:solidFill>
                <a:latin typeface="Arial" panose="020B0604020202020204" pitchFamily="34" charset="0"/>
                <a:cs typeface="Arial" panose="020B0604020202020204" pitchFamily="34" charset="0"/>
              </a:rPr>
              <a:t>Snapshot</a:t>
            </a:r>
            <a:r>
              <a:rPr lang="fr-FR" sz="1600" dirty="0" smtClean="0">
                <a:solidFill>
                  <a:schemeClr val="bg1"/>
                </a:solidFill>
                <a:latin typeface="Arial" panose="020B0604020202020204" pitchFamily="34" charset="0"/>
                <a:cs typeface="Arial" panose="020B0604020202020204" pitchFamily="34" charset="0"/>
              </a:rPr>
              <a:t> </a:t>
            </a:r>
            <a:r>
              <a:rPr lang="fr-FR" sz="1000" dirty="0" smtClean="0">
                <a:solidFill>
                  <a:schemeClr val="bg1"/>
                </a:solidFill>
                <a:latin typeface="Arial" panose="020B0604020202020204" pitchFamily="34" charset="0"/>
                <a:cs typeface="Arial" panose="020B0604020202020204" pitchFamily="34" charset="0"/>
              </a:rPr>
              <a:t>(8 – 14 </a:t>
            </a:r>
            <a:r>
              <a:rPr lang="fr-FR" sz="1000" dirty="0" err="1" smtClean="0">
                <a:solidFill>
                  <a:schemeClr val="bg1"/>
                </a:solidFill>
                <a:latin typeface="Arial" panose="020B0604020202020204" pitchFamily="34" charset="0"/>
                <a:cs typeface="Arial" panose="020B0604020202020204" pitchFamily="34" charset="0"/>
              </a:rPr>
              <a:t>December</a:t>
            </a:r>
            <a:r>
              <a:rPr lang="fr-FR" sz="1000" dirty="0" smtClean="0">
                <a:solidFill>
                  <a:schemeClr val="bg1"/>
                </a:solidFill>
                <a:latin typeface="Arial" panose="020B0604020202020204" pitchFamily="34" charset="0"/>
                <a:cs typeface="Arial" panose="020B0604020202020204" pitchFamily="34" charset="0"/>
              </a:rPr>
              <a:t> 2015)</a:t>
            </a:r>
            <a:endParaRPr lang="en-US" sz="1000" dirty="0">
              <a:solidFill>
                <a:schemeClr val="bg1"/>
              </a:solidFill>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0984" y="717176"/>
            <a:ext cx="5903252" cy="6122794"/>
          </a:xfrm>
          <a:prstGeom prst="rect">
            <a:avLst/>
          </a:prstGeom>
        </p:spPr>
      </p:pic>
      <p:sp>
        <p:nvSpPr>
          <p:cNvPr id="8" name="TextBox 52"/>
          <p:cNvSpPr txBox="1"/>
          <p:nvPr/>
        </p:nvSpPr>
        <p:spPr>
          <a:xfrm>
            <a:off x="239426" y="632800"/>
            <a:ext cx="2094629" cy="6484494"/>
          </a:xfrm>
          <a:prstGeom prst="rect">
            <a:avLst/>
          </a:prstGeom>
          <a:noFill/>
        </p:spPr>
        <p:txBody>
          <a:bodyPr wrap="square" lIns="99569" tIns="49785" rIns="99569" bIns="49785" rtlCol="0">
            <a:noAutofit/>
          </a:bodyPr>
          <a:lstStyle/>
          <a:p>
            <a:pPr>
              <a:spcBef>
                <a:spcPts val="600"/>
              </a:spcBef>
            </a:pPr>
            <a:r>
              <a:rPr lang="fr-FR" sz="1000" dirty="0" smtClean="0">
                <a:latin typeface="Arial"/>
              </a:rPr>
              <a:t>CAMEROON</a:t>
            </a:r>
            <a:r>
              <a:rPr lang="en-GB" sz="800" b="1" i="1" dirty="0" smtClean="0">
                <a:solidFill>
                  <a:schemeClr val="bg1">
                    <a:lumMod val="50000"/>
                  </a:schemeClr>
                </a:solidFill>
                <a:latin typeface="Arial" panose="020B0604020202020204" pitchFamily="34" charset="0"/>
                <a:cs typeface="Arial" panose="020B0604020202020204" pitchFamily="34" charset="0"/>
              </a:rPr>
              <a:t>            </a:t>
            </a: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pPr algn="just"/>
            <a:endParaRPr lang="en-GB" sz="840" dirty="0" smtClean="0">
              <a:solidFill>
                <a:srgbClr val="A6A6A6"/>
              </a:solidFill>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At </a:t>
            </a:r>
            <a:r>
              <a:rPr lang="en-GB" sz="800" dirty="0">
                <a:latin typeface="Arial" panose="020B0604020202020204" pitchFamily="34" charset="0"/>
                <a:cs typeface="Arial" panose="020B0604020202020204" pitchFamily="34" charset="0"/>
              </a:rPr>
              <a:t>least seven civilians were killed on 11 December in a suicide attack in </a:t>
            </a:r>
            <a:r>
              <a:rPr lang="en-GB" sz="800" dirty="0" err="1">
                <a:latin typeface="Arial" panose="020B0604020202020204" pitchFamily="34" charset="0"/>
                <a:cs typeface="Arial" panose="020B0604020202020204" pitchFamily="34" charset="0"/>
              </a:rPr>
              <a:t>Kolofata</a:t>
            </a:r>
            <a:r>
              <a:rPr lang="en-GB" sz="800" dirty="0">
                <a:latin typeface="Arial" panose="020B0604020202020204" pitchFamily="34" charset="0"/>
                <a:cs typeface="Arial" panose="020B0604020202020204" pitchFamily="34" charset="0"/>
              </a:rPr>
              <a:t> in Far North Region which has repeatedly come under attack by suspected Boko Haram members. A series of suicide bombings have targeted civilians and security forces in the region since July</a:t>
            </a:r>
            <a:r>
              <a:rPr lang="en-GB" sz="800" dirty="0" smtClean="0">
                <a:latin typeface="Arial" panose="020B0604020202020204" pitchFamily="34" charset="0"/>
                <a:cs typeface="Arial" panose="020B0604020202020204" pitchFamily="34" charset="0"/>
              </a:rPr>
              <a:t>.</a:t>
            </a:r>
          </a:p>
          <a:p>
            <a:endParaRPr lang="en-GB" sz="800" dirty="0" smtClean="0">
              <a:latin typeface="Arial" panose="020B0604020202020204" pitchFamily="34" charset="0"/>
              <a:cs typeface="Arial" panose="020B0604020202020204" pitchFamily="34" charset="0"/>
            </a:endParaRPr>
          </a:p>
          <a:p>
            <a:r>
              <a:rPr lang="en-GB" sz="900" dirty="0" smtClean="0">
                <a:latin typeface="Arial"/>
              </a:rPr>
              <a:t>CENTRAL AFRICAN REPUBLIC</a:t>
            </a:r>
            <a:r>
              <a:rPr lang="en-GB" sz="1000" b="1" dirty="0"/>
              <a:t>	</a:t>
            </a:r>
            <a:endParaRPr lang="en-GB" sz="1000" b="1" dirty="0" smtClean="0"/>
          </a:p>
          <a:p>
            <a:endParaRPr lang="en-GB" sz="1000" b="1" i="1" dirty="0">
              <a:solidFill>
                <a:schemeClr val="bg1">
                  <a:lumMod val="50000"/>
                </a:schemeClr>
              </a:solidFill>
              <a:latin typeface="Arial" panose="020B0604020202020204" pitchFamily="34" charset="0"/>
              <a:cs typeface="Arial" panose="020B0604020202020204" pitchFamily="34" charset="0"/>
            </a:endParaRPr>
          </a:p>
          <a:p>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On </a:t>
            </a:r>
            <a:r>
              <a:rPr lang="en-GB" sz="800" dirty="0">
                <a:latin typeface="Arial" panose="020B0604020202020204" pitchFamily="34" charset="0"/>
                <a:cs typeface="Arial" panose="020B0604020202020204" pitchFamily="34" charset="0"/>
              </a:rPr>
              <a:t>9 December, armed men in </a:t>
            </a:r>
            <a:r>
              <a:rPr lang="en-GB" sz="800" dirty="0" err="1">
                <a:latin typeface="Arial" panose="020B0604020202020204" pitchFamily="34" charset="0"/>
                <a:cs typeface="Arial" panose="020B0604020202020204" pitchFamily="34" charset="0"/>
              </a:rPr>
              <a:t>Bossangoa</a:t>
            </a:r>
            <a:r>
              <a:rPr lang="en-GB" sz="800" dirty="0">
                <a:latin typeface="Arial" panose="020B0604020202020204" pitchFamily="34" charset="0"/>
                <a:cs typeface="Arial" panose="020B0604020202020204" pitchFamily="34" charset="0"/>
              </a:rPr>
              <a:t> attacked, briefly detained and robbed more than 20 staff members of several international NGOs who were travelling on the road that links </a:t>
            </a:r>
            <a:r>
              <a:rPr lang="en-GB" sz="800" dirty="0" err="1">
                <a:latin typeface="Arial" panose="020B0604020202020204" pitchFamily="34" charset="0"/>
                <a:cs typeface="Arial" panose="020B0604020202020204" pitchFamily="34" charset="0"/>
              </a:rPr>
              <a:t>Bossangoa</a:t>
            </a:r>
            <a:r>
              <a:rPr lang="en-GB" sz="800" dirty="0">
                <a:latin typeface="Arial" panose="020B0604020202020204" pitchFamily="34" charset="0"/>
                <a:cs typeface="Arial" panose="020B0604020202020204" pitchFamily="34" charset="0"/>
              </a:rPr>
              <a:t> and Kamba Kota. In a separate incident on the same day, three humanitarian workers were attacked and robbed by armed assailants in Bangui’s PK9 neighbourhood. Since the start of the year, more than 200 attacks have been perpetrated against humanitarian organizations. UN Humanitarian Coordinator </a:t>
            </a:r>
            <a:r>
              <a:rPr lang="en-GB" sz="800" dirty="0" err="1">
                <a:latin typeface="Arial" panose="020B0604020202020204" pitchFamily="34" charset="0"/>
                <a:cs typeface="Arial" panose="020B0604020202020204" pitchFamily="34" charset="0"/>
              </a:rPr>
              <a:t>Aurélien</a:t>
            </a:r>
            <a:r>
              <a:rPr lang="en-GB" sz="800" dirty="0">
                <a:latin typeface="Arial" panose="020B0604020202020204" pitchFamily="34" charset="0"/>
                <a:cs typeface="Arial" panose="020B0604020202020204" pitchFamily="34" charset="0"/>
              </a:rPr>
              <a:t> </a:t>
            </a:r>
            <a:r>
              <a:rPr lang="en-GB" sz="800" dirty="0" err="1">
                <a:latin typeface="Arial" panose="020B0604020202020204" pitchFamily="34" charset="0"/>
                <a:cs typeface="Arial" panose="020B0604020202020204" pitchFamily="34" charset="0"/>
              </a:rPr>
              <a:t>Agbénonci</a:t>
            </a:r>
            <a:r>
              <a:rPr lang="en-GB" sz="800" dirty="0">
                <a:latin typeface="Arial" panose="020B0604020202020204" pitchFamily="34" charset="0"/>
                <a:cs typeface="Arial" panose="020B0604020202020204" pitchFamily="34" charset="0"/>
              </a:rPr>
              <a:t> condemned the attacks</a:t>
            </a:r>
            <a:r>
              <a:rPr lang="en-GB" sz="800" dirty="0" smtClean="0">
                <a:latin typeface="Arial" panose="020B0604020202020204" pitchFamily="34" charset="0"/>
                <a:cs typeface="Arial" panose="020B0604020202020204" pitchFamily="34" charset="0"/>
              </a:rPr>
              <a:t>.</a:t>
            </a:r>
          </a:p>
          <a:p>
            <a:endParaRPr lang="en-GB" sz="800" dirty="0" smtClean="0">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a:p>
            <a:pPr algn="just"/>
            <a:endParaRPr lang="en-GB" sz="8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rgbClr val="A6A6A6"/>
              </a:solidFill>
              <a:latin typeface="Arial" panose="020B0604020202020204" pitchFamily="34" charset="0"/>
              <a:cs typeface="Arial" panose="020B0604020202020204" pitchFamily="34" charset="0"/>
            </a:endParaRPr>
          </a:p>
          <a:p>
            <a:pPr algn="just"/>
            <a:r>
              <a:rPr lang="en-GB" sz="800" dirty="0" smtClean="0">
                <a:latin typeface="Arial" panose="020B0604020202020204" pitchFamily="34" charset="0"/>
                <a:cs typeface="Arial" panose="020B0604020202020204" pitchFamily="34" charset="0"/>
              </a:rPr>
              <a:t>Heavy </a:t>
            </a:r>
            <a:r>
              <a:rPr lang="en-GB" sz="800" dirty="0">
                <a:latin typeface="Arial" panose="020B0604020202020204" pitchFamily="34" charset="0"/>
                <a:cs typeface="Arial" panose="020B0604020202020204" pitchFamily="34" charset="0"/>
              </a:rPr>
              <a:t>weapons fire during the 13 December referendum vote killed at least five people in Bangui’s PK5 district as people turned up to cast their ballots, prompting UN peacekeepers to move in to protect lives. The vote is seen as a test run for presidential and parliamentary elections due on 27 December.</a:t>
            </a:r>
            <a:endParaRPr lang="en-US" sz="800" dirty="0">
              <a:latin typeface="Arial" panose="020B0604020202020204" pitchFamily="34" charset="0"/>
              <a:cs typeface="Arial" panose="020B0604020202020204" pitchFamily="34" charset="0"/>
            </a:endParaRPr>
          </a:p>
          <a:p>
            <a:r>
              <a:rPr lang="en-US" sz="500" dirty="0"/>
              <a:t> </a:t>
            </a:r>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9" name="TextBox 52"/>
          <p:cNvSpPr txBox="1"/>
          <p:nvPr/>
        </p:nvSpPr>
        <p:spPr>
          <a:xfrm>
            <a:off x="8502687" y="671014"/>
            <a:ext cx="2061990" cy="6681399"/>
          </a:xfrm>
          <a:prstGeom prst="rect">
            <a:avLst/>
          </a:prstGeom>
          <a:noFill/>
        </p:spPr>
        <p:txBody>
          <a:bodyPr wrap="square" lIns="99569" tIns="49785" rIns="99569" bIns="49785" rtlCol="0">
            <a:noAutofit/>
          </a:bodyPr>
          <a:lstStyle/>
          <a:p>
            <a:pPr>
              <a:spcBef>
                <a:spcPts val="600"/>
              </a:spcBef>
            </a:pPr>
            <a:r>
              <a:rPr lang="fr-FR" sz="1000" dirty="0" smtClean="0">
                <a:latin typeface="Arial" panose="020B0604020202020204" pitchFamily="34" charset="0"/>
                <a:cs typeface="Arial" panose="020B0604020202020204" pitchFamily="34" charset="0"/>
              </a:rPr>
              <a:t>DEMOCRATIC REPUBLIC of CONGO</a:t>
            </a:r>
          </a:p>
          <a:p>
            <a:pPr>
              <a:spcBef>
                <a:spcPts val="600"/>
              </a:spcBef>
            </a:pPr>
            <a:endParaRPr lang="en-GB" sz="1000" b="1" dirty="0" smtClean="0">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b="1"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As </a:t>
            </a:r>
            <a:r>
              <a:rPr lang="en-GB" sz="800" dirty="0">
                <a:latin typeface="Arial" panose="020B0604020202020204" pitchFamily="34" charset="0"/>
                <a:cs typeface="Arial" panose="020B0604020202020204" pitchFamily="34" charset="0"/>
              </a:rPr>
              <a:t>of 9 December, heavy flooding triggered by torrential rains since 19 November had killed 31 people and rendered some 20,000 others homeless in the capital Kinshasa. Many of the deaths were as a result of collapsing houses in poor neighbourhoods in the east and south of the city along River Congo. President Joseph Kabila has ordered the Kinshasa municipality and the central government to provide assistance to those affected</a:t>
            </a:r>
            <a:r>
              <a:rPr lang="en-GB" sz="800" dirty="0" smtClean="0">
                <a:latin typeface="Arial" panose="020B0604020202020204" pitchFamily="34" charset="0"/>
                <a:cs typeface="Arial" panose="020B0604020202020204" pitchFamily="34" charset="0"/>
              </a:rPr>
              <a:t>.</a:t>
            </a:r>
            <a:endParaRPr lang="en-GB" sz="900" dirty="0" smtClean="0">
              <a:latin typeface="Arial" panose="020B0604020202020204" pitchFamily="34" charset="0"/>
              <a:cs typeface="Arial" panose="020B0604020202020204" pitchFamily="34" charset="0"/>
            </a:endParaRPr>
          </a:p>
          <a:p>
            <a:r>
              <a:rPr lang="en-GB" sz="900" dirty="0"/>
              <a:t> </a:t>
            </a:r>
            <a:r>
              <a:rPr lang="en-US" sz="900" i="1" dirty="0"/>
              <a:t> </a:t>
            </a:r>
            <a:endParaRPr lang="en-US" sz="900" i="1" dirty="0" smtClean="0"/>
          </a:p>
          <a:p>
            <a:pPr>
              <a:spcAft>
                <a:spcPts val="600"/>
              </a:spcAft>
            </a:pPr>
            <a:r>
              <a:rPr lang="en-GB" sz="1000" dirty="0" smtClean="0">
                <a:latin typeface="Arial" panose="020B0604020202020204" pitchFamily="34" charset="0"/>
                <a:cs typeface="Arial" panose="020B0604020202020204" pitchFamily="34" charset="0"/>
              </a:rPr>
              <a:t>EVD </a:t>
            </a:r>
            <a:r>
              <a:rPr lang="fr-FR" sz="1000" dirty="0" smtClean="0">
                <a:latin typeface="Arial" panose="020B0604020202020204" pitchFamily="34" charset="0"/>
                <a:cs typeface="Arial" panose="020B0604020202020204" pitchFamily="34" charset="0"/>
              </a:rPr>
              <a:t>REGIONAL</a:t>
            </a:r>
          </a:p>
          <a:p>
            <a:pPr>
              <a:spcAft>
                <a:spcPts val="600"/>
              </a:spcAft>
            </a:pPr>
            <a:endParaRPr lang="fr-FR" sz="1000" b="1" dirty="0">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p>
          <a:p>
            <a:endParaRPr lang="en-US" sz="800" b="1" i="1" dirty="0">
              <a:solidFill>
                <a:schemeClr val="bg1">
                  <a:lumMod val="50000"/>
                </a:schemeClr>
              </a:solidFill>
              <a:latin typeface="Arial" panose="020B0604020202020204" pitchFamily="34" charset="0"/>
              <a:cs typeface="Arial" panose="020B0604020202020204" pitchFamily="34" charset="0"/>
            </a:endParaRPr>
          </a:p>
          <a:p>
            <a:r>
              <a:rPr lang="en-GB" sz="840" dirty="0">
                <a:latin typeface="Arial" panose="020B0604020202020204" pitchFamily="34" charset="0"/>
                <a:cs typeface="Arial" panose="020B0604020202020204" pitchFamily="34" charset="0"/>
              </a:rPr>
              <a:t>Liberia has reported no new case since 20 November. All the 165 contacts identified following the resurgence of Ebola on 19 November successfully completed their 21-day observation period on 11 December and are no longer being monitored. As of 14 December, no new cases were reported in Guinea or Sierra Leone</a:t>
            </a:r>
            <a:r>
              <a:rPr lang="en-GB" sz="840" dirty="0" smtClean="0">
                <a:latin typeface="Arial" panose="020B0604020202020204" pitchFamily="34" charset="0"/>
                <a:cs typeface="Arial" panose="020B0604020202020204" pitchFamily="34" charset="0"/>
              </a:rPr>
              <a:t>. </a:t>
            </a:r>
            <a:r>
              <a:rPr lang="en-GB" sz="900" dirty="0"/>
              <a:t>In Sierra Leone, two districts - </a:t>
            </a:r>
            <a:r>
              <a:rPr lang="en-GB" sz="900" dirty="0" err="1"/>
              <a:t>Kenema</a:t>
            </a:r>
            <a:r>
              <a:rPr lang="en-GB" sz="900" dirty="0"/>
              <a:t> and Western Area - have been chosen as pilot districts to transfer Ebola coordination responsibilities from the national to the district level.</a:t>
            </a:r>
          </a:p>
          <a:p>
            <a:endParaRPr lang="en-US" sz="840" dirty="0">
              <a:latin typeface="Arial" panose="020B0604020202020204" pitchFamily="34" charset="0"/>
              <a:cs typeface="Arial" panose="020B0604020202020204" pitchFamily="34" charset="0"/>
            </a:endParaRPr>
          </a:p>
          <a:p>
            <a:pPr algn="just"/>
            <a:endParaRPr lang="en-US" sz="800" dirty="0">
              <a:solidFill>
                <a:srgbClr val="A6A6A6"/>
              </a:solidFill>
              <a:latin typeface="Arial" panose="020B0604020202020204" pitchFamily="34" charset="0"/>
              <a:cs typeface="Arial" panose="020B0604020202020204" pitchFamily="34" charset="0"/>
            </a:endParaRPr>
          </a:p>
          <a:p>
            <a:r>
              <a:rPr lang="en-US" sz="800" dirty="0"/>
              <a:t> </a:t>
            </a:r>
            <a:endParaRPr lang="fr-FR" sz="800" dirty="0"/>
          </a:p>
        </p:txBody>
      </p:sp>
      <p:sp>
        <p:nvSpPr>
          <p:cNvPr id="26" name="ZoneTexte 25"/>
          <p:cNvSpPr txBox="1"/>
          <p:nvPr/>
        </p:nvSpPr>
        <p:spPr>
          <a:xfrm>
            <a:off x="2396057" y="6903515"/>
            <a:ext cx="6667915" cy="323165"/>
          </a:xfrm>
          <a:prstGeom prst="rect">
            <a:avLst/>
          </a:prstGeom>
          <a:solidFill>
            <a:schemeClr val="bg1"/>
          </a:solidFill>
        </p:spPr>
        <p:txBody>
          <a:bodyPr wrap="square" rtlCol="0">
            <a:spAutoFit/>
          </a:bodyPr>
          <a:lstStyle/>
          <a:p>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14 December 2015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smtClean="0">
                <a:solidFill>
                  <a:schemeClr val="bg1">
                    <a:lumMod val="50000"/>
                  </a:schemeClr>
                </a:solidFill>
                <a:latin typeface="Arial" panose="020B0604020202020204" pitchFamily="34" charset="0"/>
                <a:cs typeface="Arial" panose="020B0604020202020204" pitchFamily="34" charset="0"/>
              </a:rPr>
              <a:t>: ocharowca@un.org</a:t>
            </a: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chemeClr val="bg1">
                    <a:lumMod val="50000"/>
                  </a:schemeClr>
                </a:solidFill>
                <a:latin typeface="Arial" panose="020B0604020202020204" pitchFamily="34" charset="0"/>
                <a:cs typeface="Arial" panose="020B0604020202020204" pitchFamily="34" charset="0"/>
              </a:rPr>
              <a:t>Nations.</a:t>
            </a:r>
            <a:endParaRPr lang="en-GB" sz="800" dirty="0">
              <a:solidFill>
                <a:schemeClr val="bg1">
                  <a:lumMod val="50000"/>
                </a:schemeClr>
              </a:solidFill>
              <a:latin typeface="Arial" panose="020B0604020202020204" pitchFamily="34" charset="0"/>
              <a:cs typeface="Arial" panose="020B0604020202020204" pitchFamily="34" charset="0"/>
            </a:endParaRPr>
          </a:p>
        </p:txBody>
      </p:sp>
      <p:pic>
        <p:nvPicPr>
          <p:cNvPr id="34" name="Image 33"/>
          <p:cNvPicPr>
            <a:picLocks noChangeAspect="1"/>
          </p:cNvPicPr>
          <p:nvPr/>
        </p:nvPicPr>
        <p:blipFill>
          <a:blip r:embed="rId4"/>
          <a:stretch>
            <a:fillRect/>
          </a:stretch>
        </p:blipFill>
        <p:spPr>
          <a:xfrm>
            <a:off x="8574850" y="5965405"/>
            <a:ext cx="143848" cy="215772"/>
          </a:xfrm>
          <a:prstGeom prst="rect">
            <a:avLst/>
          </a:prstGeom>
        </p:spPr>
      </p:pic>
      <p:pic>
        <p:nvPicPr>
          <p:cNvPr id="35" name="Image 34"/>
          <p:cNvPicPr>
            <a:picLocks noChangeAspect="1"/>
          </p:cNvPicPr>
          <p:nvPr/>
        </p:nvPicPr>
        <p:blipFill>
          <a:blip r:embed="rId5"/>
          <a:stretch>
            <a:fillRect/>
          </a:stretch>
        </p:blipFill>
        <p:spPr>
          <a:xfrm>
            <a:off x="8574850" y="6207439"/>
            <a:ext cx="143848" cy="208580"/>
          </a:xfrm>
          <a:prstGeom prst="rect">
            <a:avLst/>
          </a:prstGeom>
        </p:spPr>
      </p:pic>
      <p:pic>
        <p:nvPicPr>
          <p:cNvPr id="36" name="Image 35"/>
          <p:cNvPicPr>
            <a:picLocks noChangeAspect="1"/>
          </p:cNvPicPr>
          <p:nvPr/>
        </p:nvPicPr>
        <p:blipFill>
          <a:blip r:embed="rId6"/>
          <a:stretch>
            <a:fillRect/>
          </a:stretch>
        </p:blipFill>
        <p:spPr>
          <a:xfrm>
            <a:off x="8574850" y="6432621"/>
            <a:ext cx="143848" cy="208580"/>
          </a:xfrm>
          <a:prstGeom prst="rect">
            <a:avLst/>
          </a:prstGeom>
        </p:spPr>
      </p:pic>
      <p:sp>
        <p:nvSpPr>
          <p:cNvPr id="37" name="ZoneTexte 36"/>
          <p:cNvSpPr txBox="1"/>
          <p:nvPr/>
        </p:nvSpPr>
        <p:spPr>
          <a:xfrm>
            <a:off x="8736634" y="5922991"/>
            <a:ext cx="1763017" cy="954107"/>
          </a:xfrm>
          <a:prstGeom prst="rect">
            <a:avLst/>
          </a:prstGeom>
          <a:noFill/>
        </p:spPr>
        <p:txBody>
          <a:bodyPr wrap="square" rtlCol="0">
            <a:spAutoFit/>
          </a:bodyPr>
          <a:lstStyle/>
          <a:p>
            <a:r>
              <a:rPr lang="fr-FR" sz="800" dirty="0" smtClean="0">
                <a:latin typeface="Arial" panose="020B0604020202020204" pitchFamily="34" charset="0"/>
                <a:cs typeface="Arial" panose="020B0604020202020204" pitchFamily="34" charset="0"/>
              </a:rPr>
              <a:t>Natural </a:t>
            </a:r>
            <a:r>
              <a:rPr lang="fr-FR" sz="800" dirty="0" err="1" smtClean="0">
                <a:latin typeface="Arial" panose="020B0604020202020204" pitchFamily="34" charset="0"/>
                <a:cs typeface="Arial" panose="020B0604020202020204" pitchFamily="34" charset="0"/>
              </a:rPr>
              <a:t>disaster</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Epidemic</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Conflict</a:t>
            </a:r>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39" name="Image 38"/>
          <p:cNvPicPr>
            <a:picLocks noChangeAspect="1"/>
          </p:cNvPicPr>
          <p:nvPr/>
        </p:nvPicPr>
        <p:blipFill>
          <a:blip r:embed="rId7"/>
          <a:stretch>
            <a:fillRect/>
          </a:stretch>
        </p:blipFill>
        <p:spPr>
          <a:xfrm>
            <a:off x="6364933" y="3751928"/>
            <a:ext cx="225000" cy="326250"/>
          </a:xfrm>
          <a:prstGeom prst="rect">
            <a:avLst/>
          </a:prstGeom>
        </p:spPr>
      </p:pic>
      <p:pic>
        <p:nvPicPr>
          <p:cNvPr id="40" name="Image 39"/>
          <p:cNvPicPr>
            <a:picLocks noChangeAspect="1"/>
          </p:cNvPicPr>
          <p:nvPr/>
        </p:nvPicPr>
        <p:blipFill>
          <a:blip r:embed="rId8"/>
          <a:stretch>
            <a:fillRect/>
          </a:stretch>
        </p:blipFill>
        <p:spPr>
          <a:xfrm>
            <a:off x="6382159" y="3782518"/>
            <a:ext cx="168750" cy="168750"/>
          </a:xfrm>
          <a:prstGeom prst="rect">
            <a:avLst/>
          </a:prstGeom>
        </p:spPr>
      </p:pic>
      <p:pic>
        <p:nvPicPr>
          <p:cNvPr id="41" name="Image 40"/>
          <p:cNvPicPr>
            <a:picLocks noChangeAspect="1"/>
          </p:cNvPicPr>
          <p:nvPr/>
        </p:nvPicPr>
        <p:blipFill>
          <a:blip r:embed="rId7"/>
          <a:stretch>
            <a:fillRect/>
          </a:stretch>
        </p:blipFill>
        <p:spPr>
          <a:xfrm>
            <a:off x="6603232" y="3623032"/>
            <a:ext cx="225000" cy="326250"/>
          </a:xfrm>
          <a:prstGeom prst="rect">
            <a:avLst/>
          </a:prstGeom>
        </p:spPr>
      </p:pic>
      <p:pic>
        <p:nvPicPr>
          <p:cNvPr id="42" name="Image 41"/>
          <p:cNvPicPr>
            <a:picLocks noChangeAspect="1"/>
          </p:cNvPicPr>
          <p:nvPr/>
        </p:nvPicPr>
        <p:blipFill>
          <a:blip r:embed="rId9"/>
          <a:stretch>
            <a:fillRect/>
          </a:stretch>
        </p:blipFill>
        <p:spPr>
          <a:xfrm>
            <a:off x="6622086" y="3624140"/>
            <a:ext cx="180000" cy="213750"/>
          </a:xfrm>
          <a:prstGeom prst="rect">
            <a:avLst/>
          </a:prstGeom>
        </p:spPr>
      </p:pic>
      <p:pic>
        <p:nvPicPr>
          <p:cNvPr id="43" name="Image 42"/>
          <p:cNvPicPr>
            <a:picLocks noChangeAspect="1"/>
          </p:cNvPicPr>
          <p:nvPr/>
        </p:nvPicPr>
        <p:blipFill>
          <a:blip r:embed="rId7"/>
          <a:stretch>
            <a:fillRect/>
          </a:stretch>
        </p:blipFill>
        <p:spPr>
          <a:xfrm>
            <a:off x="6081120" y="3457944"/>
            <a:ext cx="225000" cy="326250"/>
          </a:xfrm>
          <a:prstGeom prst="rect">
            <a:avLst/>
          </a:prstGeom>
        </p:spPr>
      </p:pic>
      <p:pic>
        <p:nvPicPr>
          <p:cNvPr id="44" name="Image 43"/>
          <p:cNvPicPr>
            <a:picLocks noChangeAspect="1"/>
          </p:cNvPicPr>
          <p:nvPr/>
        </p:nvPicPr>
        <p:blipFill>
          <a:blip r:embed="rId9"/>
          <a:stretch>
            <a:fillRect/>
          </a:stretch>
        </p:blipFill>
        <p:spPr>
          <a:xfrm>
            <a:off x="6100089" y="3463920"/>
            <a:ext cx="180000" cy="213750"/>
          </a:xfrm>
          <a:prstGeom prst="rect">
            <a:avLst/>
          </a:prstGeom>
        </p:spPr>
      </p:pic>
      <p:pic>
        <p:nvPicPr>
          <p:cNvPr id="45" name="Image 44"/>
          <p:cNvPicPr>
            <a:picLocks noChangeAspect="1"/>
          </p:cNvPicPr>
          <p:nvPr/>
        </p:nvPicPr>
        <p:blipFill>
          <a:blip r:embed="rId10"/>
          <a:stretch>
            <a:fillRect/>
          </a:stretch>
        </p:blipFill>
        <p:spPr>
          <a:xfrm>
            <a:off x="3434629" y="3270365"/>
            <a:ext cx="225000" cy="326250"/>
          </a:xfrm>
          <a:prstGeom prst="rect">
            <a:avLst/>
          </a:prstGeom>
        </p:spPr>
      </p:pic>
      <p:pic>
        <p:nvPicPr>
          <p:cNvPr id="46" name="Image 45"/>
          <p:cNvPicPr>
            <a:picLocks noChangeAspect="1"/>
          </p:cNvPicPr>
          <p:nvPr/>
        </p:nvPicPr>
        <p:blipFill>
          <a:blip r:embed="rId11"/>
          <a:stretch>
            <a:fillRect/>
          </a:stretch>
        </p:blipFill>
        <p:spPr>
          <a:xfrm>
            <a:off x="3451504" y="3280413"/>
            <a:ext cx="191250" cy="191250"/>
          </a:xfrm>
          <a:prstGeom prst="rect">
            <a:avLst/>
          </a:prstGeom>
        </p:spPr>
      </p:pic>
      <p:pic>
        <p:nvPicPr>
          <p:cNvPr id="47" name="Image 46"/>
          <p:cNvPicPr>
            <a:picLocks noChangeAspect="1"/>
          </p:cNvPicPr>
          <p:nvPr/>
        </p:nvPicPr>
        <p:blipFill>
          <a:blip r:embed="rId12"/>
          <a:stretch>
            <a:fillRect/>
          </a:stretch>
        </p:blipFill>
        <p:spPr>
          <a:xfrm>
            <a:off x="7215880" y="4805020"/>
            <a:ext cx="225000" cy="326250"/>
          </a:xfrm>
          <a:prstGeom prst="rect">
            <a:avLst/>
          </a:prstGeom>
        </p:spPr>
      </p:pic>
      <p:pic>
        <p:nvPicPr>
          <p:cNvPr id="48" name="Image 47"/>
          <p:cNvPicPr>
            <a:picLocks noChangeAspect="1"/>
          </p:cNvPicPr>
          <p:nvPr/>
        </p:nvPicPr>
        <p:blipFill>
          <a:blip r:embed="rId13"/>
          <a:stretch>
            <a:fillRect/>
          </a:stretch>
        </p:blipFill>
        <p:spPr>
          <a:xfrm>
            <a:off x="7244005" y="4821895"/>
            <a:ext cx="168750" cy="146250"/>
          </a:xfrm>
          <a:prstGeom prst="rect">
            <a:avLst/>
          </a:prstGeom>
        </p:spPr>
      </p:pic>
      <p:sp>
        <p:nvSpPr>
          <p:cNvPr id="49" name="ZoneTexte 48"/>
          <p:cNvSpPr txBox="1"/>
          <p:nvPr/>
        </p:nvSpPr>
        <p:spPr>
          <a:xfrm>
            <a:off x="6892314" y="4327186"/>
            <a:ext cx="936000" cy="461665"/>
          </a:xfrm>
          <a:prstGeom prst="rect">
            <a:avLst/>
          </a:prstGeom>
          <a:noFill/>
        </p:spPr>
        <p:txBody>
          <a:bodyPr wrap="square" rtlCol="0">
            <a:spAutoFit/>
          </a:bodyPr>
          <a:lstStyle/>
          <a:p>
            <a:pPr algn="ctr"/>
            <a:r>
              <a:rPr lang="fr-FR" sz="800" dirty="0" smtClean="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51" name="ZoneTexte 50"/>
          <p:cNvSpPr txBox="1"/>
          <p:nvPr/>
        </p:nvSpPr>
        <p:spPr>
          <a:xfrm>
            <a:off x="5525039" y="3807331"/>
            <a:ext cx="936000" cy="215444"/>
          </a:xfrm>
          <a:prstGeom prst="rect">
            <a:avLst/>
          </a:prstGeom>
          <a:noFill/>
        </p:spPr>
        <p:txBody>
          <a:bodyPr wrap="square" rtlCol="0">
            <a:spAutoFit/>
          </a:bodyPr>
          <a:lstStyle/>
          <a:p>
            <a:pPr algn="ctr"/>
            <a:r>
              <a:rPr lang="fr-FR" sz="800" dirty="0" smtClean="0">
                <a:latin typeface="Bookman Old Style" panose="02050604050505020204" pitchFamily="18" charset="0"/>
              </a:rPr>
              <a:t>CAMEROON</a:t>
            </a:r>
            <a:endParaRPr lang="en-US" sz="800" dirty="0">
              <a:latin typeface="Bookman Old Style" panose="02050604050505020204" pitchFamily="18" charset="0"/>
            </a:endParaRPr>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NIGERIA</a:t>
            </a:r>
            <a:endParaRPr lang="en-US" sz="700" dirty="0">
              <a:solidFill>
                <a:schemeClr val="bg1">
                  <a:lumMod val="50000"/>
                </a:schemeClr>
              </a:solidFill>
              <a:latin typeface="Bookman Old Style" panose="02050604050505020204" pitchFamily="18" charset="0"/>
            </a:endParaRPr>
          </a:p>
        </p:txBody>
      </p:sp>
      <p:sp>
        <p:nvSpPr>
          <p:cNvPr id="58" name="ZoneTexte 57"/>
          <p:cNvSpPr txBox="1"/>
          <p:nvPr/>
        </p:nvSpPr>
        <p:spPr>
          <a:xfrm>
            <a:off x="4546711"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EQUATORIAL</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37394" y="3490284"/>
            <a:ext cx="62948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COTE D’IVOIRE</a:t>
            </a:r>
            <a:endParaRPr lang="en-US" sz="700" dirty="0">
              <a:solidFill>
                <a:schemeClr val="bg1">
                  <a:lumMod val="50000"/>
                </a:schemeClr>
              </a:solidFill>
              <a:latin typeface="Bookman Old Style" panose="02050604050505020204" pitchFamily="18" charset="0"/>
            </a:endParaRPr>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80" name="Image 79"/>
          <p:cNvPicPr>
            <a:picLocks noChangeAspect="1"/>
          </p:cNvPicPr>
          <p:nvPr/>
        </p:nvPicPr>
        <p:blipFill>
          <a:blip r:embed="rId14"/>
          <a:stretch>
            <a:fillRect/>
          </a:stretch>
        </p:blipFill>
        <p:spPr>
          <a:xfrm>
            <a:off x="8577708" y="6669691"/>
            <a:ext cx="138132" cy="200291"/>
          </a:xfrm>
          <a:prstGeom prst="rect">
            <a:avLst/>
          </a:prstGeom>
        </p:spPr>
      </p:pic>
      <p:grpSp>
        <p:nvGrpSpPr>
          <p:cNvPr id="82" name="Groupe 81"/>
          <p:cNvGrpSpPr/>
          <p:nvPr/>
        </p:nvGrpSpPr>
        <p:grpSpPr>
          <a:xfrm>
            <a:off x="288925" y="4981201"/>
            <a:ext cx="1735271" cy="338554"/>
            <a:chOff x="288925" y="5029045"/>
            <a:chExt cx="1735271" cy="338554"/>
          </a:xfrm>
        </p:grpSpPr>
        <p:pic>
          <p:nvPicPr>
            <p:cNvPr id="23" name="Image 22"/>
            <p:cNvPicPr>
              <a:picLocks noChangeAspect="1"/>
            </p:cNvPicPr>
            <p:nvPr/>
          </p:nvPicPr>
          <p:blipFill>
            <a:blip r:embed="rId7"/>
            <a:stretch>
              <a:fillRect/>
            </a:stretch>
          </p:blipFill>
          <p:spPr>
            <a:xfrm>
              <a:off x="288925" y="5029045"/>
              <a:ext cx="225000" cy="326250"/>
            </a:xfrm>
            <a:prstGeom prst="rect">
              <a:avLst/>
            </a:prstGeom>
          </p:spPr>
        </p:pic>
        <p:pic>
          <p:nvPicPr>
            <p:cNvPr id="20" name="Image 19"/>
            <p:cNvPicPr>
              <a:picLocks noChangeAspect="1"/>
            </p:cNvPicPr>
            <p:nvPr/>
          </p:nvPicPr>
          <p:blipFill>
            <a:blip r:embed="rId9"/>
            <a:stretch>
              <a:fillRect/>
            </a:stretch>
          </p:blipFill>
          <p:spPr>
            <a:xfrm>
              <a:off x="307779" y="5030153"/>
              <a:ext cx="180000" cy="213750"/>
            </a:xfrm>
            <a:prstGeom prst="rect">
              <a:avLst/>
            </a:prstGeom>
          </p:spPr>
        </p:pic>
        <p:sp>
          <p:nvSpPr>
            <p:cNvPr id="81" name="ZoneTexte 80"/>
            <p:cNvSpPr txBox="1"/>
            <p:nvPr/>
          </p:nvSpPr>
          <p:spPr>
            <a:xfrm>
              <a:off x="494266" y="5029045"/>
              <a:ext cx="1529930" cy="338554"/>
            </a:xfrm>
            <a:prstGeom prst="rect">
              <a:avLst/>
            </a:prstGeom>
            <a:noFill/>
          </p:spPr>
          <p:txBody>
            <a:bodyPr wrap="square" rtlCol="0">
              <a:spAutoFit/>
            </a:bodyPr>
            <a:lstStyle/>
            <a:p>
              <a:r>
                <a:rPr lang="en-GB" sz="800" i="1" dirty="0" smtClean="0">
                  <a:solidFill>
                    <a:srgbClr val="026CB6"/>
                  </a:solidFill>
                  <a:latin typeface="Arial" panose="020B0604020202020204" pitchFamily="34" charset="0"/>
                  <a:cs typeface="Arial" panose="020B0604020202020204" pitchFamily="34" charset="0"/>
                </a:rPr>
                <a:t>FIVE KILLED IN POLL DAY         VIOLENCE</a:t>
              </a:r>
              <a:endParaRPr lang="en-US" sz="800" i="1" dirty="0">
                <a:solidFill>
                  <a:srgbClr val="026CB6"/>
                </a:solidFill>
                <a:latin typeface="Arial" panose="020B0604020202020204" pitchFamily="34" charset="0"/>
                <a:cs typeface="Arial" panose="020B0604020202020204" pitchFamily="34" charset="0"/>
              </a:endParaRPr>
            </a:p>
          </p:txBody>
        </p:sp>
      </p:grpSp>
      <p:grpSp>
        <p:nvGrpSpPr>
          <p:cNvPr id="84" name="Groupe 83"/>
          <p:cNvGrpSpPr/>
          <p:nvPr/>
        </p:nvGrpSpPr>
        <p:grpSpPr>
          <a:xfrm>
            <a:off x="301803" y="2564091"/>
            <a:ext cx="1763899" cy="326250"/>
            <a:chOff x="301803" y="2535456"/>
            <a:chExt cx="1763899" cy="326250"/>
          </a:xfrm>
        </p:grpSpPr>
        <p:pic>
          <p:nvPicPr>
            <p:cNvPr id="24" name="Image 23"/>
            <p:cNvPicPr>
              <a:picLocks noChangeAspect="1"/>
            </p:cNvPicPr>
            <p:nvPr/>
          </p:nvPicPr>
          <p:blipFill>
            <a:blip r:embed="rId7"/>
            <a:stretch>
              <a:fillRect/>
            </a:stretch>
          </p:blipFill>
          <p:spPr>
            <a:xfrm>
              <a:off x="301803" y="2535456"/>
              <a:ext cx="225000" cy="326250"/>
            </a:xfrm>
            <a:prstGeom prst="rect">
              <a:avLst/>
            </a:prstGeom>
          </p:spPr>
        </p:pic>
        <p:pic>
          <p:nvPicPr>
            <p:cNvPr id="14" name="Image 13"/>
            <p:cNvPicPr>
              <a:picLocks noChangeAspect="1"/>
            </p:cNvPicPr>
            <p:nvPr/>
          </p:nvPicPr>
          <p:blipFill>
            <a:blip r:embed="rId8"/>
            <a:stretch>
              <a:fillRect/>
            </a:stretch>
          </p:blipFill>
          <p:spPr>
            <a:xfrm>
              <a:off x="319029" y="2566046"/>
              <a:ext cx="168750" cy="168750"/>
            </a:xfrm>
            <a:prstGeom prst="rect">
              <a:avLst/>
            </a:prstGeom>
          </p:spPr>
        </p:pic>
        <p:sp>
          <p:nvSpPr>
            <p:cNvPr id="83" name="ZoneTexte 82"/>
            <p:cNvSpPr txBox="1"/>
            <p:nvPr/>
          </p:nvSpPr>
          <p:spPr>
            <a:xfrm>
              <a:off x="535772" y="2535456"/>
              <a:ext cx="1529930" cy="215444"/>
            </a:xfrm>
            <a:prstGeom prst="rect">
              <a:avLst/>
            </a:prstGeom>
            <a:noFill/>
          </p:spPr>
          <p:txBody>
            <a:bodyPr wrap="square" rtlCol="0">
              <a:spAutoFit/>
            </a:bodyPr>
            <a:lstStyle/>
            <a:p>
              <a:pPr>
                <a:spcBef>
                  <a:spcPts val="600"/>
                </a:spcBef>
              </a:pPr>
              <a:r>
                <a:rPr lang="en-GB" sz="800" i="1" dirty="0" smtClean="0">
                  <a:solidFill>
                    <a:srgbClr val="026CB6"/>
                  </a:solidFill>
                  <a:latin typeface="Arial" panose="020B0604020202020204" pitchFamily="34" charset="0"/>
                  <a:cs typeface="Arial" panose="020B0604020202020204" pitchFamily="34" charset="0"/>
                </a:rPr>
                <a:t>AID WORKERS ATTACKED</a:t>
              </a:r>
              <a:endParaRPr lang="en-US" sz="800" i="1" dirty="0">
                <a:solidFill>
                  <a:srgbClr val="026CB6"/>
                </a:solidFill>
                <a:latin typeface="Arial" panose="020B0604020202020204" pitchFamily="34" charset="0"/>
                <a:cs typeface="Arial" panose="020B0604020202020204" pitchFamily="34" charset="0"/>
              </a:endParaRPr>
            </a:p>
          </p:txBody>
        </p:sp>
      </p:grpSp>
      <p:grpSp>
        <p:nvGrpSpPr>
          <p:cNvPr id="86" name="Groupe 85"/>
          <p:cNvGrpSpPr/>
          <p:nvPr/>
        </p:nvGrpSpPr>
        <p:grpSpPr>
          <a:xfrm>
            <a:off x="305971" y="940020"/>
            <a:ext cx="1853721" cy="326250"/>
            <a:chOff x="305971" y="884471"/>
            <a:chExt cx="1853721" cy="326250"/>
          </a:xfrm>
        </p:grpSpPr>
        <p:sp>
          <p:nvSpPr>
            <p:cNvPr id="85" name="ZoneTexte 84"/>
            <p:cNvSpPr txBox="1"/>
            <p:nvPr/>
          </p:nvSpPr>
          <p:spPr>
            <a:xfrm>
              <a:off x="494266" y="894304"/>
              <a:ext cx="1665426" cy="215444"/>
            </a:xfrm>
            <a:prstGeom prst="rect">
              <a:avLst/>
            </a:prstGeom>
            <a:noFill/>
          </p:spPr>
          <p:txBody>
            <a:bodyPr wrap="square" rtlCol="0">
              <a:spAutoFit/>
            </a:bodyPr>
            <a:lstStyle/>
            <a:p>
              <a:pPr>
                <a:spcBef>
                  <a:spcPts val="600"/>
                </a:spcBef>
              </a:pPr>
              <a:r>
                <a:rPr lang="en-GB" sz="800" i="1" dirty="0" smtClean="0">
                  <a:solidFill>
                    <a:srgbClr val="026CB6"/>
                  </a:solidFill>
                  <a:latin typeface="Arial" panose="020B0604020202020204" pitchFamily="34" charset="0"/>
                  <a:cs typeface="Arial" panose="020B0604020202020204" pitchFamily="34" charset="0"/>
                </a:rPr>
                <a:t>SUICIDE BLAST KILLS SEVEN</a:t>
              </a:r>
              <a:endParaRPr lang="en-US" sz="800" i="1" dirty="0">
                <a:solidFill>
                  <a:srgbClr val="026CB6"/>
                </a:solidFill>
                <a:latin typeface="Arial" panose="020B0604020202020204" pitchFamily="34" charset="0"/>
                <a:cs typeface="Arial" panose="020B0604020202020204" pitchFamily="34" charset="0"/>
              </a:endParaRPr>
            </a:p>
          </p:txBody>
        </p:sp>
        <p:pic>
          <p:nvPicPr>
            <p:cNvPr id="25" name="Image 24"/>
            <p:cNvPicPr>
              <a:picLocks noChangeAspect="1"/>
            </p:cNvPicPr>
            <p:nvPr/>
          </p:nvPicPr>
          <p:blipFill>
            <a:blip r:embed="rId7"/>
            <a:stretch>
              <a:fillRect/>
            </a:stretch>
          </p:blipFill>
          <p:spPr>
            <a:xfrm>
              <a:off x="305971" y="884471"/>
              <a:ext cx="225000" cy="326250"/>
            </a:xfrm>
            <a:prstGeom prst="rect">
              <a:avLst/>
            </a:prstGeom>
          </p:spPr>
        </p:pic>
        <p:pic>
          <p:nvPicPr>
            <p:cNvPr id="11" name="Image 10"/>
            <p:cNvPicPr>
              <a:picLocks noChangeAspect="1"/>
            </p:cNvPicPr>
            <p:nvPr/>
          </p:nvPicPr>
          <p:blipFill>
            <a:blip r:embed="rId9"/>
            <a:stretch>
              <a:fillRect/>
            </a:stretch>
          </p:blipFill>
          <p:spPr>
            <a:xfrm>
              <a:off x="321382" y="886889"/>
              <a:ext cx="180000" cy="213750"/>
            </a:xfrm>
            <a:prstGeom prst="rect">
              <a:avLst/>
            </a:prstGeom>
          </p:spPr>
        </p:pic>
      </p:grpSp>
      <p:grpSp>
        <p:nvGrpSpPr>
          <p:cNvPr id="88" name="Groupe 87"/>
          <p:cNvGrpSpPr/>
          <p:nvPr/>
        </p:nvGrpSpPr>
        <p:grpSpPr>
          <a:xfrm>
            <a:off x="8578527" y="3417809"/>
            <a:ext cx="1917735" cy="338554"/>
            <a:chOff x="8578527" y="3274683"/>
            <a:chExt cx="1917735" cy="338554"/>
          </a:xfrm>
        </p:grpSpPr>
        <p:pic>
          <p:nvPicPr>
            <p:cNvPr id="22" name="Image 21"/>
            <p:cNvPicPr>
              <a:picLocks noChangeAspect="1"/>
            </p:cNvPicPr>
            <p:nvPr/>
          </p:nvPicPr>
          <p:blipFill>
            <a:blip r:embed="rId10"/>
            <a:stretch>
              <a:fillRect/>
            </a:stretch>
          </p:blipFill>
          <p:spPr>
            <a:xfrm>
              <a:off x="8578527" y="3286987"/>
              <a:ext cx="225000" cy="326250"/>
            </a:xfrm>
            <a:prstGeom prst="rect">
              <a:avLst/>
            </a:prstGeom>
          </p:spPr>
        </p:pic>
        <p:pic>
          <p:nvPicPr>
            <p:cNvPr id="18" name="Image 17"/>
            <p:cNvPicPr>
              <a:picLocks noChangeAspect="1"/>
            </p:cNvPicPr>
            <p:nvPr/>
          </p:nvPicPr>
          <p:blipFill>
            <a:blip r:embed="rId11"/>
            <a:stretch>
              <a:fillRect/>
            </a:stretch>
          </p:blipFill>
          <p:spPr>
            <a:xfrm>
              <a:off x="8595402" y="3297035"/>
              <a:ext cx="191250" cy="191250"/>
            </a:xfrm>
            <a:prstGeom prst="rect">
              <a:avLst/>
            </a:prstGeom>
          </p:spPr>
        </p:pic>
        <p:sp>
          <p:nvSpPr>
            <p:cNvPr id="87" name="ZoneTexte 86"/>
            <p:cNvSpPr txBox="1"/>
            <p:nvPr/>
          </p:nvSpPr>
          <p:spPr>
            <a:xfrm>
              <a:off x="8786652" y="3274683"/>
              <a:ext cx="1709610" cy="338554"/>
            </a:xfrm>
            <a:prstGeom prst="rect">
              <a:avLst/>
            </a:prstGeom>
            <a:noFill/>
          </p:spPr>
          <p:txBody>
            <a:bodyPr wrap="square" rtlCol="0">
              <a:spAutoFit/>
            </a:bodyPr>
            <a:lstStyle/>
            <a:p>
              <a:r>
                <a:rPr lang="en-GB" sz="800" i="1" dirty="0" smtClean="0">
                  <a:solidFill>
                    <a:srgbClr val="026CB6"/>
                  </a:solidFill>
                  <a:latin typeface="Arial" panose="020B0604020202020204" pitchFamily="34" charset="0"/>
                  <a:cs typeface="Arial" panose="020B0604020202020204" pitchFamily="34" charset="0"/>
                </a:rPr>
                <a:t>LIBERIAN EVD CONTACTS END OBSERVATION PERIOD </a:t>
              </a:r>
            </a:p>
          </p:txBody>
        </p:sp>
      </p:grpSp>
      <p:grpSp>
        <p:nvGrpSpPr>
          <p:cNvPr id="90" name="Groupe 89"/>
          <p:cNvGrpSpPr/>
          <p:nvPr/>
        </p:nvGrpSpPr>
        <p:grpSpPr>
          <a:xfrm>
            <a:off x="8615079" y="1117621"/>
            <a:ext cx="1881183" cy="342489"/>
            <a:chOff x="8615079" y="1073141"/>
            <a:chExt cx="1881183" cy="342489"/>
          </a:xfrm>
        </p:grpSpPr>
        <p:pic>
          <p:nvPicPr>
            <p:cNvPr id="21" name="Image 20"/>
            <p:cNvPicPr>
              <a:picLocks noChangeAspect="1"/>
            </p:cNvPicPr>
            <p:nvPr/>
          </p:nvPicPr>
          <p:blipFill>
            <a:blip r:embed="rId12"/>
            <a:stretch>
              <a:fillRect/>
            </a:stretch>
          </p:blipFill>
          <p:spPr>
            <a:xfrm>
              <a:off x="8615079" y="1089380"/>
              <a:ext cx="225000" cy="326250"/>
            </a:xfrm>
            <a:prstGeom prst="rect">
              <a:avLst/>
            </a:prstGeom>
          </p:spPr>
        </p:pic>
        <p:pic>
          <p:nvPicPr>
            <p:cNvPr id="19" name="Image 18"/>
            <p:cNvPicPr>
              <a:picLocks noChangeAspect="1"/>
            </p:cNvPicPr>
            <p:nvPr/>
          </p:nvPicPr>
          <p:blipFill>
            <a:blip r:embed="rId13"/>
            <a:stretch>
              <a:fillRect/>
            </a:stretch>
          </p:blipFill>
          <p:spPr>
            <a:xfrm>
              <a:off x="8643204" y="1106255"/>
              <a:ext cx="168750" cy="146250"/>
            </a:xfrm>
            <a:prstGeom prst="rect">
              <a:avLst/>
            </a:prstGeom>
          </p:spPr>
        </p:pic>
        <p:sp>
          <p:nvSpPr>
            <p:cNvPr id="89" name="ZoneTexte 88"/>
            <p:cNvSpPr txBox="1"/>
            <p:nvPr/>
          </p:nvSpPr>
          <p:spPr>
            <a:xfrm>
              <a:off x="8847572" y="1073141"/>
              <a:ext cx="1648690" cy="338554"/>
            </a:xfrm>
            <a:prstGeom prst="rect">
              <a:avLst/>
            </a:prstGeom>
            <a:noFill/>
          </p:spPr>
          <p:txBody>
            <a:bodyPr wrap="square" rtlCol="0">
              <a:spAutoFit/>
            </a:bodyPr>
            <a:lstStyle/>
            <a:p>
              <a:pPr>
                <a:spcBef>
                  <a:spcPts val="600"/>
                </a:spcBef>
              </a:pPr>
              <a:r>
                <a:rPr lang="en-GB" sz="800" i="1" dirty="0" smtClean="0">
                  <a:solidFill>
                    <a:srgbClr val="026CB6"/>
                  </a:solidFill>
                  <a:latin typeface="Arial" panose="020B0604020202020204" pitchFamily="34" charset="0"/>
                  <a:cs typeface="Arial" panose="020B0604020202020204" pitchFamily="34" charset="0"/>
                </a:rPr>
                <a:t>FLOODS KILL 31, LEAVE 20,000 HOMELESS</a:t>
              </a:r>
              <a:endParaRPr lang="en-US" sz="800" i="1" dirty="0">
                <a:solidFill>
                  <a:srgbClr val="026CB6"/>
                </a:solidFill>
                <a:latin typeface="Arial" panose="020B0604020202020204" pitchFamily="34" charset="0"/>
                <a:cs typeface="Arial" panose="020B0604020202020204" pitchFamily="34" charset="0"/>
              </a:endParaRPr>
            </a:p>
          </p:txBody>
        </p:sp>
      </p:grpSp>
      <p:cxnSp>
        <p:nvCxnSpPr>
          <p:cNvPr id="4" name="Connecteur droit 3"/>
          <p:cNvCxnSpPr/>
          <p:nvPr/>
        </p:nvCxnSpPr>
        <p:spPr>
          <a:xfrm flipV="1">
            <a:off x="335914" y="847964"/>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345095" y="2482732"/>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9" name="Connecteur droit 78"/>
          <p:cNvCxnSpPr/>
          <p:nvPr/>
        </p:nvCxnSpPr>
        <p:spPr>
          <a:xfrm flipV="1">
            <a:off x="8582247" y="3340503"/>
            <a:ext cx="1948269" cy="4333"/>
          </a:xfrm>
          <a:prstGeom prst="line">
            <a:avLst/>
          </a:prstGeom>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15"/>
          <a:stretch>
            <a:fillRect/>
          </a:stretch>
        </p:blipFill>
        <p:spPr>
          <a:xfrm>
            <a:off x="9202523" y="211195"/>
            <a:ext cx="1248750" cy="303750"/>
          </a:xfrm>
          <a:prstGeom prst="rect">
            <a:avLst/>
          </a:prstGeom>
        </p:spPr>
      </p:pic>
      <p:cxnSp>
        <p:nvCxnSpPr>
          <p:cNvPr id="13" name="Connecteur droit 12"/>
          <p:cNvCxnSpPr/>
          <p:nvPr/>
        </p:nvCxnSpPr>
        <p:spPr>
          <a:xfrm>
            <a:off x="8600519" y="1033798"/>
            <a:ext cx="1944000" cy="29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52865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258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(8 – 14 December 2015)</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25</cp:revision>
  <dcterms:created xsi:type="dcterms:W3CDTF">2015-12-15T11:10:25Z</dcterms:created>
  <dcterms:modified xsi:type="dcterms:W3CDTF">2015-12-15T16:54:04Z</dcterms:modified>
</cp:coreProperties>
</file>