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961" autoAdjust="0"/>
    <p:restoredTop sz="96453" autoAdjust="0"/>
  </p:normalViewPr>
  <p:slideViewPr>
    <p:cSldViewPr snapToGrid="0">
      <p:cViewPr varScale="1">
        <p:scale>
          <a:sx n="83" d="100"/>
          <a:sy n="83" d="100"/>
        </p:scale>
        <p:origin x="1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12/15/2015</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12/15/2015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Afrique de l’Ouest et du Centre: </a:t>
            </a:r>
            <a:r>
              <a:rPr lang="fr-FR" sz="1600" dirty="0" smtClean="0">
                <a:solidFill>
                  <a:schemeClr val="bg1"/>
                </a:solidFill>
                <a:latin typeface="Arial" panose="020B0604020202020204" pitchFamily="34" charset="0"/>
                <a:cs typeface="Arial" panose="020B0604020202020204" pitchFamily="34" charset="0"/>
              </a:rPr>
              <a:t>Aperçu </a:t>
            </a:r>
            <a:r>
              <a:rPr lang="fr-FR" sz="1600" dirty="0">
                <a:solidFill>
                  <a:schemeClr val="bg1"/>
                </a:solidFill>
                <a:latin typeface="Arial" panose="020B0604020202020204" pitchFamily="34" charset="0"/>
                <a:cs typeface="Arial" panose="020B0604020202020204" pitchFamily="34" charset="0"/>
              </a:rPr>
              <a:t>h</a:t>
            </a:r>
            <a:r>
              <a:rPr lang="fr-FR" sz="1600" dirty="0" smtClean="0">
                <a:solidFill>
                  <a:schemeClr val="bg1"/>
                </a:solidFill>
                <a:latin typeface="Arial" panose="020B0604020202020204" pitchFamily="34" charset="0"/>
                <a:cs typeface="Arial" panose="020B0604020202020204" pitchFamily="34" charset="0"/>
              </a:rPr>
              <a:t>umanitaire hebdomadaire </a:t>
            </a:r>
            <a:r>
              <a:rPr lang="fr-FR" sz="1000" dirty="0" smtClean="0">
                <a:solidFill>
                  <a:schemeClr val="bg1"/>
                </a:solidFill>
                <a:latin typeface="Arial" panose="020B0604020202020204" pitchFamily="34" charset="0"/>
                <a:cs typeface="Arial" panose="020B0604020202020204" pitchFamily="34" charset="0"/>
              </a:rPr>
              <a:t>(8 – 14 décembre 2015)</a:t>
            </a:r>
            <a:endParaRPr lang="en-US"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2" cy="6122795"/>
          </a:xfrm>
          <a:prstGeom prst="rect">
            <a:avLst/>
          </a:prstGeom>
        </p:spPr>
      </p:pic>
      <p:sp>
        <p:nvSpPr>
          <p:cNvPr id="8" name="TextBox 52"/>
          <p:cNvSpPr txBox="1"/>
          <p:nvPr/>
        </p:nvSpPr>
        <p:spPr>
          <a:xfrm>
            <a:off x="239426" y="632800"/>
            <a:ext cx="2039235" cy="6484494"/>
          </a:xfrm>
          <a:prstGeom prst="rect">
            <a:avLst/>
          </a:prstGeom>
          <a:noFill/>
        </p:spPr>
        <p:txBody>
          <a:bodyPr wrap="square" lIns="99569" tIns="49785" rIns="99569" bIns="49785" rtlCol="0">
            <a:noAutofit/>
          </a:bodyPr>
          <a:lstStyle/>
          <a:p>
            <a:pPr>
              <a:spcBef>
                <a:spcPts val="600"/>
              </a:spcBef>
            </a:pPr>
            <a:r>
              <a:rPr lang="fr-FR" sz="1000" dirty="0" smtClean="0">
                <a:latin typeface="Arial"/>
              </a:rPr>
              <a:t>CAMEROUN</a:t>
            </a: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 moins sept civils ont été tués le 11 décembre dans un attentat suicide à </a:t>
            </a:r>
            <a:r>
              <a:rPr lang="fr-FR" sz="800" dirty="0" err="1">
                <a:latin typeface="Arial" panose="020B0604020202020204" pitchFamily="34" charset="0"/>
                <a:cs typeface="Arial" panose="020B0604020202020204" pitchFamily="34" charset="0"/>
              </a:rPr>
              <a:t>Kolofata</a:t>
            </a:r>
            <a:r>
              <a:rPr lang="fr-FR" sz="800" dirty="0">
                <a:latin typeface="Arial" panose="020B0604020202020204" pitchFamily="34" charset="0"/>
                <a:cs typeface="Arial" panose="020B0604020202020204" pitchFamily="34" charset="0"/>
              </a:rPr>
              <a:t>, dans la région de </a:t>
            </a:r>
            <a:r>
              <a:rPr lang="fr-FR" sz="800" dirty="0" smtClean="0">
                <a:latin typeface="Arial" panose="020B0604020202020204" pitchFamily="34" charset="0"/>
                <a:cs typeface="Arial" panose="020B0604020202020204" pitchFamily="34" charset="0"/>
              </a:rPr>
              <a:t>l’Extrême-Nord qui a </a:t>
            </a:r>
            <a:r>
              <a:rPr lang="fr-FR" sz="800" dirty="0">
                <a:latin typeface="Arial" panose="020B0604020202020204" pitchFamily="34" charset="0"/>
                <a:cs typeface="Arial" panose="020B0604020202020204" pitchFamily="34" charset="0"/>
              </a:rPr>
              <a:t>été attaquée à plusieurs reprises par des membres présumés de Boko Haram. </a:t>
            </a:r>
            <a:r>
              <a:rPr lang="fr-FR" sz="800" dirty="0" smtClean="0">
                <a:latin typeface="Arial" panose="020B0604020202020204" pitchFamily="34" charset="0"/>
                <a:cs typeface="Arial" panose="020B0604020202020204" pitchFamily="34" charset="0"/>
              </a:rPr>
              <a:t>Depuis juillet, une </a:t>
            </a:r>
            <a:r>
              <a:rPr lang="fr-FR" sz="800" dirty="0">
                <a:latin typeface="Arial" panose="020B0604020202020204" pitchFamily="34" charset="0"/>
                <a:cs typeface="Arial" panose="020B0604020202020204" pitchFamily="34" charset="0"/>
              </a:rPr>
              <a:t>série d’attentat suicide a visé des civils et les forces de sécurité de la </a:t>
            </a:r>
            <a:r>
              <a:rPr lang="fr-FR" sz="800" dirty="0" smtClean="0">
                <a:latin typeface="Arial" panose="020B0604020202020204" pitchFamily="34" charset="0"/>
                <a:cs typeface="Arial" panose="020B0604020202020204" pitchFamily="34" charset="0"/>
              </a:rPr>
              <a:t>région. </a:t>
            </a:r>
            <a:endParaRPr lang="fr-FR" sz="800" dirty="0" smtClean="0">
              <a:latin typeface="Arial" panose="020B0604020202020204" pitchFamily="34" charset="0"/>
              <a:cs typeface="Arial" panose="020B0604020202020204" pitchFamily="34" charset="0"/>
            </a:endParaRPr>
          </a:p>
          <a:p>
            <a:pPr algn="just"/>
            <a:endParaRPr lang="fr-FR" sz="800" b="1" dirty="0">
              <a:latin typeface="Arial" panose="020B0604020202020204" pitchFamily="34" charset="0"/>
              <a:cs typeface="Arial" panose="020B0604020202020204" pitchFamily="34" charset="0"/>
            </a:endParaRPr>
          </a:p>
          <a:p>
            <a:pPr algn="just"/>
            <a:r>
              <a:rPr lang="en-GB" sz="900" dirty="0" smtClean="0">
                <a:latin typeface="Arial"/>
              </a:rPr>
              <a:t>REPUBLIQUE CENTRAFRICAINE</a:t>
            </a:r>
          </a:p>
          <a:p>
            <a:pPr algn="just"/>
            <a:r>
              <a:rPr lang="en-GB" sz="1000" b="1" dirty="0"/>
              <a:t>	</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00" dirty="0" smtClean="0">
              <a:solidFill>
                <a:srgbClr val="A6A6A6"/>
              </a:solidFill>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Le 9 décembre, des hommes armés de Bossangoa ont attaqué et brièvement détenu et volé plus de 20 membres du personnel de plusieurs ONG internationales qui voyageaient sur la route qui relie Bossangoa à Kamba Kota. Dans un incident séparé, le même jour, trois travailleurs humanitaires ont été attaqués et volés par des assaillants armés dans le quartier PK9 de Bangui. Depuis le début de l'année, plus de 200 attaques ont été perpétrées contre les organisations humanitaires. Le Coordonnateur </a:t>
            </a:r>
            <a:r>
              <a:rPr lang="fr-FR" sz="800" dirty="0" smtClean="0">
                <a:latin typeface="Arial" panose="020B0604020202020204" pitchFamily="34" charset="0"/>
                <a:cs typeface="Arial" panose="020B0604020202020204" pitchFamily="34" charset="0"/>
              </a:rPr>
              <a:t>Humanitaire </a:t>
            </a:r>
            <a:r>
              <a:rPr lang="fr-FR" sz="800" dirty="0">
                <a:latin typeface="Arial" panose="020B0604020202020204" pitchFamily="34" charset="0"/>
                <a:cs typeface="Arial" panose="020B0604020202020204" pitchFamily="34" charset="0"/>
              </a:rPr>
              <a:t>des Nations Unies, Aurélien </a:t>
            </a:r>
            <a:r>
              <a:rPr lang="fr-FR" sz="800" dirty="0" err="1">
                <a:latin typeface="Arial" panose="020B0604020202020204" pitchFamily="34" charset="0"/>
                <a:cs typeface="Arial" panose="020B0604020202020204" pitchFamily="34" charset="0"/>
              </a:rPr>
              <a:t>Agbénonci</a:t>
            </a:r>
            <a:r>
              <a:rPr lang="fr-FR" sz="800" dirty="0">
                <a:latin typeface="Arial" panose="020B0604020202020204" pitchFamily="34" charset="0"/>
                <a:cs typeface="Arial" panose="020B0604020202020204" pitchFamily="34" charset="0"/>
              </a:rPr>
              <a:t>, a condamné </a:t>
            </a:r>
            <a:r>
              <a:rPr lang="fr-FR" sz="800" dirty="0" smtClean="0">
                <a:latin typeface="Arial" panose="020B0604020202020204" pitchFamily="34" charset="0"/>
                <a:cs typeface="Arial" panose="020B0604020202020204" pitchFamily="34" charset="0"/>
              </a:rPr>
              <a:t>ces </a:t>
            </a:r>
            <a:r>
              <a:rPr lang="fr-FR" sz="800" dirty="0">
                <a:latin typeface="Arial" panose="020B0604020202020204" pitchFamily="34" charset="0"/>
                <a:cs typeface="Arial" panose="020B0604020202020204" pitchFamily="34" charset="0"/>
              </a:rPr>
              <a:t>attaques</a:t>
            </a:r>
            <a:r>
              <a:rPr lang="fr-FR" sz="800" dirty="0" smtClean="0">
                <a:latin typeface="Arial" panose="020B0604020202020204" pitchFamily="34" charset="0"/>
                <a:cs typeface="Arial" panose="020B0604020202020204" pitchFamily="34" charset="0"/>
              </a:rPr>
              <a:t>.</a:t>
            </a:r>
          </a:p>
          <a:p>
            <a:endParaRPr lang="en-GB" sz="500" dirty="0" smtClean="0">
              <a:solidFill>
                <a:srgbClr val="A6A6A6"/>
              </a:solidFill>
              <a:latin typeface="Arial" panose="020B0604020202020204" pitchFamily="34" charset="0"/>
              <a:cs typeface="Arial" panose="020B0604020202020204" pitchFamily="34" charset="0"/>
            </a:endParaRPr>
          </a:p>
          <a:p>
            <a:pPr algn="just"/>
            <a:endParaRPr lang="en-GB" sz="5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Des tirs d'armes lourdes pendant le scrutin référendaire du 13 décembre ont tué au moins cinq personnes dans le quartier PK5 de Bangui, incitant les Casques bleus à réagir pour protéger la vie des populations civiles. Le scrutin est considéré comme un test pour les élections présidentielles et législatives prévues le 27 décembre. </a:t>
            </a:r>
            <a:r>
              <a:rPr lang="en-US" sz="500" dirty="0"/>
              <a:t> </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9" name="TextBox 52"/>
          <p:cNvSpPr txBox="1"/>
          <p:nvPr/>
        </p:nvSpPr>
        <p:spPr>
          <a:xfrm>
            <a:off x="8525441" y="671014"/>
            <a:ext cx="2039235" cy="6681399"/>
          </a:xfrm>
          <a:prstGeom prst="rect">
            <a:avLst/>
          </a:prstGeom>
          <a:noFill/>
        </p:spPr>
        <p:txBody>
          <a:bodyPr wrap="square" lIns="99569" tIns="49785" rIns="99569" bIns="49785" rtlCol="0">
            <a:noAutofit/>
          </a:bodyPr>
          <a:lstStyle/>
          <a:p>
            <a:pPr>
              <a:spcBef>
                <a:spcPts val="600"/>
              </a:spcBef>
            </a:pPr>
            <a:r>
              <a:rPr lang="fr-FR" sz="1000" dirty="0">
                <a:latin typeface="Arial" panose="020B0604020202020204" pitchFamily="34" charset="0"/>
                <a:cs typeface="Arial" panose="020B0604020202020204" pitchFamily="34" charset="0"/>
              </a:rPr>
              <a:t>REPUBLIQUE DEMOCRATIQUE DU CONGO</a:t>
            </a: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pPr algn="just"/>
            <a:endParaRPr lang="en-GB"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Au 9 décembre, 31 personnes  ont trouvé la mort et quelques 20 000 autres sont devenus sans abri dans la capitale Kinshasa suite aux fortes inondations provoquées par des pluies torrentielles sévissant depuis le 19 novembre. Beaucoup de décès ont été provoqués par l'effondrement de maisons dans les quartiers pauvres à l'est et au sud de la ville, le long du fleuve Congo. Le Président Joseph Kabila a ordonné à la commune de Kinshasa et au gouvernement central de fournir une assistance aux personnes touchées</a:t>
            </a:r>
            <a:r>
              <a:rPr lang="fr-FR" sz="800" dirty="0" smtClean="0">
                <a:latin typeface="Arial" panose="020B0604020202020204" pitchFamily="34" charset="0"/>
                <a:cs typeface="Arial" panose="020B0604020202020204" pitchFamily="34" charset="0"/>
              </a:rPr>
              <a:t>.</a:t>
            </a:r>
            <a:r>
              <a:rPr lang="en-GB" sz="900" dirty="0"/>
              <a:t> </a:t>
            </a:r>
            <a:r>
              <a:rPr lang="en-US" sz="900" i="1" dirty="0"/>
              <a:t> </a:t>
            </a:r>
            <a:endParaRPr lang="en-US" sz="900" i="1" dirty="0" smtClean="0"/>
          </a:p>
          <a:p>
            <a:endParaRPr lang="fr-FR" sz="800" dirty="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MALADIE </a:t>
            </a:r>
            <a:r>
              <a:rPr lang="fr-FR" sz="1000" dirty="0">
                <a:latin typeface="Arial" panose="020B0604020202020204" pitchFamily="34" charset="0"/>
                <a:cs typeface="Arial" panose="020B0604020202020204" pitchFamily="34" charset="0"/>
              </a:rPr>
              <a:t>A VIRUS ÉBOLA (MVE</a:t>
            </a:r>
            <a:r>
              <a:rPr lang="fr-FR" sz="1000" dirty="0" smtClean="0">
                <a:latin typeface="Arial" panose="020B0604020202020204" pitchFamily="34" charset="0"/>
                <a:cs typeface="Arial" panose="020B0604020202020204" pitchFamily="34" charset="0"/>
              </a:rPr>
              <a:t>) / </a:t>
            </a:r>
            <a:r>
              <a:rPr lang="fr-FR" sz="1000" dirty="0">
                <a:latin typeface="Arial" panose="020B0604020202020204" pitchFamily="34" charset="0"/>
                <a:cs typeface="Arial" panose="020B0604020202020204" pitchFamily="34" charset="0"/>
              </a:rPr>
              <a:t>RÉGIONAL</a:t>
            </a: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fr-FR" sz="840" dirty="0">
                <a:latin typeface="Arial" panose="020B0604020202020204" pitchFamily="34" charset="0"/>
                <a:cs typeface="Arial" panose="020B0604020202020204" pitchFamily="34" charset="0"/>
              </a:rPr>
              <a:t>Le Libéria n’a signalé aucun nouveau cas MVE depuis le 20 novembre. Au 11 décembre, la totalité des 165 contacts identifiés le 19 novembre suite à la résurgence du virus Ebola , ont terminé avec succès leur période d'observation de 21 jours.  Au 14 décembre, aucun nouveau cas n'a été signalé en Guinée ou en Sierra Leone</a:t>
            </a:r>
            <a:r>
              <a:rPr lang="fr-FR" sz="840" dirty="0" smtClean="0">
                <a:latin typeface="Arial" panose="020B0604020202020204" pitchFamily="34" charset="0"/>
                <a:cs typeface="Arial" panose="020B0604020202020204" pitchFamily="34" charset="0"/>
              </a:rPr>
              <a:t>. En </a:t>
            </a:r>
            <a:r>
              <a:rPr lang="fr-FR" sz="840" dirty="0">
                <a:latin typeface="Arial" panose="020B0604020202020204" pitchFamily="34" charset="0"/>
                <a:cs typeface="Arial" panose="020B0604020202020204" pitchFamily="34" charset="0"/>
              </a:rPr>
              <a:t>Sierra Leone, deux districts - Kenema et la Zone de l'Ouest - ont été choisis comme districts pilotes pour transférer la responsabilité de la coordination Ebola du niveau national au niveau du district. </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pic>
        <p:nvPicPr>
          <p:cNvPr id="34" name="Image 33"/>
          <p:cNvPicPr>
            <a:picLocks noChangeAspect="1"/>
          </p:cNvPicPr>
          <p:nvPr/>
        </p:nvPicPr>
        <p:blipFill>
          <a:blip r:embed="rId4"/>
          <a:stretch>
            <a:fillRect/>
          </a:stretch>
        </p:blipFill>
        <p:spPr>
          <a:xfrm>
            <a:off x="8655426" y="6444055"/>
            <a:ext cx="143848" cy="215772"/>
          </a:xfrm>
          <a:prstGeom prst="rect">
            <a:avLst/>
          </a:prstGeom>
        </p:spPr>
      </p:pic>
      <p:pic>
        <p:nvPicPr>
          <p:cNvPr id="35" name="Image 34"/>
          <p:cNvPicPr>
            <a:picLocks noChangeAspect="1"/>
          </p:cNvPicPr>
          <p:nvPr/>
        </p:nvPicPr>
        <p:blipFill>
          <a:blip r:embed="rId5"/>
          <a:stretch>
            <a:fillRect/>
          </a:stretch>
        </p:blipFill>
        <p:spPr>
          <a:xfrm>
            <a:off x="8655426" y="6688204"/>
            <a:ext cx="143848" cy="208580"/>
          </a:xfrm>
          <a:prstGeom prst="rect">
            <a:avLst/>
          </a:prstGeom>
        </p:spPr>
      </p:pic>
      <p:pic>
        <p:nvPicPr>
          <p:cNvPr id="36" name="Image 35"/>
          <p:cNvPicPr>
            <a:picLocks noChangeAspect="1"/>
          </p:cNvPicPr>
          <p:nvPr/>
        </p:nvPicPr>
        <p:blipFill>
          <a:blip r:embed="rId6"/>
          <a:stretch>
            <a:fillRect/>
          </a:stretch>
        </p:blipFill>
        <p:spPr>
          <a:xfrm>
            <a:off x="8655426" y="6936586"/>
            <a:ext cx="143848" cy="208580"/>
          </a:xfrm>
          <a:prstGeom prst="rect">
            <a:avLst/>
          </a:prstGeom>
        </p:spPr>
      </p:pic>
      <p:sp>
        <p:nvSpPr>
          <p:cNvPr id="37" name="ZoneTexte 36"/>
          <p:cNvSpPr txBox="1"/>
          <p:nvPr/>
        </p:nvSpPr>
        <p:spPr>
          <a:xfrm>
            <a:off x="8765193" y="6412656"/>
            <a:ext cx="1763017" cy="954107"/>
          </a:xfrm>
          <a:prstGeom prst="rect">
            <a:avLst/>
          </a:prstGeom>
          <a:noFill/>
        </p:spPr>
        <p:txBody>
          <a:bodyPr wrap="square" rtlCol="0">
            <a:spAutoFit/>
          </a:bodyPr>
          <a:lstStyle/>
          <a:p>
            <a:r>
              <a:rPr lang="fr-FR" sz="800" dirty="0" smtClean="0">
                <a:latin typeface="Arial" panose="020B0604020202020204" pitchFamily="34" charset="0"/>
                <a:cs typeface="Arial" panose="020B0604020202020204" pitchFamily="34" charset="0"/>
              </a:rPr>
              <a:t>Catastrophe naturelle</a:t>
            </a: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Epidémie</a:t>
            </a: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Conflit</a:t>
            </a: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Autre</a:t>
            </a:r>
            <a:endParaRPr lang="en-US" sz="800" dirty="0">
              <a:latin typeface="Arial" panose="020B0604020202020204" pitchFamily="34" charset="0"/>
              <a:cs typeface="Arial" panose="020B0604020202020204" pitchFamily="34" charset="0"/>
            </a:endParaRPr>
          </a:p>
        </p:txBody>
      </p:sp>
      <p:pic>
        <p:nvPicPr>
          <p:cNvPr id="39" name="Image 38"/>
          <p:cNvPicPr>
            <a:picLocks noChangeAspect="1"/>
          </p:cNvPicPr>
          <p:nvPr/>
        </p:nvPicPr>
        <p:blipFill>
          <a:blip r:embed="rId7"/>
          <a:stretch>
            <a:fillRect/>
          </a:stretch>
        </p:blipFill>
        <p:spPr>
          <a:xfrm>
            <a:off x="6364933" y="3751928"/>
            <a:ext cx="225000" cy="326250"/>
          </a:xfrm>
          <a:prstGeom prst="rect">
            <a:avLst/>
          </a:prstGeom>
        </p:spPr>
      </p:pic>
      <p:pic>
        <p:nvPicPr>
          <p:cNvPr id="40" name="Image 39"/>
          <p:cNvPicPr>
            <a:picLocks noChangeAspect="1"/>
          </p:cNvPicPr>
          <p:nvPr/>
        </p:nvPicPr>
        <p:blipFill>
          <a:blip r:embed="rId8"/>
          <a:stretch>
            <a:fillRect/>
          </a:stretch>
        </p:blipFill>
        <p:spPr>
          <a:xfrm>
            <a:off x="6382159" y="3782518"/>
            <a:ext cx="168750" cy="168750"/>
          </a:xfrm>
          <a:prstGeom prst="rect">
            <a:avLst/>
          </a:prstGeom>
        </p:spPr>
      </p:pic>
      <p:pic>
        <p:nvPicPr>
          <p:cNvPr id="41" name="Image 40"/>
          <p:cNvPicPr>
            <a:picLocks noChangeAspect="1"/>
          </p:cNvPicPr>
          <p:nvPr/>
        </p:nvPicPr>
        <p:blipFill>
          <a:blip r:embed="rId7"/>
          <a:stretch>
            <a:fillRect/>
          </a:stretch>
        </p:blipFill>
        <p:spPr>
          <a:xfrm>
            <a:off x="6603232" y="3623032"/>
            <a:ext cx="225000" cy="326250"/>
          </a:xfrm>
          <a:prstGeom prst="rect">
            <a:avLst/>
          </a:prstGeom>
        </p:spPr>
      </p:pic>
      <p:pic>
        <p:nvPicPr>
          <p:cNvPr id="42" name="Image 41"/>
          <p:cNvPicPr>
            <a:picLocks noChangeAspect="1"/>
          </p:cNvPicPr>
          <p:nvPr/>
        </p:nvPicPr>
        <p:blipFill>
          <a:blip r:embed="rId9"/>
          <a:stretch>
            <a:fillRect/>
          </a:stretch>
        </p:blipFill>
        <p:spPr>
          <a:xfrm>
            <a:off x="6622086" y="3624140"/>
            <a:ext cx="180000" cy="213750"/>
          </a:xfrm>
          <a:prstGeom prst="rect">
            <a:avLst/>
          </a:prstGeom>
        </p:spPr>
      </p:pic>
      <p:pic>
        <p:nvPicPr>
          <p:cNvPr id="43" name="Image 42"/>
          <p:cNvPicPr>
            <a:picLocks noChangeAspect="1"/>
          </p:cNvPicPr>
          <p:nvPr/>
        </p:nvPicPr>
        <p:blipFill>
          <a:blip r:embed="rId7"/>
          <a:stretch>
            <a:fillRect/>
          </a:stretch>
        </p:blipFill>
        <p:spPr>
          <a:xfrm>
            <a:off x="6081120" y="3457944"/>
            <a:ext cx="225000" cy="326250"/>
          </a:xfrm>
          <a:prstGeom prst="rect">
            <a:avLst/>
          </a:prstGeom>
        </p:spPr>
      </p:pic>
      <p:pic>
        <p:nvPicPr>
          <p:cNvPr id="44" name="Image 43"/>
          <p:cNvPicPr>
            <a:picLocks noChangeAspect="1"/>
          </p:cNvPicPr>
          <p:nvPr/>
        </p:nvPicPr>
        <p:blipFill>
          <a:blip r:embed="rId9"/>
          <a:stretch>
            <a:fillRect/>
          </a:stretch>
        </p:blipFill>
        <p:spPr>
          <a:xfrm>
            <a:off x="6100089" y="3463920"/>
            <a:ext cx="180000" cy="213750"/>
          </a:xfrm>
          <a:prstGeom prst="rect">
            <a:avLst/>
          </a:prstGeom>
        </p:spPr>
      </p:pic>
      <p:pic>
        <p:nvPicPr>
          <p:cNvPr id="45" name="Image 44"/>
          <p:cNvPicPr>
            <a:picLocks noChangeAspect="1"/>
          </p:cNvPicPr>
          <p:nvPr/>
        </p:nvPicPr>
        <p:blipFill>
          <a:blip r:embed="rId10"/>
          <a:stretch>
            <a:fillRect/>
          </a:stretch>
        </p:blipFill>
        <p:spPr>
          <a:xfrm>
            <a:off x="3434629" y="3270365"/>
            <a:ext cx="225000" cy="326250"/>
          </a:xfrm>
          <a:prstGeom prst="rect">
            <a:avLst/>
          </a:prstGeom>
        </p:spPr>
      </p:pic>
      <p:pic>
        <p:nvPicPr>
          <p:cNvPr id="46" name="Image 45"/>
          <p:cNvPicPr>
            <a:picLocks noChangeAspect="1"/>
          </p:cNvPicPr>
          <p:nvPr/>
        </p:nvPicPr>
        <p:blipFill>
          <a:blip r:embed="rId11"/>
          <a:stretch>
            <a:fillRect/>
          </a:stretch>
        </p:blipFill>
        <p:spPr>
          <a:xfrm>
            <a:off x="3451504" y="3280413"/>
            <a:ext cx="191250" cy="191250"/>
          </a:xfrm>
          <a:prstGeom prst="rect">
            <a:avLst/>
          </a:prstGeom>
        </p:spPr>
      </p:pic>
      <p:pic>
        <p:nvPicPr>
          <p:cNvPr id="47" name="Image 46"/>
          <p:cNvPicPr>
            <a:picLocks noChangeAspect="1"/>
          </p:cNvPicPr>
          <p:nvPr/>
        </p:nvPicPr>
        <p:blipFill>
          <a:blip r:embed="rId12"/>
          <a:stretch>
            <a:fillRect/>
          </a:stretch>
        </p:blipFill>
        <p:spPr>
          <a:xfrm>
            <a:off x="7215880" y="4805020"/>
            <a:ext cx="225000" cy="326250"/>
          </a:xfrm>
          <a:prstGeom prst="rect">
            <a:avLst/>
          </a:prstGeom>
        </p:spPr>
      </p:pic>
      <p:pic>
        <p:nvPicPr>
          <p:cNvPr id="48" name="Image 47"/>
          <p:cNvPicPr>
            <a:picLocks noChangeAspect="1"/>
          </p:cNvPicPr>
          <p:nvPr/>
        </p:nvPicPr>
        <p:blipFill>
          <a:blip r:embed="rId13"/>
          <a:stretch>
            <a:fillRect/>
          </a:stretch>
        </p:blipFill>
        <p:spPr>
          <a:xfrm>
            <a:off x="7244005" y="4821895"/>
            <a:ext cx="168750" cy="146250"/>
          </a:xfrm>
          <a:prstGeom prst="rect">
            <a:avLst/>
          </a:prstGeom>
        </p:spPr>
      </p:pic>
      <p:sp>
        <p:nvSpPr>
          <p:cNvPr id="49" name="ZoneTexte 48"/>
          <p:cNvSpPr txBox="1"/>
          <p:nvPr/>
        </p:nvSpPr>
        <p:spPr>
          <a:xfrm>
            <a:off x="6734235" y="4327186"/>
            <a:ext cx="1094079"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dirty="0" smtClean="0">
                <a:latin typeface="Bookman Old Style" panose="02050604050505020204" pitchFamily="18" charset="0"/>
              </a:rPr>
              <a:t>CAMEROUN</a:t>
            </a:r>
            <a:endParaRPr lang="en-US" sz="800"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00056"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EQUATORIALE</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a:t>
            </a: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14"/>
          <a:stretch>
            <a:fillRect/>
          </a:stretch>
        </p:blipFill>
        <p:spPr>
          <a:xfrm>
            <a:off x="8658284" y="7162170"/>
            <a:ext cx="138132" cy="200291"/>
          </a:xfrm>
          <a:prstGeom prst="rect">
            <a:avLst/>
          </a:prstGeom>
        </p:spPr>
      </p:pic>
      <p:grpSp>
        <p:nvGrpSpPr>
          <p:cNvPr id="82" name="Groupe 81"/>
          <p:cNvGrpSpPr/>
          <p:nvPr/>
        </p:nvGrpSpPr>
        <p:grpSpPr>
          <a:xfrm>
            <a:off x="295834" y="5374955"/>
            <a:ext cx="1863857" cy="461665"/>
            <a:chOff x="288925" y="5029045"/>
            <a:chExt cx="1863857" cy="461665"/>
          </a:xfrm>
        </p:grpSpPr>
        <p:pic>
          <p:nvPicPr>
            <p:cNvPr id="23" name="Image 22"/>
            <p:cNvPicPr>
              <a:picLocks noChangeAspect="1"/>
            </p:cNvPicPr>
            <p:nvPr/>
          </p:nvPicPr>
          <p:blipFill>
            <a:blip r:embed="rId7"/>
            <a:stretch>
              <a:fillRect/>
            </a:stretch>
          </p:blipFill>
          <p:spPr>
            <a:xfrm>
              <a:off x="288925" y="5029045"/>
              <a:ext cx="225000" cy="326250"/>
            </a:xfrm>
            <a:prstGeom prst="rect">
              <a:avLst/>
            </a:prstGeom>
          </p:spPr>
        </p:pic>
        <p:pic>
          <p:nvPicPr>
            <p:cNvPr id="20" name="Image 19"/>
            <p:cNvPicPr>
              <a:picLocks noChangeAspect="1"/>
            </p:cNvPicPr>
            <p:nvPr/>
          </p:nvPicPr>
          <p:blipFill>
            <a:blip r:embed="rId9"/>
            <a:stretch>
              <a:fillRect/>
            </a:stretch>
          </p:blipFill>
          <p:spPr>
            <a:xfrm>
              <a:off x="307779" y="5030153"/>
              <a:ext cx="180000" cy="213750"/>
            </a:xfrm>
            <a:prstGeom prst="rect">
              <a:avLst/>
            </a:prstGeom>
          </p:spPr>
        </p:pic>
        <p:sp>
          <p:nvSpPr>
            <p:cNvPr id="81" name="ZoneTexte 80"/>
            <p:cNvSpPr txBox="1"/>
            <p:nvPr/>
          </p:nvSpPr>
          <p:spPr>
            <a:xfrm>
              <a:off x="494265" y="5029045"/>
              <a:ext cx="1658517"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CINQ MORTS DANS DES VIOLENCES LE JOUR DU SCRUTIN</a:t>
              </a:r>
              <a:endParaRPr lang="en-US" sz="800" i="1" dirty="0">
                <a:solidFill>
                  <a:srgbClr val="026CB6"/>
                </a:solidFill>
                <a:latin typeface="Arial" panose="020B0604020202020204" pitchFamily="34" charset="0"/>
                <a:cs typeface="Arial" panose="020B0604020202020204" pitchFamily="34" charset="0"/>
              </a:endParaRPr>
            </a:p>
          </p:txBody>
        </p:sp>
      </p:grpSp>
      <p:grpSp>
        <p:nvGrpSpPr>
          <p:cNvPr id="84" name="Groupe 83"/>
          <p:cNvGrpSpPr/>
          <p:nvPr/>
        </p:nvGrpSpPr>
        <p:grpSpPr>
          <a:xfrm>
            <a:off x="303546" y="2891739"/>
            <a:ext cx="1993242" cy="338554"/>
            <a:chOff x="301803" y="2535456"/>
            <a:chExt cx="1894182" cy="338554"/>
          </a:xfrm>
        </p:grpSpPr>
        <p:pic>
          <p:nvPicPr>
            <p:cNvPr id="24" name="Image 23"/>
            <p:cNvPicPr>
              <a:picLocks noChangeAspect="1"/>
            </p:cNvPicPr>
            <p:nvPr/>
          </p:nvPicPr>
          <p:blipFill>
            <a:blip r:embed="rId7"/>
            <a:stretch>
              <a:fillRect/>
            </a:stretch>
          </p:blipFill>
          <p:spPr>
            <a:xfrm>
              <a:off x="301803" y="2535456"/>
              <a:ext cx="225000" cy="326250"/>
            </a:xfrm>
            <a:prstGeom prst="rect">
              <a:avLst/>
            </a:prstGeom>
          </p:spPr>
        </p:pic>
        <p:pic>
          <p:nvPicPr>
            <p:cNvPr id="14" name="Image 13"/>
            <p:cNvPicPr>
              <a:picLocks noChangeAspect="1"/>
            </p:cNvPicPr>
            <p:nvPr/>
          </p:nvPicPr>
          <p:blipFill>
            <a:blip r:embed="rId8"/>
            <a:stretch>
              <a:fillRect/>
            </a:stretch>
          </p:blipFill>
          <p:spPr>
            <a:xfrm>
              <a:off x="319029" y="2566046"/>
              <a:ext cx="168750" cy="168750"/>
            </a:xfrm>
            <a:prstGeom prst="rect">
              <a:avLst/>
            </a:prstGeom>
          </p:spPr>
        </p:pic>
        <p:sp>
          <p:nvSpPr>
            <p:cNvPr id="83" name="ZoneTexte 82"/>
            <p:cNvSpPr txBox="1"/>
            <p:nvPr/>
          </p:nvSpPr>
          <p:spPr>
            <a:xfrm>
              <a:off x="535772" y="2535456"/>
              <a:ext cx="1660213" cy="338554"/>
            </a:xfrm>
            <a:prstGeom prst="rect">
              <a:avLst/>
            </a:prstGeom>
            <a:noFill/>
          </p:spPr>
          <p:txBody>
            <a:bodyPr wrap="square" rtlCol="0">
              <a:spAutoFit/>
            </a:bodyPr>
            <a:lstStyle/>
            <a:p>
              <a:pPr>
                <a:spcBef>
                  <a:spcPts val="600"/>
                </a:spcBef>
              </a:pPr>
              <a:r>
                <a:rPr lang="en-GB" sz="800" i="1" dirty="0">
                  <a:solidFill>
                    <a:srgbClr val="026CB6"/>
                  </a:solidFill>
                  <a:latin typeface="Arial" panose="020B0604020202020204" pitchFamily="34" charset="0"/>
                  <a:cs typeface="Arial" panose="020B0604020202020204" pitchFamily="34" charset="0"/>
                </a:rPr>
                <a:t>TRAVAILLEURS HUMANITAIRES </a:t>
              </a:r>
              <a:r>
                <a:rPr lang="en-GB" sz="800" i="1" dirty="0" smtClean="0">
                  <a:solidFill>
                    <a:srgbClr val="026CB6"/>
                  </a:solidFill>
                  <a:latin typeface="Arial" panose="020B0604020202020204" pitchFamily="34" charset="0"/>
                  <a:cs typeface="Arial" panose="020B0604020202020204" pitchFamily="34" charset="0"/>
                </a:rPr>
                <a:t>ATTAQUÉS</a:t>
              </a:r>
            </a:p>
          </p:txBody>
        </p:sp>
      </p:grpSp>
      <p:grpSp>
        <p:nvGrpSpPr>
          <p:cNvPr id="86" name="Groupe 85"/>
          <p:cNvGrpSpPr/>
          <p:nvPr/>
        </p:nvGrpSpPr>
        <p:grpSpPr>
          <a:xfrm>
            <a:off x="305971" y="938520"/>
            <a:ext cx="1853721" cy="356179"/>
            <a:chOff x="305971" y="854542"/>
            <a:chExt cx="1853721" cy="356179"/>
          </a:xfrm>
        </p:grpSpPr>
        <p:sp>
          <p:nvSpPr>
            <p:cNvPr id="85" name="ZoneTexte 84"/>
            <p:cNvSpPr txBox="1"/>
            <p:nvPr/>
          </p:nvSpPr>
          <p:spPr>
            <a:xfrm>
              <a:off x="494266" y="854542"/>
              <a:ext cx="1665426"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SEPT PERSONNES TUÉES DANS UN ATTENTAT-SUICIDE </a:t>
              </a:r>
              <a:endParaRPr lang="en-US" sz="800" i="1" dirty="0">
                <a:solidFill>
                  <a:srgbClr val="026CB6"/>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7"/>
            <a:stretch>
              <a:fillRect/>
            </a:stretch>
          </p:blipFill>
          <p:spPr>
            <a:xfrm>
              <a:off x="305971" y="884471"/>
              <a:ext cx="225000" cy="326250"/>
            </a:xfrm>
            <a:prstGeom prst="rect">
              <a:avLst/>
            </a:prstGeom>
          </p:spPr>
        </p:pic>
        <p:pic>
          <p:nvPicPr>
            <p:cNvPr id="11" name="Image 10"/>
            <p:cNvPicPr>
              <a:picLocks noChangeAspect="1"/>
            </p:cNvPicPr>
            <p:nvPr/>
          </p:nvPicPr>
          <p:blipFill>
            <a:blip r:embed="rId9"/>
            <a:stretch>
              <a:fillRect/>
            </a:stretch>
          </p:blipFill>
          <p:spPr>
            <a:xfrm>
              <a:off x="321382" y="886889"/>
              <a:ext cx="180000" cy="213750"/>
            </a:xfrm>
            <a:prstGeom prst="rect">
              <a:avLst/>
            </a:prstGeom>
          </p:spPr>
        </p:pic>
      </p:grpSp>
      <p:grpSp>
        <p:nvGrpSpPr>
          <p:cNvPr id="4" name="Groupe 3"/>
          <p:cNvGrpSpPr/>
          <p:nvPr/>
        </p:nvGrpSpPr>
        <p:grpSpPr>
          <a:xfrm>
            <a:off x="8541094" y="3822189"/>
            <a:ext cx="1917735" cy="461665"/>
            <a:chOff x="8541094" y="3924830"/>
            <a:chExt cx="1917735" cy="461665"/>
          </a:xfrm>
        </p:grpSpPr>
        <p:pic>
          <p:nvPicPr>
            <p:cNvPr id="22" name="Image 21"/>
            <p:cNvPicPr>
              <a:picLocks noChangeAspect="1"/>
            </p:cNvPicPr>
            <p:nvPr/>
          </p:nvPicPr>
          <p:blipFill>
            <a:blip r:embed="rId10"/>
            <a:stretch>
              <a:fillRect/>
            </a:stretch>
          </p:blipFill>
          <p:spPr>
            <a:xfrm>
              <a:off x="8541094" y="4002451"/>
              <a:ext cx="225000" cy="326250"/>
            </a:xfrm>
            <a:prstGeom prst="rect">
              <a:avLst/>
            </a:prstGeom>
          </p:spPr>
        </p:pic>
        <p:pic>
          <p:nvPicPr>
            <p:cNvPr id="18" name="Image 17"/>
            <p:cNvPicPr>
              <a:picLocks noChangeAspect="1"/>
            </p:cNvPicPr>
            <p:nvPr/>
          </p:nvPicPr>
          <p:blipFill>
            <a:blip r:embed="rId11"/>
            <a:stretch>
              <a:fillRect/>
            </a:stretch>
          </p:blipFill>
          <p:spPr>
            <a:xfrm>
              <a:off x="8557969" y="4012499"/>
              <a:ext cx="191250" cy="191250"/>
            </a:xfrm>
            <a:prstGeom prst="rect">
              <a:avLst/>
            </a:prstGeom>
          </p:spPr>
        </p:pic>
        <p:sp>
          <p:nvSpPr>
            <p:cNvPr id="87" name="ZoneTexte 86"/>
            <p:cNvSpPr txBox="1"/>
            <p:nvPr/>
          </p:nvSpPr>
          <p:spPr>
            <a:xfrm>
              <a:off x="8749219" y="3924830"/>
              <a:ext cx="1709610" cy="461665"/>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FIN DE LA PÉRIODE D'OBSERVATION DES </a:t>
              </a:r>
              <a:r>
                <a:rPr lang="fr-FR" sz="800" i="1" dirty="0" smtClean="0">
                  <a:solidFill>
                    <a:srgbClr val="026CB6"/>
                  </a:solidFill>
                  <a:latin typeface="Arial" panose="020B0604020202020204" pitchFamily="34" charset="0"/>
                  <a:cs typeface="Arial" panose="020B0604020202020204" pitchFamily="34" charset="0"/>
                </a:rPr>
                <a:t>CONTACTS AU </a:t>
              </a:r>
              <a:r>
                <a:rPr lang="fr-FR" sz="800" i="1" dirty="0">
                  <a:solidFill>
                    <a:srgbClr val="026CB6"/>
                  </a:solidFill>
                  <a:latin typeface="Arial" panose="020B0604020202020204" pitchFamily="34" charset="0"/>
                  <a:cs typeface="Arial" panose="020B0604020202020204" pitchFamily="34" charset="0"/>
                </a:rPr>
                <a:t>LIBERIA </a:t>
              </a:r>
              <a:endParaRPr lang="en-GB" sz="800" i="1" dirty="0" smtClean="0">
                <a:solidFill>
                  <a:srgbClr val="026CB6"/>
                </a:solidFill>
                <a:latin typeface="Arial" panose="020B0604020202020204" pitchFamily="34" charset="0"/>
                <a:cs typeface="Arial" panose="020B0604020202020204" pitchFamily="34" charset="0"/>
              </a:endParaRPr>
            </a:p>
          </p:txBody>
        </p:sp>
      </p:grpSp>
      <p:grpSp>
        <p:nvGrpSpPr>
          <p:cNvPr id="90" name="Groupe 89"/>
          <p:cNvGrpSpPr/>
          <p:nvPr/>
        </p:nvGrpSpPr>
        <p:grpSpPr>
          <a:xfrm>
            <a:off x="8615079" y="1138458"/>
            <a:ext cx="1881183" cy="342489"/>
            <a:chOff x="8615079" y="1073141"/>
            <a:chExt cx="1881183" cy="342489"/>
          </a:xfrm>
        </p:grpSpPr>
        <p:pic>
          <p:nvPicPr>
            <p:cNvPr id="21" name="Image 20"/>
            <p:cNvPicPr>
              <a:picLocks noChangeAspect="1"/>
            </p:cNvPicPr>
            <p:nvPr/>
          </p:nvPicPr>
          <p:blipFill>
            <a:blip r:embed="rId12"/>
            <a:stretch>
              <a:fillRect/>
            </a:stretch>
          </p:blipFill>
          <p:spPr>
            <a:xfrm>
              <a:off x="8615079" y="1089380"/>
              <a:ext cx="225000" cy="326250"/>
            </a:xfrm>
            <a:prstGeom prst="rect">
              <a:avLst/>
            </a:prstGeom>
          </p:spPr>
        </p:pic>
        <p:pic>
          <p:nvPicPr>
            <p:cNvPr id="19" name="Image 18"/>
            <p:cNvPicPr>
              <a:picLocks noChangeAspect="1"/>
            </p:cNvPicPr>
            <p:nvPr/>
          </p:nvPicPr>
          <p:blipFill>
            <a:blip r:embed="rId13"/>
            <a:stretch>
              <a:fillRect/>
            </a:stretch>
          </p:blipFill>
          <p:spPr>
            <a:xfrm>
              <a:off x="8643204" y="1106255"/>
              <a:ext cx="168750" cy="146250"/>
            </a:xfrm>
            <a:prstGeom prst="rect">
              <a:avLst/>
            </a:prstGeom>
          </p:spPr>
        </p:pic>
        <p:sp>
          <p:nvSpPr>
            <p:cNvPr id="89" name="ZoneTexte 88"/>
            <p:cNvSpPr txBox="1"/>
            <p:nvPr/>
          </p:nvSpPr>
          <p:spPr>
            <a:xfrm>
              <a:off x="8847572" y="1073141"/>
              <a:ext cx="1648690" cy="338554"/>
            </a:xfrm>
            <a:prstGeom prst="rect">
              <a:avLst/>
            </a:prstGeom>
            <a:noFill/>
          </p:spPr>
          <p:txBody>
            <a:bodyPr wrap="square" rtlCol="0">
              <a:spAutoFit/>
            </a:bodyPr>
            <a:lstStyle/>
            <a:p>
              <a:pPr>
                <a:spcBef>
                  <a:spcPts val="600"/>
                </a:spcBef>
              </a:pPr>
              <a:r>
                <a:rPr lang="fr-FR" sz="800" i="1" dirty="0">
                  <a:solidFill>
                    <a:srgbClr val="026CB6"/>
                  </a:solidFill>
                  <a:latin typeface="Arial" panose="020B0604020202020204" pitchFamily="34" charset="0"/>
                  <a:cs typeface="Arial" panose="020B0604020202020204" pitchFamily="34" charset="0"/>
                </a:rPr>
                <a:t>DES INONDATIONS FONT 31 MORTS ET 20 000 SANS ABRI</a:t>
              </a:r>
              <a:endParaRPr lang="en-US" sz="800" i="1" dirty="0">
                <a:solidFill>
                  <a:srgbClr val="026CB6"/>
                </a:solidFill>
                <a:latin typeface="Arial" panose="020B0604020202020204" pitchFamily="34" charset="0"/>
                <a:cs typeface="Arial" panose="020B0604020202020204" pitchFamily="34" charset="0"/>
              </a:endParaRPr>
            </a:p>
          </p:txBody>
        </p:sp>
      </p:grpSp>
      <p:sp>
        <p:nvSpPr>
          <p:cNvPr id="3" name="Rectangle 2"/>
          <p:cNvSpPr/>
          <p:nvPr/>
        </p:nvSpPr>
        <p:spPr>
          <a:xfrm>
            <a:off x="2419865" y="6874646"/>
            <a:ext cx="6195213" cy="400110"/>
          </a:xfrm>
          <a:prstGeom prst="rect">
            <a:avLst/>
          </a:prstGeom>
        </p:spPr>
        <p:txBody>
          <a:bodyPr wrap="square">
            <a:spAutoFit/>
          </a:bodyPr>
          <a:lstStyle/>
          <a:p>
            <a:pPr>
              <a:spcAft>
                <a:spcPts val="600"/>
              </a:spcAft>
            </a:pPr>
            <a:r>
              <a:rPr lang="en-GB" sz="800" b="1" dirty="0">
                <a:solidFill>
                  <a:schemeClr val="bg1">
                    <a:lumMod val="50000"/>
                  </a:schemeClr>
                </a:solidFill>
                <a:latin typeface="Arial" panose="020B0604020202020204" pitchFamily="34" charset="0"/>
                <a:cs typeface="Arial" panose="020B0604020202020204" pitchFamily="34" charset="0"/>
              </a:rPr>
              <a:t>Date de </a:t>
            </a:r>
            <a:r>
              <a:rPr lang="en-GB" sz="800" b="1" dirty="0" err="1">
                <a:solidFill>
                  <a:schemeClr val="bg1">
                    <a:lumMod val="50000"/>
                  </a:schemeClr>
                </a:solidFill>
                <a:latin typeface="Arial" panose="020B0604020202020204" pitchFamily="34" charset="0"/>
                <a:cs typeface="Arial" panose="020B0604020202020204" pitchFamily="34" charset="0"/>
              </a:rPr>
              <a:t>création</a:t>
            </a:r>
            <a:r>
              <a:rPr lang="en-GB" sz="800" dirty="0" smtClean="0">
                <a:solidFill>
                  <a:schemeClr val="bg1">
                    <a:lumMod val="50000"/>
                  </a:schemeClr>
                </a:solidFill>
                <a:latin typeface="Arial" panose="020B0604020202020204" pitchFamily="34" charset="0"/>
                <a:cs typeface="Arial" panose="020B0604020202020204" pitchFamily="34" charset="0"/>
              </a:rPr>
              <a:t>: </a:t>
            </a:r>
            <a:r>
              <a:rPr lang="en-GB" sz="800" dirty="0">
                <a:solidFill>
                  <a:schemeClr val="bg1">
                    <a:lumMod val="50000"/>
                  </a:schemeClr>
                </a:solidFill>
                <a:latin typeface="Arial" panose="020B0604020202020204" pitchFamily="34" charset="0"/>
                <a:cs typeface="Arial" panose="020B0604020202020204" pitchFamily="34" charset="0"/>
              </a:rPr>
              <a:t>14 </a:t>
            </a:r>
            <a:r>
              <a:rPr lang="en-GB" sz="800" dirty="0" err="1">
                <a:solidFill>
                  <a:schemeClr val="bg1">
                    <a:lumMod val="50000"/>
                  </a:schemeClr>
                </a:solidFill>
                <a:latin typeface="Arial" panose="020B0604020202020204" pitchFamily="34" charset="0"/>
                <a:cs typeface="Arial" panose="020B0604020202020204" pitchFamily="34" charset="0"/>
              </a:rPr>
              <a:t>décembre</a:t>
            </a:r>
            <a:r>
              <a:rPr lang="en-GB" sz="800" dirty="0">
                <a:solidFill>
                  <a:schemeClr val="bg1">
                    <a:lumMod val="50000"/>
                  </a:schemeClr>
                </a:solidFill>
                <a:latin typeface="Arial" panose="020B0604020202020204" pitchFamily="34" charset="0"/>
                <a:cs typeface="Arial" panose="020B0604020202020204" pitchFamily="34" charset="0"/>
              </a:rPr>
              <a:t> 2015          </a:t>
            </a:r>
            <a:r>
              <a:rPr lang="en-GB"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Sources de données</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rPr>
              <a:t>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Contact</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rPr>
              <a:t>ocharowca@un.org</a:t>
            </a:r>
          </a:p>
          <a:p>
            <a:pPr>
              <a:spcAft>
                <a:spcPts val="600"/>
              </a:spcAft>
            </a:pPr>
            <a:r>
              <a:rPr lang="fr-FR" sz="700" i="1" dirty="0">
                <a:solidFill>
                  <a:schemeClr val="bg1">
                    <a:lumMod val="50000"/>
                  </a:schemeClr>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cxnSp>
        <p:nvCxnSpPr>
          <p:cNvPr id="76" name="Connecteur droit 75"/>
          <p:cNvCxnSpPr/>
          <p:nvPr/>
        </p:nvCxnSpPr>
        <p:spPr>
          <a:xfrm flipV="1">
            <a:off x="335914" y="847964"/>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7" name="Connecteur droit 76"/>
          <p:cNvCxnSpPr/>
          <p:nvPr/>
        </p:nvCxnSpPr>
        <p:spPr>
          <a:xfrm flipV="1">
            <a:off x="345095" y="2790647"/>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582247" y="3732389"/>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600519" y="1043129"/>
            <a:ext cx="1944000" cy="2912"/>
          </a:xfrm>
          <a:prstGeom prst="line">
            <a:avLst/>
          </a:prstGeom>
        </p:spPr>
        <p:style>
          <a:lnRef idx="1">
            <a:schemeClr val="dk1"/>
          </a:lnRef>
          <a:fillRef idx="0">
            <a:schemeClr val="dk1"/>
          </a:fillRef>
          <a:effectRef idx="0">
            <a:schemeClr val="dk1"/>
          </a:effectRef>
          <a:fontRef idx="minor">
            <a:schemeClr val="tx1"/>
          </a:fontRef>
        </p:style>
      </p:cxnSp>
      <p:pic>
        <p:nvPicPr>
          <p:cNvPr id="88" name="Image 9"/>
          <p:cNvPicPr>
            <a:picLocks noChangeAspect="1"/>
          </p:cNvPicPr>
          <p:nvPr/>
        </p:nvPicPr>
        <p:blipFill>
          <a:blip r:embed="rId15"/>
          <a:stretch>
            <a:fillRect/>
          </a:stretch>
        </p:blipFill>
        <p:spPr>
          <a:xfrm>
            <a:off x="9202523" y="211195"/>
            <a:ext cx="1248750" cy="303750"/>
          </a:xfrm>
          <a:prstGeom prst="rect">
            <a:avLst/>
          </a:prstGeom>
        </p:spPr>
      </p:pic>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293</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(8 – 14 décembre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28</cp:revision>
  <cp:lastPrinted>2015-12-15T15:42:39Z</cp:lastPrinted>
  <dcterms:created xsi:type="dcterms:W3CDTF">2015-12-15T11:10:25Z</dcterms:created>
  <dcterms:modified xsi:type="dcterms:W3CDTF">2015-12-15T17:17:21Z</dcterms:modified>
</cp:coreProperties>
</file>