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B6B6"/>
    <a:srgbClr val="026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961" autoAdjust="0"/>
    <p:restoredTop sz="96453" autoAdjust="0"/>
  </p:normalViewPr>
  <p:slideViewPr>
    <p:cSldViewPr snapToGrid="0">
      <p:cViewPr>
        <p:scale>
          <a:sx n="80" d="100"/>
          <a:sy n="80" d="100"/>
        </p:scale>
        <p:origin x="21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12/15/2015</a:t>
            </a:fld>
            <a:endParaRPr lang="en-US"/>
          </a:p>
        </p:txBody>
      </p:sp>
      <p:sp>
        <p:nvSpPr>
          <p:cNvPr id="4" name="Espace réservé de l'image des diapositives 3"/>
          <p:cNvSpPr>
            <a:spLocks noGrp="1" noRot="1" noChangeAspect="1"/>
          </p:cNvSpPr>
          <p:nvPr>
            <p:ph type="sldImg" idx="2"/>
          </p:nvPr>
        </p:nvSpPr>
        <p:spPr>
          <a:xfrm>
            <a:off x="1287463" y="1162050"/>
            <a:ext cx="4435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12/15/2015</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95834" y="188259"/>
            <a:ext cx="10273553" cy="349623"/>
          </a:xfrm>
          <a:solidFill>
            <a:srgbClr val="026CB6"/>
          </a:solidFill>
        </p:spPr>
        <p:txBody>
          <a:bodyPr>
            <a:normAutofit/>
          </a:bodyPr>
          <a:lstStyle/>
          <a:p>
            <a:pPr algn="l"/>
            <a:r>
              <a:rPr lang="fr-FR" sz="1600" b="1" dirty="0" smtClean="0">
                <a:solidFill>
                  <a:schemeClr val="bg1"/>
                </a:solidFill>
                <a:latin typeface="Arial" panose="020B0604020202020204" pitchFamily="34" charset="0"/>
                <a:cs typeface="Arial" panose="020B0604020202020204" pitchFamily="34" charset="0"/>
              </a:rPr>
              <a:t>Afrique de l’Ouest et du Centre: </a:t>
            </a:r>
            <a:r>
              <a:rPr lang="fr-FR" sz="1600" dirty="0" smtClean="0">
                <a:solidFill>
                  <a:schemeClr val="bg1"/>
                </a:solidFill>
                <a:latin typeface="Arial" panose="020B0604020202020204" pitchFamily="34" charset="0"/>
                <a:cs typeface="Arial" panose="020B0604020202020204" pitchFamily="34" charset="0"/>
              </a:rPr>
              <a:t>Aperçu </a:t>
            </a:r>
            <a:r>
              <a:rPr lang="fr-FR" sz="1600" dirty="0">
                <a:solidFill>
                  <a:schemeClr val="bg1"/>
                </a:solidFill>
                <a:latin typeface="Arial" panose="020B0604020202020204" pitchFamily="34" charset="0"/>
                <a:cs typeface="Arial" panose="020B0604020202020204" pitchFamily="34" charset="0"/>
              </a:rPr>
              <a:t>h</a:t>
            </a:r>
            <a:r>
              <a:rPr lang="fr-FR" sz="1600" dirty="0" smtClean="0">
                <a:solidFill>
                  <a:schemeClr val="bg1"/>
                </a:solidFill>
                <a:latin typeface="Arial" panose="020B0604020202020204" pitchFamily="34" charset="0"/>
                <a:cs typeface="Arial" panose="020B0604020202020204" pitchFamily="34" charset="0"/>
              </a:rPr>
              <a:t>umanitaire hebdomadaire </a:t>
            </a:r>
            <a:r>
              <a:rPr lang="fr-FR" sz="1000" dirty="0" smtClean="0">
                <a:solidFill>
                  <a:schemeClr val="bg1"/>
                </a:solidFill>
                <a:latin typeface="Arial" panose="020B0604020202020204" pitchFamily="34" charset="0"/>
                <a:cs typeface="Arial" panose="020B0604020202020204" pitchFamily="34" charset="0"/>
              </a:rPr>
              <a:t>(8 </a:t>
            </a:r>
            <a:r>
              <a:rPr lang="fr-FR" sz="1000" dirty="0" smtClean="0">
                <a:solidFill>
                  <a:schemeClr val="bg1"/>
                </a:solidFill>
                <a:latin typeface="Arial" panose="020B0604020202020204" pitchFamily="34" charset="0"/>
                <a:cs typeface="Arial" panose="020B0604020202020204" pitchFamily="34" charset="0"/>
              </a:rPr>
              <a:t>– 14 </a:t>
            </a:r>
            <a:r>
              <a:rPr lang="fr-FR" sz="1000" dirty="0" smtClean="0">
                <a:solidFill>
                  <a:schemeClr val="bg1"/>
                </a:solidFill>
                <a:latin typeface="Arial" panose="020B0604020202020204" pitchFamily="34" charset="0"/>
                <a:cs typeface="Arial" panose="020B0604020202020204" pitchFamily="34" charset="0"/>
              </a:rPr>
              <a:t>dé</a:t>
            </a:r>
            <a:r>
              <a:rPr lang="fr-FR" sz="1000" dirty="0" smtClean="0">
                <a:solidFill>
                  <a:schemeClr val="bg1"/>
                </a:solidFill>
                <a:latin typeface="Arial" panose="020B0604020202020204" pitchFamily="34" charset="0"/>
                <a:cs typeface="Arial" panose="020B0604020202020204" pitchFamily="34" charset="0"/>
              </a:rPr>
              <a:t>cembre </a:t>
            </a:r>
            <a:r>
              <a:rPr lang="fr-FR" sz="1000" dirty="0" smtClean="0">
                <a:solidFill>
                  <a:schemeClr val="bg1"/>
                </a:solidFill>
                <a:latin typeface="Arial" panose="020B0604020202020204" pitchFamily="34" charset="0"/>
                <a:cs typeface="Arial" panose="020B0604020202020204" pitchFamily="34" charset="0"/>
              </a:rPr>
              <a:t>2015)</a:t>
            </a:r>
            <a:endParaRPr lang="en-US" sz="1000" dirty="0">
              <a:solidFill>
                <a:schemeClr val="bg1"/>
              </a:solidFill>
              <a:latin typeface="Arial" panose="020B0604020202020204" pitchFamily="34" charset="0"/>
              <a:cs typeface="Arial" panose="020B0604020202020204" pitchFamily="34" charset="0"/>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0984" y="717176"/>
            <a:ext cx="5903252" cy="6122795"/>
          </a:xfrm>
          <a:prstGeom prst="rect">
            <a:avLst/>
          </a:prstGeom>
        </p:spPr>
      </p:pic>
      <p:sp>
        <p:nvSpPr>
          <p:cNvPr id="8" name="TextBox 52"/>
          <p:cNvSpPr txBox="1"/>
          <p:nvPr/>
        </p:nvSpPr>
        <p:spPr>
          <a:xfrm>
            <a:off x="239426" y="632800"/>
            <a:ext cx="2039235" cy="6484494"/>
          </a:xfrm>
          <a:prstGeom prst="rect">
            <a:avLst/>
          </a:prstGeom>
          <a:noFill/>
        </p:spPr>
        <p:txBody>
          <a:bodyPr wrap="square" lIns="99569" tIns="49785" rIns="99569" bIns="49785" rtlCol="0">
            <a:noAutofit/>
          </a:bodyPr>
          <a:lstStyle/>
          <a:p>
            <a:pPr>
              <a:spcBef>
                <a:spcPts val="600"/>
              </a:spcBef>
            </a:pPr>
            <a:r>
              <a:rPr lang="fr-FR" sz="1000" b="1" dirty="0" smtClean="0">
                <a:latin typeface="Arial"/>
              </a:rPr>
              <a:t>CAMEROUN</a:t>
            </a: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lgn="just"/>
            <a:endParaRPr lang="en-GB" sz="840" dirty="0" smtClean="0">
              <a:solidFill>
                <a:srgbClr val="A6A6A6"/>
              </a:solidFill>
              <a:latin typeface="Arial" panose="020B0604020202020204" pitchFamily="34" charset="0"/>
              <a:cs typeface="Arial" panose="020B0604020202020204" pitchFamily="34" charset="0"/>
            </a:endParaRPr>
          </a:p>
          <a:p>
            <a:pPr algn="just"/>
            <a:endParaRPr lang="en-GB" sz="840" dirty="0" smtClean="0">
              <a:solidFill>
                <a:srgbClr val="A6A6A6"/>
              </a:solidFill>
              <a:latin typeface="Arial" panose="020B0604020202020204" pitchFamily="34" charset="0"/>
              <a:cs typeface="Arial" panose="020B0604020202020204" pitchFamily="34" charset="0"/>
            </a:endParaRPr>
          </a:p>
          <a:p>
            <a:pPr algn="just"/>
            <a:endParaRPr lang="en-GB" sz="840" dirty="0" smtClean="0">
              <a:solidFill>
                <a:srgbClr val="A6A6A6"/>
              </a:solidFill>
              <a:latin typeface="Arial" panose="020B0604020202020204" pitchFamily="34" charset="0"/>
              <a:cs typeface="Arial" panose="020B0604020202020204" pitchFamily="34" charset="0"/>
            </a:endParaRPr>
          </a:p>
          <a:p>
            <a:pPr algn="just"/>
            <a:r>
              <a:rPr lang="fr-FR" sz="800" dirty="0">
                <a:latin typeface="Arial" panose="020B0604020202020204" pitchFamily="34" charset="0"/>
                <a:cs typeface="Arial" panose="020B0604020202020204" pitchFamily="34" charset="0"/>
              </a:rPr>
              <a:t>Au moins sept civils ont été tués le 11 décembre dans un attentat suicide à </a:t>
            </a:r>
            <a:r>
              <a:rPr lang="fr-FR" sz="800" dirty="0" err="1">
                <a:latin typeface="Arial" panose="020B0604020202020204" pitchFamily="34" charset="0"/>
                <a:cs typeface="Arial" panose="020B0604020202020204" pitchFamily="34" charset="0"/>
              </a:rPr>
              <a:t>Kolofata</a:t>
            </a:r>
            <a:r>
              <a:rPr lang="fr-FR" sz="800" dirty="0">
                <a:latin typeface="Arial" panose="020B0604020202020204" pitchFamily="34" charset="0"/>
                <a:cs typeface="Arial" panose="020B0604020202020204" pitchFamily="34" charset="0"/>
              </a:rPr>
              <a:t>, dans la région de l’Extrême-Nord, cette dernière a été attaquée à plusieurs reprises par des membres présumés de Boko Haram. Une série d’attentat suicide a visé des civils et les forces de sécurité de la région depuis juillet. </a:t>
            </a:r>
            <a:endParaRPr lang="fr-FR" sz="800" dirty="0" smtClean="0">
              <a:latin typeface="Arial" panose="020B0604020202020204" pitchFamily="34" charset="0"/>
              <a:cs typeface="Arial" panose="020B0604020202020204" pitchFamily="34" charset="0"/>
            </a:endParaRPr>
          </a:p>
          <a:p>
            <a:pPr algn="just"/>
            <a:endParaRPr lang="fr-FR" sz="800" b="1" dirty="0">
              <a:latin typeface="Arial" panose="020B0604020202020204" pitchFamily="34" charset="0"/>
              <a:cs typeface="Arial" panose="020B0604020202020204" pitchFamily="34" charset="0"/>
            </a:endParaRPr>
          </a:p>
          <a:p>
            <a:pPr algn="just"/>
            <a:r>
              <a:rPr lang="en-GB" sz="900" b="1" dirty="0" smtClean="0">
                <a:latin typeface="Arial"/>
              </a:rPr>
              <a:t>CENTRAL </a:t>
            </a:r>
            <a:r>
              <a:rPr lang="en-GB" sz="900" b="1" dirty="0" smtClean="0">
                <a:latin typeface="Arial"/>
              </a:rPr>
              <a:t>AFRICAN REPUBLIC</a:t>
            </a:r>
            <a:r>
              <a:rPr lang="en-GB" sz="1000" b="1" dirty="0"/>
              <a:t>	</a:t>
            </a:r>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00" dirty="0" smtClean="0">
              <a:solidFill>
                <a:srgbClr val="A6A6A6"/>
              </a:solidFill>
              <a:latin typeface="Arial" panose="020B0604020202020204" pitchFamily="34" charset="0"/>
              <a:cs typeface="Arial" panose="020B0604020202020204" pitchFamily="34" charset="0"/>
            </a:endParaRPr>
          </a:p>
          <a:p>
            <a:pPr algn="just"/>
            <a:r>
              <a:rPr lang="fr-FR" sz="800" dirty="0">
                <a:latin typeface="Arial" panose="020B0604020202020204" pitchFamily="34" charset="0"/>
                <a:cs typeface="Arial" panose="020B0604020202020204" pitchFamily="34" charset="0"/>
              </a:rPr>
              <a:t>Le 9 décembre, des hommes armés de Bossangoa ont attaqué et brièvement détenu et volé plus de 20 membres du personnel de plusieurs ONG internationales qui voyageaient sur la route qui relie Bossangoa à Kamba Kota. Dans un incident séparé, le même jour, trois travailleurs humanitaires ont été attaqués et volés par des assaillants armés dans le quartier PK9 de Bangui. Depuis le début de l'année, plus de 200 attaques ont été perpétrées contre les organisations humanitaires. Le Coordonnateur humanitaire des Nations Unies, Aurélien </a:t>
            </a:r>
            <a:r>
              <a:rPr lang="fr-FR" sz="800" dirty="0" err="1">
                <a:latin typeface="Arial" panose="020B0604020202020204" pitchFamily="34" charset="0"/>
                <a:cs typeface="Arial" panose="020B0604020202020204" pitchFamily="34" charset="0"/>
              </a:rPr>
              <a:t>Agbénonci</a:t>
            </a:r>
            <a:r>
              <a:rPr lang="fr-FR" sz="800" dirty="0">
                <a:latin typeface="Arial" panose="020B0604020202020204" pitchFamily="34" charset="0"/>
                <a:cs typeface="Arial" panose="020B0604020202020204" pitchFamily="34" charset="0"/>
              </a:rPr>
              <a:t>, a condamné les attaques.</a:t>
            </a:r>
            <a:endParaRPr lang="en-GB" sz="500" dirty="0" smtClean="0">
              <a:solidFill>
                <a:srgbClr val="A6A6A6"/>
              </a:solidFill>
              <a:latin typeface="Arial" panose="020B0604020202020204" pitchFamily="34" charset="0"/>
              <a:cs typeface="Arial" panose="020B0604020202020204" pitchFamily="34" charset="0"/>
            </a:endParaRPr>
          </a:p>
          <a:p>
            <a:pPr algn="just"/>
            <a:endParaRPr lang="en-GB" sz="500" dirty="0">
              <a:solidFill>
                <a:srgbClr val="A6A6A6"/>
              </a:solidFill>
              <a:latin typeface="Arial" panose="020B0604020202020204" pitchFamily="34" charset="0"/>
              <a:cs typeface="Arial" panose="020B0604020202020204" pitchFamily="34" charset="0"/>
            </a:endParaRPr>
          </a:p>
          <a:p>
            <a:r>
              <a:rPr lang="en-GB" sz="750" b="1" i="1" dirty="0" smtClean="0">
                <a:solidFill>
                  <a:schemeClr val="bg1">
                    <a:lumMod val="50000"/>
                  </a:schemeClr>
                </a:solidFill>
                <a:latin typeface="Arial" panose="020B0604020202020204" pitchFamily="34" charset="0"/>
                <a:cs typeface="Arial" panose="020B0604020202020204" pitchFamily="34" charset="0"/>
              </a:rPr>
              <a:t>          </a:t>
            </a:r>
          </a:p>
          <a:p>
            <a:endParaRPr lang="en-GB" sz="750" b="1" i="1" dirty="0">
              <a:solidFill>
                <a:schemeClr val="bg1">
                  <a:lumMod val="50000"/>
                </a:schemeClr>
              </a:solidFill>
              <a:latin typeface="Arial" panose="020B0604020202020204" pitchFamily="34" charset="0"/>
              <a:cs typeface="Arial" panose="020B0604020202020204" pitchFamily="34" charset="0"/>
            </a:endParaRPr>
          </a:p>
          <a:p>
            <a:endParaRPr lang="en-GB" sz="800" dirty="0" smtClean="0">
              <a:solidFill>
                <a:srgbClr val="A6A6A6"/>
              </a:solidFill>
              <a:latin typeface="Arial" panose="020B0604020202020204" pitchFamily="34" charset="0"/>
              <a:cs typeface="Arial" panose="020B0604020202020204" pitchFamily="34" charset="0"/>
            </a:endParaRPr>
          </a:p>
          <a:p>
            <a:pPr algn="just"/>
            <a:endParaRPr lang="en-GB" sz="800" dirty="0" smtClean="0">
              <a:latin typeface="Arial" panose="020B0604020202020204" pitchFamily="34" charset="0"/>
              <a:cs typeface="Arial" panose="020B0604020202020204" pitchFamily="34" charset="0"/>
            </a:endParaRPr>
          </a:p>
          <a:p>
            <a:pPr algn="just"/>
            <a:r>
              <a:rPr lang="fr-FR" sz="800" dirty="0">
                <a:latin typeface="Arial" panose="020B0604020202020204" pitchFamily="34" charset="0"/>
                <a:cs typeface="Arial" panose="020B0604020202020204" pitchFamily="34" charset="0"/>
              </a:rPr>
              <a:t>Des tirs d'armes lourdes pendant le scrutin référendaire du 13 décembre ont tué au moins cinq personnes dans le quartier PK5 de Bangui, incitant les Casques bleus à réagir pour protéger la vie des populations civiles. Le scrutin est considéré comme un test pour les élections présidentielles et législatives prévues le 27 décembre. </a:t>
            </a:r>
            <a:r>
              <a:rPr lang="en-US" sz="500" dirty="0"/>
              <a:t> </a:t>
            </a:r>
            <a:endParaRPr lang="en-US" sz="800" dirty="0">
              <a:solidFill>
                <a:srgbClr val="A6A6A6"/>
              </a:solidFill>
              <a:latin typeface="Arial" panose="020B0604020202020204" pitchFamily="34" charset="0"/>
              <a:cs typeface="Arial" panose="020B0604020202020204" pitchFamily="34" charset="0"/>
            </a:endParaRPr>
          </a:p>
          <a:p>
            <a:r>
              <a:rPr lang="en-US" sz="800" dirty="0"/>
              <a:t> </a:t>
            </a:r>
            <a:endParaRPr lang="fr-FR" sz="800" dirty="0"/>
          </a:p>
        </p:txBody>
      </p:sp>
      <p:sp>
        <p:nvSpPr>
          <p:cNvPr id="9" name="TextBox 52"/>
          <p:cNvSpPr txBox="1"/>
          <p:nvPr/>
        </p:nvSpPr>
        <p:spPr>
          <a:xfrm>
            <a:off x="8525441" y="671014"/>
            <a:ext cx="2039235" cy="6681399"/>
          </a:xfrm>
          <a:prstGeom prst="rect">
            <a:avLst/>
          </a:prstGeom>
          <a:noFill/>
        </p:spPr>
        <p:txBody>
          <a:bodyPr wrap="square" lIns="99569" tIns="49785" rIns="99569" bIns="49785" rtlCol="0">
            <a:noAutofit/>
          </a:bodyPr>
          <a:lstStyle/>
          <a:p>
            <a:pPr>
              <a:spcBef>
                <a:spcPts val="600"/>
              </a:spcBef>
            </a:pPr>
            <a:r>
              <a:rPr lang="fr-FR" sz="1000" b="1" dirty="0">
                <a:latin typeface="Arial" panose="020B0604020202020204" pitchFamily="34" charset="0"/>
                <a:cs typeface="Arial" panose="020B0604020202020204" pitchFamily="34" charset="0"/>
              </a:rPr>
              <a:t>REPUBLIQUE DEMOCRATIQUE DU CONGO</a:t>
            </a: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endParaRPr lang="en-GB" sz="840" b="1" dirty="0" smtClean="0">
              <a:solidFill>
                <a:srgbClr val="A6A6A6"/>
              </a:solidFill>
              <a:latin typeface="Arial" panose="020B0604020202020204" pitchFamily="34" charset="0"/>
              <a:cs typeface="Arial" panose="020B0604020202020204" pitchFamily="34" charset="0"/>
            </a:endParaRPr>
          </a:p>
          <a:p>
            <a:pPr algn="just"/>
            <a:endParaRPr lang="en-GB" sz="800" dirty="0" smtClean="0">
              <a:latin typeface="Arial" panose="020B0604020202020204" pitchFamily="34" charset="0"/>
              <a:cs typeface="Arial" panose="020B0604020202020204" pitchFamily="34" charset="0"/>
            </a:endParaRPr>
          </a:p>
          <a:p>
            <a:pPr algn="just"/>
            <a:endParaRPr lang="en-GB" sz="800" dirty="0">
              <a:latin typeface="Arial" panose="020B0604020202020204" pitchFamily="34" charset="0"/>
              <a:cs typeface="Arial" panose="020B0604020202020204" pitchFamily="34" charset="0"/>
            </a:endParaRPr>
          </a:p>
          <a:p>
            <a:pPr algn="just"/>
            <a:r>
              <a:rPr lang="fr-FR" sz="800" dirty="0">
                <a:latin typeface="Arial" panose="020B0604020202020204" pitchFamily="34" charset="0"/>
                <a:cs typeface="Arial" panose="020B0604020202020204" pitchFamily="34" charset="0"/>
              </a:rPr>
              <a:t>En date du 9 décembre, de fortes inondations provoquées par des pluies torrentielles depuis le 19 novembre avaient tué 31 personnes et rendus quelques 20 000 autres sans abri dans la capitale Kinshasa. Beaucoup de décès ont été provoqués par l'effondrement de maisons dans les quartiers pauvres à l'est et au sud de la ville, le long du fleuve Congo. Le Président Joseph Kabila a ordonné à la commune de Kinshasa et au gouvernement central de fournir une assistance aux personnes touchées.</a:t>
            </a:r>
            <a:r>
              <a:rPr lang="en-GB" sz="900" dirty="0"/>
              <a:t> </a:t>
            </a:r>
            <a:r>
              <a:rPr lang="en-US" sz="900" i="1" dirty="0"/>
              <a:t> </a:t>
            </a:r>
            <a:endParaRPr lang="en-US" sz="900" i="1" dirty="0" smtClean="0"/>
          </a:p>
          <a:p>
            <a:pPr>
              <a:spcAft>
                <a:spcPts val="600"/>
              </a:spcAft>
            </a:pPr>
            <a:endParaRPr lang="en-GB" sz="1000" b="1" dirty="0" smtClean="0">
              <a:latin typeface="Arial" panose="020B0604020202020204" pitchFamily="34" charset="0"/>
              <a:cs typeface="Arial" panose="020B0604020202020204" pitchFamily="34" charset="0"/>
            </a:endParaRPr>
          </a:p>
          <a:p>
            <a:pPr>
              <a:spcAft>
                <a:spcPts val="600"/>
              </a:spcAft>
            </a:pPr>
            <a:r>
              <a:rPr lang="fr-FR" sz="1000" b="1" dirty="0">
                <a:latin typeface="Arial" panose="020B0604020202020204" pitchFamily="34" charset="0"/>
                <a:cs typeface="Arial" panose="020B0604020202020204" pitchFamily="34" charset="0"/>
              </a:rPr>
              <a:t>MALADIE A VIRUS ÉBOLA (MVE)/ RÉGIONAL</a:t>
            </a: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b="1" i="1" dirty="0" smtClean="0">
              <a:solidFill>
                <a:schemeClr val="bg1">
                  <a:lumMod val="50000"/>
                </a:schemeClr>
              </a:solidFill>
              <a:latin typeface="Arial" panose="020B0604020202020204" pitchFamily="34" charset="0"/>
              <a:cs typeface="Arial" panose="020B0604020202020204" pitchFamily="34" charset="0"/>
            </a:endParaRPr>
          </a:p>
          <a:p>
            <a:endParaRPr lang="en-GB" sz="800" b="1" i="1" dirty="0">
              <a:solidFill>
                <a:schemeClr val="bg1">
                  <a:lumMod val="50000"/>
                </a:schemeClr>
              </a:solidFill>
              <a:latin typeface="Arial" panose="020B0604020202020204" pitchFamily="34" charset="0"/>
              <a:cs typeface="Arial" panose="020B0604020202020204" pitchFamily="34" charset="0"/>
            </a:endParaRPr>
          </a:p>
          <a:p>
            <a:endParaRPr lang="en-US" sz="800" b="1" i="1" dirty="0">
              <a:solidFill>
                <a:schemeClr val="bg1">
                  <a:lumMod val="50000"/>
                </a:schemeClr>
              </a:solidFill>
              <a:latin typeface="Arial" panose="020B0604020202020204" pitchFamily="34" charset="0"/>
              <a:cs typeface="Arial" panose="020B0604020202020204" pitchFamily="34" charset="0"/>
            </a:endParaRPr>
          </a:p>
          <a:p>
            <a:pPr algn="just"/>
            <a:endParaRPr lang="en-GB" sz="840" dirty="0" smtClean="0">
              <a:latin typeface="Arial" panose="020B0604020202020204" pitchFamily="34" charset="0"/>
              <a:cs typeface="Arial" panose="020B0604020202020204" pitchFamily="34" charset="0"/>
            </a:endParaRPr>
          </a:p>
          <a:p>
            <a:pPr algn="just"/>
            <a:endParaRPr lang="en-GB" sz="840" dirty="0" smtClean="0">
              <a:latin typeface="Arial" panose="020B0604020202020204" pitchFamily="34" charset="0"/>
              <a:cs typeface="Arial" panose="020B0604020202020204" pitchFamily="34" charset="0"/>
            </a:endParaRPr>
          </a:p>
          <a:p>
            <a:pPr algn="just"/>
            <a:r>
              <a:rPr lang="fr-FR" sz="840" dirty="0">
                <a:latin typeface="Arial" panose="020B0604020202020204" pitchFamily="34" charset="0"/>
                <a:cs typeface="Arial" panose="020B0604020202020204" pitchFamily="34" charset="0"/>
              </a:rPr>
              <a:t>Le Libéria n’a signalé aucun nouveau cas MVE depuis le 20 novembre. Tous les 165 contacts identifiés suite à la résurgence du virus Ebola, le 19 novembre, ont terminé avec succès leur période d'observation de 21 jours le 11 décembre et ne sont plus suivis. En date du 14 décembre, aucun nouveau cas n'a été signalé en Guinée ou en Sierra Leone.</a:t>
            </a:r>
            <a:endParaRPr lang="en-US" sz="800" dirty="0">
              <a:solidFill>
                <a:srgbClr val="A6A6A6"/>
              </a:solidFill>
              <a:latin typeface="Arial" panose="020B0604020202020204" pitchFamily="34" charset="0"/>
              <a:cs typeface="Arial" panose="020B0604020202020204" pitchFamily="34" charset="0"/>
            </a:endParaRPr>
          </a:p>
          <a:p>
            <a:r>
              <a:rPr lang="en-US" sz="800" dirty="0"/>
              <a:t> </a:t>
            </a:r>
            <a:endParaRPr lang="fr-FR" sz="800" dirty="0"/>
          </a:p>
        </p:txBody>
      </p:sp>
      <p:pic>
        <p:nvPicPr>
          <p:cNvPr id="34" name="Image 33"/>
          <p:cNvPicPr>
            <a:picLocks noChangeAspect="1"/>
          </p:cNvPicPr>
          <p:nvPr/>
        </p:nvPicPr>
        <p:blipFill>
          <a:blip r:embed="rId4"/>
          <a:stretch>
            <a:fillRect/>
          </a:stretch>
        </p:blipFill>
        <p:spPr>
          <a:xfrm>
            <a:off x="8586559" y="5996251"/>
            <a:ext cx="143848" cy="215772"/>
          </a:xfrm>
          <a:prstGeom prst="rect">
            <a:avLst/>
          </a:prstGeom>
        </p:spPr>
      </p:pic>
      <p:pic>
        <p:nvPicPr>
          <p:cNvPr id="35" name="Image 34"/>
          <p:cNvPicPr>
            <a:picLocks noChangeAspect="1"/>
          </p:cNvPicPr>
          <p:nvPr/>
        </p:nvPicPr>
        <p:blipFill>
          <a:blip r:embed="rId5"/>
          <a:stretch>
            <a:fillRect/>
          </a:stretch>
        </p:blipFill>
        <p:spPr>
          <a:xfrm>
            <a:off x="8571458" y="6240400"/>
            <a:ext cx="143848" cy="208580"/>
          </a:xfrm>
          <a:prstGeom prst="rect">
            <a:avLst/>
          </a:prstGeom>
        </p:spPr>
      </p:pic>
      <p:pic>
        <p:nvPicPr>
          <p:cNvPr id="36" name="Image 35"/>
          <p:cNvPicPr>
            <a:picLocks noChangeAspect="1"/>
          </p:cNvPicPr>
          <p:nvPr/>
        </p:nvPicPr>
        <p:blipFill>
          <a:blip r:embed="rId6"/>
          <a:stretch>
            <a:fillRect/>
          </a:stretch>
        </p:blipFill>
        <p:spPr>
          <a:xfrm>
            <a:off x="8571280" y="6488782"/>
            <a:ext cx="143848" cy="208580"/>
          </a:xfrm>
          <a:prstGeom prst="rect">
            <a:avLst/>
          </a:prstGeom>
        </p:spPr>
      </p:pic>
      <p:sp>
        <p:nvSpPr>
          <p:cNvPr id="37" name="ZoneTexte 36"/>
          <p:cNvSpPr txBox="1"/>
          <p:nvPr/>
        </p:nvSpPr>
        <p:spPr>
          <a:xfrm>
            <a:off x="8764190" y="5960550"/>
            <a:ext cx="1763017" cy="954107"/>
          </a:xfrm>
          <a:prstGeom prst="rect">
            <a:avLst/>
          </a:prstGeom>
          <a:noFill/>
        </p:spPr>
        <p:txBody>
          <a:bodyPr wrap="square" rtlCol="0">
            <a:spAutoFit/>
          </a:bodyPr>
          <a:lstStyle/>
          <a:p>
            <a:r>
              <a:rPr lang="fr-FR" sz="800" dirty="0" smtClean="0">
                <a:latin typeface="Arial" panose="020B0604020202020204" pitchFamily="34" charset="0"/>
                <a:cs typeface="Arial" panose="020B0604020202020204" pitchFamily="34" charset="0"/>
              </a:rPr>
              <a:t>Catastrophe naturelle</a:t>
            </a:r>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smtClean="0">
                <a:latin typeface="Arial" panose="020B0604020202020204" pitchFamily="34" charset="0"/>
                <a:cs typeface="Arial" panose="020B0604020202020204" pitchFamily="34" charset="0"/>
              </a:rPr>
              <a:t>Epidémie</a:t>
            </a:r>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smtClean="0">
                <a:latin typeface="Arial" panose="020B0604020202020204" pitchFamily="34" charset="0"/>
                <a:cs typeface="Arial" panose="020B0604020202020204" pitchFamily="34" charset="0"/>
              </a:rPr>
              <a:t>Conflit</a:t>
            </a:r>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smtClean="0">
                <a:latin typeface="Arial" panose="020B0604020202020204" pitchFamily="34" charset="0"/>
                <a:cs typeface="Arial" panose="020B0604020202020204" pitchFamily="34" charset="0"/>
              </a:rPr>
              <a:t>Autre</a:t>
            </a:r>
            <a:endParaRPr lang="en-US" sz="800" dirty="0">
              <a:latin typeface="Arial" panose="020B0604020202020204" pitchFamily="34" charset="0"/>
              <a:cs typeface="Arial" panose="020B0604020202020204" pitchFamily="34" charset="0"/>
            </a:endParaRPr>
          </a:p>
        </p:txBody>
      </p:sp>
      <p:sp>
        <p:nvSpPr>
          <p:cNvPr id="38" name="Rectangle 37"/>
          <p:cNvSpPr/>
          <p:nvPr/>
        </p:nvSpPr>
        <p:spPr>
          <a:xfrm>
            <a:off x="8522550" y="5908682"/>
            <a:ext cx="2026010" cy="956417"/>
          </a:xfrm>
          <a:prstGeom prst="rect">
            <a:avLst/>
          </a:prstGeom>
          <a:noFill/>
          <a:ln w="3175">
            <a:solidFill>
              <a:srgbClr val="B6B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Image 38"/>
          <p:cNvPicPr>
            <a:picLocks noChangeAspect="1"/>
          </p:cNvPicPr>
          <p:nvPr/>
        </p:nvPicPr>
        <p:blipFill>
          <a:blip r:embed="rId7"/>
          <a:stretch>
            <a:fillRect/>
          </a:stretch>
        </p:blipFill>
        <p:spPr>
          <a:xfrm>
            <a:off x="6364933" y="3751928"/>
            <a:ext cx="225000" cy="326250"/>
          </a:xfrm>
          <a:prstGeom prst="rect">
            <a:avLst/>
          </a:prstGeom>
        </p:spPr>
      </p:pic>
      <p:pic>
        <p:nvPicPr>
          <p:cNvPr id="40" name="Image 39"/>
          <p:cNvPicPr>
            <a:picLocks noChangeAspect="1"/>
          </p:cNvPicPr>
          <p:nvPr/>
        </p:nvPicPr>
        <p:blipFill>
          <a:blip r:embed="rId8"/>
          <a:stretch>
            <a:fillRect/>
          </a:stretch>
        </p:blipFill>
        <p:spPr>
          <a:xfrm>
            <a:off x="6382159" y="3782518"/>
            <a:ext cx="168750" cy="168750"/>
          </a:xfrm>
          <a:prstGeom prst="rect">
            <a:avLst/>
          </a:prstGeom>
        </p:spPr>
      </p:pic>
      <p:pic>
        <p:nvPicPr>
          <p:cNvPr id="41" name="Image 40"/>
          <p:cNvPicPr>
            <a:picLocks noChangeAspect="1"/>
          </p:cNvPicPr>
          <p:nvPr/>
        </p:nvPicPr>
        <p:blipFill>
          <a:blip r:embed="rId7"/>
          <a:stretch>
            <a:fillRect/>
          </a:stretch>
        </p:blipFill>
        <p:spPr>
          <a:xfrm>
            <a:off x="6603232" y="3623032"/>
            <a:ext cx="225000" cy="326250"/>
          </a:xfrm>
          <a:prstGeom prst="rect">
            <a:avLst/>
          </a:prstGeom>
        </p:spPr>
      </p:pic>
      <p:pic>
        <p:nvPicPr>
          <p:cNvPr id="42" name="Image 41"/>
          <p:cNvPicPr>
            <a:picLocks noChangeAspect="1"/>
          </p:cNvPicPr>
          <p:nvPr/>
        </p:nvPicPr>
        <p:blipFill>
          <a:blip r:embed="rId9"/>
          <a:stretch>
            <a:fillRect/>
          </a:stretch>
        </p:blipFill>
        <p:spPr>
          <a:xfrm>
            <a:off x="6622086" y="3624140"/>
            <a:ext cx="180000" cy="213750"/>
          </a:xfrm>
          <a:prstGeom prst="rect">
            <a:avLst/>
          </a:prstGeom>
        </p:spPr>
      </p:pic>
      <p:pic>
        <p:nvPicPr>
          <p:cNvPr id="43" name="Image 42"/>
          <p:cNvPicPr>
            <a:picLocks noChangeAspect="1"/>
          </p:cNvPicPr>
          <p:nvPr/>
        </p:nvPicPr>
        <p:blipFill>
          <a:blip r:embed="rId7"/>
          <a:stretch>
            <a:fillRect/>
          </a:stretch>
        </p:blipFill>
        <p:spPr>
          <a:xfrm>
            <a:off x="6081120" y="3457944"/>
            <a:ext cx="225000" cy="326250"/>
          </a:xfrm>
          <a:prstGeom prst="rect">
            <a:avLst/>
          </a:prstGeom>
        </p:spPr>
      </p:pic>
      <p:pic>
        <p:nvPicPr>
          <p:cNvPr id="44" name="Image 43"/>
          <p:cNvPicPr>
            <a:picLocks noChangeAspect="1"/>
          </p:cNvPicPr>
          <p:nvPr/>
        </p:nvPicPr>
        <p:blipFill>
          <a:blip r:embed="rId9"/>
          <a:stretch>
            <a:fillRect/>
          </a:stretch>
        </p:blipFill>
        <p:spPr>
          <a:xfrm>
            <a:off x="6100089" y="3463920"/>
            <a:ext cx="180000" cy="213750"/>
          </a:xfrm>
          <a:prstGeom prst="rect">
            <a:avLst/>
          </a:prstGeom>
        </p:spPr>
      </p:pic>
      <p:pic>
        <p:nvPicPr>
          <p:cNvPr id="45" name="Image 44"/>
          <p:cNvPicPr>
            <a:picLocks noChangeAspect="1"/>
          </p:cNvPicPr>
          <p:nvPr/>
        </p:nvPicPr>
        <p:blipFill>
          <a:blip r:embed="rId10"/>
          <a:stretch>
            <a:fillRect/>
          </a:stretch>
        </p:blipFill>
        <p:spPr>
          <a:xfrm>
            <a:off x="3434629" y="3270365"/>
            <a:ext cx="225000" cy="326250"/>
          </a:xfrm>
          <a:prstGeom prst="rect">
            <a:avLst/>
          </a:prstGeom>
        </p:spPr>
      </p:pic>
      <p:pic>
        <p:nvPicPr>
          <p:cNvPr id="46" name="Image 45"/>
          <p:cNvPicPr>
            <a:picLocks noChangeAspect="1"/>
          </p:cNvPicPr>
          <p:nvPr/>
        </p:nvPicPr>
        <p:blipFill>
          <a:blip r:embed="rId11"/>
          <a:stretch>
            <a:fillRect/>
          </a:stretch>
        </p:blipFill>
        <p:spPr>
          <a:xfrm>
            <a:off x="3451504" y="3280413"/>
            <a:ext cx="191250" cy="191250"/>
          </a:xfrm>
          <a:prstGeom prst="rect">
            <a:avLst/>
          </a:prstGeom>
        </p:spPr>
      </p:pic>
      <p:pic>
        <p:nvPicPr>
          <p:cNvPr id="47" name="Image 46"/>
          <p:cNvPicPr>
            <a:picLocks noChangeAspect="1"/>
          </p:cNvPicPr>
          <p:nvPr/>
        </p:nvPicPr>
        <p:blipFill>
          <a:blip r:embed="rId12"/>
          <a:stretch>
            <a:fillRect/>
          </a:stretch>
        </p:blipFill>
        <p:spPr>
          <a:xfrm>
            <a:off x="7215880" y="4805020"/>
            <a:ext cx="225000" cy="326250"/>
          </a:xfrm>
          <a:prstGeom prst="rect">
            <a:avLst/>
          </a:prstGeom>
        </p:spPr>
      </p:pic>
      <p:pic>
        <p:nvPicPr>
          <p:cNvPr id="48" name="Image 47"/>
          <p:cNvPicPr>
            <a:picLocks noChangeAspect="1"/>
          </p:cNvPicPr>
          <p:nvPr/>
        </p:nvPicPr>
        <p:blipFill>
          <a:blip r:embed="rId13"/>
          <a:stretch>
            <a:fillRect/>
          </a:stretch>
        </p:blipFill>
        <p:spPr>
          <a:xfrm>
            <a:off x="7244005" y="4821895"/>
            <a:ext cx="168750" cy="146250"/>
          </a:xfrm>
          <a:prstGeom prst="rect">
            <a:avLst/>
          </a:prstGeom>
        </p:spPr>
      </p:pic>
      <p:sp>
        <p:nvSpPr>
          <p:cNvPr id="49" name="ZoneTexte 48"/>
          <p:cNvSpPr txBox="1"/>
          <p:nvPr/>
        </p:nvSpPr>
        <p:spPr>
          <a:xfrm>
            <a:off x="6892314" y="4327186"/>
            <a:ext cx="936000" cy="461665"/>
          </a:xfrm>
          <a:prstGeom prst="rect">
            <a:avLst/>
          </a:prstGeom>
          <a:noFill/>
        </p:spPr>
        <p:txBody>
          <a:bodyPr wrap="square" rtlCol="0">
            <a:spAutoFit/>
          </a:bodyPr>
          <a:lstStyle/>
          <a:p>
            <a:pPr algn="ctr"/>
            <a:r>
              <a:rPr lang="fr-FR" sz="800" b="1" dirty="0" smtClean="0">
                <a:latin typeface="Bookman Old Style" panose="02050604050505020204" pitchFamily="18" charset="0"/>
              </a:rPr>
              <a:t>DEMOCRATIC REPUBLIC OF CONGO</a:t>
            </a:r>
            <a:endParaRPr lang="en-US" sz="800" b="1" dirty="0">
              <a:latin typeface="Bookman Old Style" panose="02050604050505020204" pitchFamily="18" charset="0"/>
            </a:endParaRPr>
          </a:p>
        </p:txBody>
      </p:sp>
      <p:sp>
        <p:nvSpPr>
          <p:cNvPr id="50" name="ZoneTexte 49"/>
          <p:cNvSpPr txBox="1"/>
          <p:nvPr/>
        </p:nvSpPr>
        <p:spPr>
          <a:xfrm>
            <a:off x="7178709" y="3156822"/>
            <a:ext cx="1234933" cy="338554"/>
          </a:xfrm>
          <a:prstGeom prst="rect">
            <a:avLst/>
          </a:prstGeom>
          <a:noFill/>
        </p:spPr>
        <p:txBody>
          <a:bodyPr wrap="square" rtlCol="0">
            <a:spAutoFit/>
          </a:bodyPr>
          <a:lstStyle/>
          <a:p>
            <a:pPr algn="ctr"/>
            <a:r>
              <a:rPr lang="fr-FR" sz="800" b="1" dirty="0" smtClean="0">
                <a:latin typeface="Bookman Old Style" panose="02050604050505020204" pitchFamily="18" charset="0"/>
              </a:rPr>
              <a:t>CENTRAL AFRICAN REPUBLIC</a:t>
            </a:r>
            <a:endParaRPr lang="en-US" sz="800" b="1" dirty="0">
              <a:latin typeface="Bookman Old Style" panose="02050604050505020204" pitchFamily="18" charset="0"/>
            </a:endParaRPr>
          </a:p>
        </p:txBody>
      </p:sp>
      <p:sp>
        <p:nvSpPr>
          <p:cNvPr id="51" name="ZoneTexte 50"/>
          <p:cNvSpPr txBox="1"/>
          <p:nvPr/>
        </p:nvSpPr>
        <p:spPr>
          <a:xfrm>
            <a:off x="5525039" y="3807331"/>
            <a:ext cx="936000" cy="215444"/>
          </a:xfrm>
          <a:prstGeom prst="rect">
            <a:avLst/>
          </a:prstGeom>
          <a:noFill/>
        </p:spPr>
        <p:txBody>
          <a:bodyPr wrap="square" rtlCol="0">
            <a:spAutoFit/>
          </a:bodyPr>
          <a:lstStyle/>
          <a:p>
            <a:pPr algn="ctr"/>
            <a:r>
              <a:rPr lang="fr-FR" sz="800" b="1" dirty="0" smtClean="0">
                <a:latin typeface="Bookman Old Style" panose="02050604050505020204" pitchFamily="18" charset="0"/>
              </a:rPr>
              <a:t>CAMEROON</a:t>
            </a:r>
            <a:endParaRPr lang="en-US" sz="800" b="1" dirty="0">
              <a:latin typeface="Bookman Old Style" panose="02050604050505020204" pitchFamily="18" charset="0"/>
            </a:endParaRPr>
          </a:p>
        </p:txBody>
      </p:sp>
      <p:sp>
        <p:nvSpPr>
          <p:cNvPr id="52" name="ZoneTexte 51"/>
          <p:cNvSpPr txBox="1"/>
          <p:nvPr/>
        </p:nvSpPr>
        <p:spPr>
          <a:xfrm>
            <a:off x="2686554" y="4307943"/>
            <a:ext cx="1214007" cy="215444"/>
          </a:xfrm>
          <a:prstGeom prst="rect">
            <a:avLst/>
          </a:prstGeom>
          <a:noFill/>
        </p:spPr>
        <p:txBody>
          <a:bodyPr wrap="square" rtlCol="0">
            <a:spAutoFit/>
          </a:bodyPr>
          <a:lstStyle/>
          <a:p>
            <a:pPr algn="ctr"/>
            <a:r>
              <a:rPr lang="fr-FR" sz="800" b="1" dirty="0" smtClean="0">
                <a:latin typeface="Bookman Old Style" panose="02050604050505020204" pitchFamily="18" charset="0"/>
              </a:rPr>
              <a:t>EVD REGIONAL</a:t>
            </a:r>
            <a:endParaRPr lang="en-US" sz="800" b="1" dirty="0">
              <a:latin typeface="Bookman Old Style" panose="02050604050505020204" pitchFamily="18" charset="0"/>
            </a:endParaRPr>
          </a:p>
        </p:txBody>
      </p:sp>
      <p:sp>
        <p:nvSpPr>
          <p:cNvPr id="53" name="ZoneTexte 52"/>
          <p:cNvSpPr txBox="1"/>
          <p:nvPr/>
        </p:nvSpPr>
        <p:spPr>
          <a:xfrm>
            <a:off x="6194235" y="4353274"/>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54" name="ZoneTexte 53"/>
          <p:cNvSpPr txBox="1"/>
          <p:nvPr/>
        </p:nvSpPr>
        <p:spPr>
          <a:xfrm>
            <a:off x="5432610" y="2472960"/>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55" name="ZoneTexte 54"/>
          <p:cNvSpPr txBox="1"/>
          <p:nvPr/>
        </p:nvSpPr>
        <p:spPr>
          <a:xfrm>
            <a:off x="4128358" y="2357995"/>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56" name="ZoneTexte 55"/>
          <p:cNvSpPr txBox="1"/>
          <p:nvPr/>
        </p:nvSpPr>
        <p:spPr>
          <a:xfrm>
            <a:off x="3064525" y="2196502"/>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57" name="ZoneTexte 56"/>
          <p:cNvSpPr txBox="1"/>
          <p:nvPr/>
        </p:nvSpPr>
        <p:spPr>
          <a:xfrm>
            <a:off x="5161705" y="3257889"/>
            <a:ext cx="77821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NIGERIA</a:t>
            </a:r>
            <a:endParaRPr lang="en-US" sz="700" dirty="0">
              <a:solidFill>
                <a:schemeClr val="bg1">
                  <a:lumMod val="50000"/>
                </a:schemeClr>
              </a:solidFill>
              <a:latin typeface="Bookman Old Style" panose="02050604050505020204" pitchFamily="18" charset="0"/>
            </a:endParaRPr>
          </a:p>
        </p:txBody>
      </p:sp>
      <p:sp>
        <p:nvSpPr>
          <p:cNvPr id="58" name="ZoneTexte 57"/>
          <p:cNvSpPr txBox="1"/>
          <p:nvPr/>
        </p:nvSpPr>
        <p:spPr>
          <a:xfrm>
            <a:off x="4546711" y="4208332"/>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 EQUATORIAL</a:t>
            </a:r>
            <a:endParaRPr lang="en-US" sz="700" dirty="0">
              <a:solidFill>
                <a:schemeClr val="bg1">
                  <a:lumMod val="50000"/>
                </a:schemeClr>
              </a:solidFill>
              <a:latin typeface="Bookman Old Style" panose="02050604050505020204" pitchFamily="18" charset="0"/>
            </a:endParaRPr>
          </a:p>
        </p:txBody>
      </p:sp>
      <p:sp>
        <p:nvSpPr>
          <p:cNvPr id="59" name="ZoneTexte 58"/>
          <p:cNvSpPr txBox="1"/>
          <p:nvPr/>
        </p:nvSpPr>
        <p:spPr>
          <a:xfrm>
            <a:off x="5702610" y="4492232"/>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60" name="ZoneTexte 59"/>
          <p:cNvSpPr txBox="1"/>
          <p:nvPr/>
        </p:nvSpPr>
        <p:spPr>
          <a:xfrm>
            <a:off x="6532086" y="2521120"/>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61" name="ZoneTexte 60"/>
          <p:cNvSpPr txBox="1"/>
          <p:nvPr/>
        </p:nvSpPr>
        <p:spPr>
          <a:xfrm>
            <a:off x="4212746" y="2983711"/>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62" name="ZoneTexte 61"/>
          <p:cNvSpPr txBox="1"/>
          <p:nvPr/>
        </p:nvSpPr>
        <p:spPr>
          <a:xfrm>
            <a:off x="3737394" y="3490284"/>
            <a:ext cx="62948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COTE D’IVOIRE</a:t>
            </a:r>
            <a:endParaRPr lang="en-US" sz="700" dirty="0">
              <a:solidFill>
                <a:schemeClr val="bg1">
                  <a:lumMod val="50000"/>
                </a:schemeClr>
              </a:solidFill>
              <a:latin typeface="Bookman Old Style" panose="02050604050505020204" pitchFamily="18" charset="0"/>
            </a:endParaRPr>
          </a:p>
        </p:txBody>
      </p:sp>
      <p:sp>
        <p:nvSpPr>
          <p:cNvPr id="63" name="ZoneTexte 62"/>
          <p:cNvSpPr txBox="1"/>
          <p:nvPr/>
        </p:nvSpPr>
        <p:spPr>
          <a:xfrm>
            <a:off x="4275314" y="350277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64" name="ZoneTexte 63"/>
          <p:cNvSpPr txBox="1"/>
          <p:nvPr/>
        </p:nvSpPr>
        <p:spPr>
          <a:xfrm>
            <a:off x="4652032" y="3215853"/>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65" name="ZoneTexte 64"/>
          <p:cNvSpPr txBox="1"/>
          <p:nvPr/>
        </p:nvSpPr>
        <p:spPr>
          <a:xfrm>
            <a:off x="4532732" y="3971958"/>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66" name="ZoneTexte 65"/>
          <p:cNvSpPr txBox="1"/>
          <p:nvPr/>
        </p:nvSpPr>
        <p:spPr>
          <a:xfrm>
            <a:off x="3288958" y="3688770"/>
            <a:ext cx="60506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67" name="ZoneTexte 66"/>
          <p:cNvSpPr txBox="1"/>
          <p:nvPr/>
        </p:nvSpPr>
        <p:spPr>
          <a:xfrm>
            <a:off x="2956247" y="3173595"/>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68" name="ZoneTexte 67"/>
          <p:cNvSpPr txBox="1"/>
          <p:nvPr/>
        </p:nvSpPr>
        <p:spPr>
          <a:xfrm>
            <a:off x="2629588" y="3534881"/>
            <a:ext cx="540000"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sp>
        <p:nvSpPr>
          <p:cNvPr id="69" name="ZoneTexte 68"/>
          <p:cNvSpPr txBox="1"/>
          <p:nvPr/>
        </p:nvSpPr>
        <p:spPr>
          <a:xfrm>
            <a:off x="2386632" y="5442050"/>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70" name="ZoneTexte 69"/>
          <p:cNvSpPr txBox="1"/>
          <p:nvPr/>
        </p:nvSpPr>
        <p:spPr>
          <a:xfrm>
            <a:off x="4128233" y="544205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 PRINCIPE</a:t>
            </a:r>
            <a:endParaRPr lang="en-US" sz="700" dirty="0">
              <a:solidFill>
                <a:schemeClr val="bg1">
                  <a:lumMod val="50000"/>
                </a:schemeClr>
              </a:solidFill>
              <a:latin typeface="Bookman Old Style" panose="02050604050505020204" pitchFamily="18" charset="0"/>
            </a:endParaRPr>
          </a:p>
        </p:txBody>
      </p:sp>
      <p:cxnSp>
        <p:nvCxnSpPr>
          <p:cNvPr id="71" name="Connecteur en angle 70"/>
          <p:cNvCxnSpPr/>
          <p:nvPr/>
        </p:nvCxnSpPr>
        <p:spPr>
          <a:xfrm rot="16200000" flipV="1">
            <a:off x="2916679" y="3607579"/>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2" name="Connecteur en angle 71"/>
          <p:cNvCxnSpPr/>
          <p:nvPr/>
        </p:nvCxnSpPr>
        <p:spPr>
          <a:xfrm rot="16200000" flipV="1">
            <a:off x="3167399" y="3854945"/>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3" name="Connecteur en angle 72"/>
          <p:cNvCxnSpPr/>
          <p:nvPr/>
        </p:nvCxnSpPr>
        <p:spPr>
          <a:xfrm rot="5400000" flipH="1" flipV="1">
            <a:off x="3389421" y="3848596"/>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4" name="Connecteur droit 73"/>
          <p:cNvCxnSpPr/>
          <p:nvPr/>
        </p:nvCxnSpPr>
        <p:spPr>
          <a:xfrm flipH="1">
            <a:off x="3400350" y="4102355"/>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0800000" flipV="1">
            <a:off x="7244005" y="3490284"/>
            <a:ext cx="674303" cy="208860"/>
          </a:xfrm>
          <a:prstGeom prst="bentConnector3">
            <a:avLst>
              <a:gd name="adj1" fmla="val 1253"/>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8" name="Connecteur en angle 77"/>
          <p:cNvCxnSpPr/>
          <p:nvPr/>
        </p:nvCxnSpPr>
        <p:spPr>
          <a:xfrm rot="5400000" flipH="1" flipV="1">
            <a:off x="4625401" y="3850957"/>
            <a:ext cx="338745" cy="489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80" name="Image 79"/>
          <p:cNvPicPr>
            <a:picLocks noChangeAspect="1"/>
          </p:cNvPicPr>
          <p:nvPr/>
        </p:nvPicPr>
        <p:blipFill>
          <a:blip r:embed="rId14"/>
          <a:stretch>
            <a:fillRect/>
          </a:stretch>
        </p:blipFill>
        <p:spPr>
          <a:xfrm>
            <a:off x="8590195" y="6714366"/>
            <a:ext cx="138132" cy="200291"/>
          </a:xfrm>
          <a:prstGeom prst="rect">
            <a:avLst/>
          </a:prstGeom>
        </p:spPr>
      </p:pic>
      <p:grpSp>
        <p:nvGrpSpPr>
          <p:cNvPr id="82" name="Groupe 81"/>
          <p:cNvGrpSpPr/>
          <p:nvPr/>
        </p:nvGrpSpPr>
        <p:grpSpPr>
          <a:xfrm>
            <a:off x="295834" y="5048379"/>
            <a:ext cx="1863857" cy="461665"/>
            <a:chOff x="288925" y="5029045"/>
            <a:chExt cx="1863857" cy="461665"/>
          </a:xfrm>
        </p:grpSpPr>
        <p:pic>
          <p:nvPicPr>
            <p:cNvPr id="23" name="Image 22"/>
            <p:cNvPicPr>
              <a:picLocks noChangeAspect="1"/>
            </p:cNvPicPr>
            <p:nvPr/>
          </p:nvPicPr>
          <p:blipFill>
            <a:blip r:embed="rId7"/>
            <a:stretch>
              <a:fillRect/>
            </a:stretch>
          </p:blipFill>
          <p:spPr>
            <a:xfrm>
              <a:off x="288925" y="5029045"/>
              <a:ext cx="225000" cy="326250"/>
            </a:xfrm>
            <a:prstGeom prst="rect">
              <a:avLst/>
            </a:prstGeom>
          </p:spPr>
        </p:pic>
        <p:pic>
          <p:nvPicPr>
            <p:cNvPr id="20" name="Image 19"/>
            <p:cNvPicPr>
              <a:picLocks noChangeAspect="1"/>
            </p:cNvPicPr>
            <p:nvPr/>
          </p:nvPicPr>
          <p:blipFill>
            <a:blip r:embed="rId9"/>
            <a:stretch>
              <a:fillRect/>
            </a:stretch>
          </p:blipFill>
          <p:spPr>
            <a:xfrm>
              <a:off x="307779" y="5030153"/>
              <a:ext cx="180000" cy="213750"/>
            </a:xfrm>
            <a:prstGeom prst="rect">
              <a:avLst/>
            </a:prstGeom>
          </p:spPr>
        </p:pic>
        <p:sp>
          <p:nvSpPr>
            <p:cNvPr id="81" name="ZoneTexte 80"/>
            <p:cNvSpPr txBox="1"/>
            <p:nvPr/>
          </p:nvSpPr>
          <p:spPr>
            <a:xfrm>
              <a:off x="494265" y="5029045"/>
              <a:ext cx="1658517" cy="461665"/>
            </a:xfrm>
            <a:prstGeom prst="rect">
              <a:avLst/>
            </a:prstGeom>
            <a:noFill/>
          </p:spPr>
          <p:txBody>
            <a:bodyPr wrap="square" rtlCol="0">
              <a:spAutoFit/>
            </a:bodyPr>
            <a:lstStyle/>
            <a:p>
              <a:r>
                <a:rPr lang="fr-FR" sz="800" b="1" i="1" dirty="0">
                  <a:solidFill>
                    <a:schemeClr val="tx1">
                      <a:lumMod val="50000"/>
                      <a:lumOff val="50000"/>
                    </a:schemeClr>
                  </a:solidFill>
                  <a:latin typeface="Arial" panose="020B0604020202020204" pitchFamily="34" charset="0"/>
                  <a:cs typeface="Arial" panose="020B0604020202020204" pitchFamily="34" charset="0"/>
                </a:rPr>
                <a:t>CINQ MORTS DANS DES VIOLENCES LE JOUR DU SCRUTIN</a:t>
              </a:r>
              <a:endParaRPr lang="en-US" sz="800" b="1" i="1" dirty="0">
                <a:solidFill>
                  <a:schemeClr val="tx1">
                    <a:lumMod val="50000"/>
                    <a:lumOff val="50000"/>
                  </a:schemeClr>
                </a:solidFill>
                <a:latin typeface="Arial" panose="020B0604020202020204" pitchFamily="34" charset="0"/>
                <a:cs typeface="Arial" panose="020B0604020202020204" pitchFamily="34" charset="0"/>
              </a:endParaRPr>
            </a:p>
          </p:txBody>
        </p:sp>
      </p:grpSp>
      <p:grpSp>
        <p:nvGrpSpPr>
          <p:cNvPr id="84" name="Groupe 83"/>
          <p:cNvGrpSpPr/>
          <p:nvPr/>
        </p:nvGrpSpPr>
        <p:grpSpPr>
          <a:xfrm>
            <a:off x="303546" y="2621147"/>
            <a:ext cx="1993242" cy="338554"/>
            <a:chOff x="301803" y="2535456"/>
            <a:chExt cx="1894182" cy="338554"/>
          </a:xfrm>
        </p:grpSpPr>
        <p:pic>
          <p:nvPicPr>
            <p:cNvPr id="24" name="Image 23"/>
            <p:cNvPicPr>
              <a:picLocks noChangeAspect="1"/>
            </p:cNvPicPr>
            <p:nvPr/>
          </p:nvPicPr>
          <p:blipFill>
            <a:blip r:embed="rId7"/>
            <a:stretch>
              <a:fillRect/>
            </a:stretch>
          </p:blipFill>
          <p:spPr>
            <a:xfrm>
              <a:off x="301803" y="2535456"/>
              <a:ext cx="225000" cy="326250"/>
            </a:xfrm>
            <a:prstGeom prst="rect">
              <a:avLst/>
            </a:prstGeom>
          </p:spPr>
        </p:pic>
        <p:pic>
          <p:nvPicPr>
            <p:cNvPr id="14" name="Image 13"/>
            <p:cNvPicPr>
              <a:picLocks noChangeAspect="1"/>
            </p:cNvPicPr>
            <p:nvPr/>
          </p:nvPicPr>
          <p:blipFill>
            <a:blip r:embed="rId8"/>
            <a:stretch>
              <a:fillRect/>
            </a:stretch>
          </p:blipFill>
          <p:spPr>
            <a:xfrm>
              <a:off x="319029" y="2566046"/>
              <a:ext cx="168750" cy="168750"/>
            </a:xfrm>
            <a:prstGeom prst="rect">
              <a:avLst/>
            </a:prstGeom>
          </p:spPr>
        </p:pic>
        <p:sp>
          <p:nvSpPr>
            <p:cNvPr id="83" name="ZoneTexte 82"/>
            <p:cNvSpPr txBox="1"/>
            <p:nvPr/>
          </p:nvSpPr>
          <p:spPr>
            <a:xfrm>
              <a:off x="535772" y="2535456"/>
              <a:ext cx="1660213" cy="338554"/>
            </a:xfrm>
            <a:prstGeom prst="rect">
              <a:avLst/>
            </a:prstGeom>
            <a:noFill/>
          </p:spPr>
          <p:txBody>
            <a:bodyPr wrap="square" rtlCol="0">
              <a:spAutoFit/>
            </a:bodyPr>
            <a:lstStyle/>
            <a:p>
              <a:pPr>
                <a:spcBef>
                  <a:spcPts val="600"/>
                </a:spcBef>
              </a:pPr>
              <a:r>
                <a:rPr lang="en-GB" sz="800" b="1" i="1" dirty="0">
                  <a:solidFill>
                    <a:schemeClr val="tx1">
                      <a:lumMod val="50000"/>
                      <a:lumOff val="50000"/>
                    </a:schemeClr>
                  </a:solidFill>
                  <a:latin typeface="Arial" panose="020B0604020202020204" pitchFamily="34" charset="0"/>
                  <a:cs typeface="Arial" panose="020B0604020202020204" pitchFamily="34" charset="0"/>
                </a:rPr>
                <a:t>TRAVAILLEURS HUMANITAIRES ATTAQUÉS</a:t>
              </a:r>
              <a:endParaRPr lang="en-US" sz="800" b="1" i="1" dirty="0">
                <a:solidFill>
                  <a:schemeClr val="tx1">
                    <a:lumMod val="50000"/>
                    <a:lumOff val="50000"/>
                  </a:schemeClr>
                </a:solidFill>
                <a:latin typeface="Arial" panose="020B0604020202020204" pitchFamily="34" charset="0"/>
                <a:cs typeface="Arial" panose="020B0604020202020204" pitchFamily="34" charset="0"/>
              </a:endParaRPr>
            </a:p>
          </p:txBody>
        </p:sp>
      </p:grpSp>
      <p:grpSp>
        <p:nvGrpSpPr>
          <p:cNvPr id="86" name="Groupe 85"/>
          <p:cNvGrpSpPr/>
          <p:nvPr/>
        </p:nvGrpSpPr>
        <p:grpSpPr>
          <a:xfrm>
            <a:off x="305971" y="854542"/>
            <a:ext cx="1853721" cy="356179"/>
            <a:chOff x="305971" y="854542"/>
            <a:chExt cx="1853721" cy="356179"/>
          </a:xfrm>
        </p:grpSpPr>
        <p:sp>
          <p:nvSpPr>
            <p:cNvPr id="85" name="ZoneTexte 84"/>
            <p:cNvSpPr txBox="1"/>
            <p:nvPr/>
          </p:nvSpPr>
          <p:spPr>
            <a:xfrm>
              <a:off x="494266" y="854542"/>
              <a:ext cx="1665426" cy="338554"/>
            </a:xfrm>
            <a:prstGeom prst="rect">
              <a:avLst/>
            </a:prstGeom>
            <a:noFill/>
          </p:spPr>
          <p:txBody>
            <a:bodyPr wrap="square" rtlCol="0">
              <a:spAutoFit/>
            </a:bodyPr>
            <a:lstStyle/>
            <a:p>
              <a:pPr>
                <a:spcBef>
                  <a:spcPts val="600"/>
                </a:spcBef>
              </a:pPr>
              <a:r>
                <a:rPr lang="fr-FR" sz="800" b="1" i="1" dirty="0">
                  <a:solidFill>
                    <a:schemeClr val="tx1">
                      <a:lumMod val="50000"/>
                      <a:lumOff val="50000"/>
                    </a:schemeClr>
                  </a:solidFill>
                  <a:latin typeface="Arial" panose="020B0604020202020204" pitchFamily="34" charset="0"/>
                  <a:cs typeface="Arial" panose="020B0604020202020204" pitchFamily="34" charset="0"/>
                </a:rPr>
                <a:t>SEPT PERSONNES TUÉES DANS UN ATTENTAT-SUICIDE </a:t>
              </a:r>
              <a:endParaRPr lang="en-US" sz="800" b="1" i="1"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25" name="Image 24"/>
            <p:cNvPicPr>
              <a:picLocks noChangeAspect="1"/>
            </p:cNvPicPr>
            <p:nvPr/>
          </p:nvPicPr>
          <p:blipFill>
            <a:blip r:embed="rId7"/>
            <a:stretch>
              <a:fillRect/>
            </a:stretch>
          </p:blipFill>
          <p:spPr>
            <a:xfrm>
              <a:off x="305971" y="884471"/>
              <a:ext cx="225000" cy="326250"/>
            </a:xfrm>
            <a:prstGeom prst="rect">
              <a:avLst/>
            </a:prstGeom>
          </p:spPr>
        </p:pic>
        <p:pic>
          <p:nvPicPr>
            <p:cNvPr id="11" name="Image 10"/>
            <p:cNvPicPr>
              <a:picLocks noChangeAspect="1"/>
            </p:cNvPicPr>
            <p:nvPr/>
          </p:nvPicPr>
          <p:blipFill>
            <a:blip r:embed="rId9"/>
            <a:stretch>
              <a:fillRect/>
            </a:stretch>
          </p:blipFill>
          <p:spPr>
            <a:xfrm>
              <a:off x="321382" y="886889"/>
              <a:ext cx="180000" cy="213750"/>
            </a:xfrm>
            <a:prstGeom prst="rect">
              <a:avLst/>
            </a:prstGeom>
          </p:spPr>
        </p:pic>
      </p:grpSp>
      <p:grpSp>
        <p:nvGrpSpPr>
          <p:cNvPr id="88" name="Groupe 87"/>
          <p:cNvGrpSpPr/>
          <p:nvPr/>
        </p:nvGrpSpPr>
        <p:grpSpPr>
          <a:xfrm>
            <a:off x="8541094" y="3803527"/>
            <a:ext cx="1917735" cy="461665"/>
            <a:chOff x="8578527" y="3274683"/>
            <a:chExt cx="1917735" cy="461665"/>
          </a:xfrm>
        </p:grpSpPr>
        <p:pic>
          <p:nvPicPr>
            <p:cNvPr id="22" name="Image 21"/>
            <p:cNvPicPr>
              <a:picLocks noChangeAspect="1"/>
            </p:cNvPicPr>
            <p:nvPr/>
          </p:nvPicPr>
          <p:blipFill>
            <a:blip r:embed="rId10"/>
            <a:stretch>
              <a:fillRect/>
            </a:stretch>
          </p:blipFill>
          <p:spPr>
            <a:xfrm>
              <a:off x="8578527" y="3286987"/>
              <a:ext cx="225000" cy="326250"/>
            </a:xfrm>
            <a:prstGeom prst="rect">
              <a:avLst/>
            </a:prstGeom>
          </p:spPr>
        </p:pic>
        <p:pic>
          <p:nvPicPr>
            <p:cNvPr id="18" name="Image 17"/>
            <p:cNvPicPr>
              <a:picLocks noChangeAspect="1"/>
            </p:cNvPicPr>
            <p:nvPr/>
          </p:nvPicPr>
          <p:blipFill>
            <a:blip r:embed="rId11"/>
            <a:stretch>
              <a:fillRect/>
            </a:stretch>
          </p:blipFill>
          <p:spPr>
            <a:xfrm>
              <a:off x="8595402" y="3297035"/>
              <a:ext cx="191250" cy="191250"/>
            </a:xfrm>
            <a:prstGeom prst="rect">
              <a:avLst/>
            </a:prstGeom>
          </p:spPr>
        </p:pic>
        <p:sp>
          <p:nvSpPr>
            <p:cNvPr id="87" name="ZoneTexte 86"/>
            <p:cNvSpPr txBox="1"/>
            <p:nvPr/>
          </p:nvSpPr>
          <p:spPr>
            <a:xfrm>
              <a:off x="8786652" y="3274683"/>
              <a:ext cx="1709610" cy="461665"/>
            </a:xfrm>
            <a:prstGeom prst="rect">
              <a:avLst/>
            </a:prstGeom>
            <a:noFill/>
          </p:spPr>
          <p:txBody>
            <a:bodyPr wrap="square" rtlCol="0">
              <a:spAutoFit/>
            </a:bodyPr>
            <a:lstStyle/>
            <a:p>
              <a:r>
                <a:rPr lang="fr-FR" sz="800" b="1" i="1" dirty="0">
                  <a:solidFill>
                    <a:schemeClr val="tx1">
                      <a:lumMod val="50000"/>
                      <a:lumOff val="50000"/>
                    </a:schemeClr>
                  </a:solidFill>
                  <a:latin typeface="Arial" panose="020B0604020202020204" pitchFamily="34" charset="0"/>
                  <a:cs typeface="Arial" panose="020B0604020202020204" pitchFamily="34" charset="0"/>
                </a:rPr>
                <a:t>FIN DE LA PÉRIODE D'OBSERVATION DES </a:t>
              </a:r>
              <a:r>
                <a:rPr lang="fr-FR" sz="800" b="1" i="1" dirty="0" smtClean="0">
                  <a:solidFill>
                    <a:schemeClr val="tx1">
                      <a:lumMod val="50000"/>
                      <a:lumOff val="50000"/>
                    </a:schemeClr>
                  </a:solidFill>
                  <a:latin typeface="Arial" panose="020B0604020202020204" pitchFamily="34" charset="0"/>
                  <a:cs typeface="Arial" panose="020B0604020202020204" pitchFamily="34" charset="0"/>
                </a:rPr>
                <a:t>CONTACTS AU </a:t>
              </a:r>
              <a:r>
                <a:rPr lang="fr-FR" sz="800" b="1" i="1" dirty="0">
                  <a:solidFill>
                    <a:schemeClr val="tx1">
                      <a:lumMod val="50000"/>
                      <a:lumOff val="50000"/>
                    </a:schemeClr>
                  </a:solidFill>
                  <a:latin typeface="Arial" panose="020B0604020202020204" pitchFamily="34" charset="0"/>
                  <a:cs typeface="Arial" panose="020B0604020202020204" pitchFamily="34" charset="0"/>
                </a:rPr>
                <a:t>LIBERIA </a:t>
              </a:r>
              <a:endParaRPr lang="en-GB" sz="800" b="1" i="1" dirty="0" smtClean="0">
                <a:solidFill>
                  <a:schemeClr val="tx1">
                    <a:lumMod val="50000"/>
                    <a:lumOff val="50000"/>
                  </a:schemeClr>
                </a:solidFill>
                <a:latin typeface="Arial" panose="020B0604020202020204" pitchFamily="34" charset="0"/>
                <a:cs typeface="Arial" panose="020B0604020202020204" pitchFamily="34" charset="0"/>
              </a:endParaRPr>
            </a:p>
          </p:txBody>
        </p:sp>
      </p:grpSp>
      <p:grpSp>
        <p:nvGrpSpPr>
          <p:cNvPr id="90" name="Groupe 89"/>
          <p:cNvGrpSpPr/>
          <p:nvPr/>
        </p:nvGrpSpPr>
        <p:grpSpPr>
          <a:xfrm>
            <a:off x="8615079" y="1073141"/>
            <a:ext cx="1881183" cy="342489"/>
            <a:chOff x="8615079" y="1073141"/>
            <a:chExt cx="1881183" cy="342489"/>
          </a:xfrm>
        </p:grpSpPr>
        <p:pic>
          <p:nvPicPr>
            <p:cNvPr id="21" name="Image 20"/>
            <p:cNvPicPr>
              <a:picLocks noChangeAspect="1"/>
            </p:cNvPicPr>
            <p:nvPr/>
          </p:nvPicPr>
          <p:blipFill>
            <a:blip r:embed="rId12"/>
            <a:stretch>
              <a:fillRect/>
            </a:stretch>
          </p:blipFill>
          <p:spPr>
            <a:xfrm>
              <a:off x="8615079" y="1089380"/>
              <a:ext cx="225000" cy="326250"/>
            </a:xfrm>
            <a:prstGeom prst="rect">
              <a:avLst/>
            </a:prstGeom>
          </p:spPr>
        </p:pic>
        <p:pic>
          <p:nvPicPr>
            <p:cNvPr id="19" name="Image 18"/>
            <p:cNvPicPr>
              <a:picLocks noChangeAspect="1"/>
            </p:cNvPicPr>
            <p:nvPr/>
          </p:nvPicPr>
          <p:blipFill>
            <a:blip r:embed="rId13"/>
            <a:stretch>
              <a:fillRect/>
            </a:stretch>
          </p:blipFill>
          <p:spPr>
            <a:xfrm>
              <a:off x="8643204" y="1106255"/>
              <a:ext cx="168750" cy="146250"/>
            </a:xfrm>
            <a:prstGeom prst="rect">
              <a:avLst/>
            </a:prstGeom>
          </p:spPr>
        </p:pic>
        <p:sp>
          <p:nvSpPr>
            <p:cNvPr id="89" name="ZoneTexte 88"/>
            <p:cNvSpPr txBox="1"/>
            <p:nvPr/>
          </p:nvSpPr>
          <p:spPr>
            <a:xfrm>
              <a:off x="8847572" y="1073141"/>
              <a:ext cx="1648690" cy="338554"/>
            </a:xfrm>
            <a:prstGeom prst="rect">
              <a:avLst/>
            </a:prstGeom>
            <a:noFill/>
          </p:spPr>
          <p:txBody>
            <a:bodyPr wrap="square" rtlCol="0">
              <a:spAutoFit/>
            </a:bodyPr>
            <a:lstStyle/>
            <a:p>
              <a:pPr>
                <a:spcBef>
                  <a:spcPts val="600"/>
                </a:spcBef>
              </a:pPr>
              <a:r>
                <a:rPr lang="fr-FR" sz="800" b="1" i="1" dirty="0">
                  <a:solidFill>
                    <a:schemeClr val="tx1">
                      <a:lumMod val="50000"/>
                      <a:lumOff val="50000"/>
                    </a:schemeClr>
                  </a:solidFill>
                  <a:latin typeface="Arial" panose="020B0604020202020204" pitchFamily="34" charset="0"/>
                  <a:cs typeface="Arial" panose="020B0604020202020204" pitchFamily="34" charset="0"/>
                </a:rPr>
                <a:t>DES INONDATIONS FONT 31 MORTS ET 20 000 SANS ABRI</a:t>
              </a:r>
              <a:endParaRPr lang="en-US" sz="800" b="1" i="1" dirty="0">
                <a:solidFill>
                  <a:schemeClr val="tx1">
                    <a:lumMod val="50000"/>
                    <a:lumOff val="50000"/>
                  </a:schemeClr>
                </a:solidFill>
                <a:latin typeface="Arial" panose="020B0604020202020204" pitchFamily="34" charset="0"/>
                <a:cs typeface="Arial" panose="020B0604020202020204" pitchFamily="34" charset="0"/>
              </a:endParaRPr>
            </a:p>
          </p:txBody>
        </p:sp>
      </p:grpSp>
      <p:sp>
        <p:nvSpPr>
          <p:cNvPr id="3" name="Rectangle 2"/>
          <p:cNvSpPr/>
          <p:nvPr/>
        </p:nvSpPr>
        <p:spPr>
          <a:xfrm>
            <a:off x="2419865" y="6874646"/>
            <a:ext cx="6195213" cy="323165"/>
          </a:xfrm>
          <a:prstGeom prst="rect">
            <a:avLst/>
          </a:prstGeom>
        </p:spPr>
        <p:txBody>
          <a:bodyPr wrap="square">
            <a:spAutoFit/>
          </a:bodyPr>
          <a:lstStyle/>
          <a:p>
            <a:r>
              <a:rPr lang="en-GB" sz="800" b="1" dirty="0">
                <a:solidFill>
                  <a:schemeClr val="bg1">
                    <a:lumMod val="50000"/>
                  </a:schemeClr>
                </a:solidFill>
                <a:latin typeface="Arial" panose="020B0604020202020204" pitchFamily="34" charset="0"/>
                <a:cs typeface="Arial" panose="020B0604020202020204" pitchFamily="34" charset="0"/>
              </a:rPr>
              <a:t>Date de </a:t>
            </a:r>
            <a:r>
              <a:rPr lang="en-GB" sz="800" b="1" dirty="0" err="1">
                <a:solidFill>
                  <a:schemeClr val="bg1">
                    <a:lumMod val="50000"/>
                  </a:schemeClr>
                </a:solidFill>
                <a:latin typeface="Arial" panose="020B0604020202020204" pitchFamily="34" charset="0"/>
                <a:cs typeface="Arial" panose="020B0604020202020204" pitchFamily="34" charset="0"/>
              </a:rPr>
              <a:t>création</a:t>
            </a:r>
            <a:r>
              <a:rPr lang="en-GB" sz="800" dirty="0" smtClean="0">
                <a:solidFill>
                  <a:schemeClr val="bg1">
                    <a:lumMod val="50000"/>
                  </a:schemeClr>
                </a:solidFill>
                <a:latin typeface="Arial" panose="020B0604020202020204" pitchFamily="34" charset="0"/>
                <a:cs typeface="Arial" panose="020B0604020202020204" pitchFamily="34" charset="0"/>
              </a:rPr>
              <a:t>: </a:t>
            </a:r>
            <a:r>
              <a:rPr lang="en-GB" sz="800" dirty="0">
                <a:solidFill>
                  <a:schemeClr val="bg1">
                    <a:lumMod val="50000"/>
                  </a:schemeClr>
                </a:solidFill>
                <a:latin typeface="Arial" panose="020B0604020202020204" pitchFamily="34" charset="0"/>
                <a:cs typeface="Arial" panose="020B0604020202020204" pitchFamily="34" charset="0"/>
              </a:rPr>
              <a:t>14 </a:t>
            </a:r>
            <a:r>
              <a:rPr lang="en-GB" sz="800" dirty="0" err="1">
                <a:solidFill>
                  <a:schemeClr val="bg1">
                    <a:lumMod val="50000"/>
                  </a:schemeClr>
                </a:solidFill>
                <a:latin typeface="Arial" panose="020B0604020202020204" pitchFamily="34" charset="0"/>
                <a:cs typeface="Arial" panose="020B0604020202020204" pitchFamily="34" charset="0"/>
              </a:rPr>
              <a:t>décembre</a:t>
            </a:r>
            <a:r>
              <a:rPr lang="en-GB" sz="800" dirty="0">
                <a:solidFill>
                  <a:schemeClr val="bg1">
                    <a:lumMod val="50000"/>
                  </a:schemeClr>
                </a:solidFill>
                <a:latin typeface="Arial" panose="020B0604020202020204" pitchFamily="34" charset="0"/>
                <a:cs typeface="Arial" panose="020B0604020202020204" pitchFamily="34" charset="0"/>
              </a:rPr>
              <a:t> 2015          </a:t>
            </a:r>
            <a:r>
              <a:rPr lang="en-GB"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Sources de données</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rPr>
              <a:t>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smtClean="0">
                <a:solidFill>
                  <a:schemeClr val="bg1">
                    <a:lumMod val="50000"/>
                  </a:schemeClr>
                </a:solidFill>
                <a:latin typeface="Arial" panose="020B0604020202020204" pitchFamily="34" charset="0"/>
                <a:cs typeface="Arial" panose="020B0604020202020204" pitchFamily="34" charset="0"/>
              </a:rPr>
              <a:t>Contact</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rPr>
              <a:t>ocharowca@un.org</a:t>
            </a:r>
          </a:p>
          <a:p>
            <a:r>
              <a:rPr lang="fr-FR" sz="700" i="1" dirty="0">
                <a:solidFill>
                  <a:schemeClr val="bg1">
                    <a:lumMod val="50000"/>
                  </a:schemeClr>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p>
        </p:txBody>
      </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250</TotalTime>
  <Words>291</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(8 – 14 décembre 2015)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 Bah</cp:lastModifiedBy>
  <cp:revision>21</cp:revision>
  <cp:lastPrinted>2015-12-15T15:42:39Z</cp:lastPrinted>
  <dcterms:created xsi:type="dcterms:W3CDTF">2015-12-15T11:10:25Z</dcterms:created>
  <dcterms:modified xsi:type="dcterms:W3CDTF">2015-12-15T16:06:39Z</dcterms:modified>
</cp:coreProperties>
</file>