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100" d="100"/>
          <a:sy n="100" d="100"/>
        </p:scale>
        <p:origin x="894" y="12"/>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22/07/2015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22/07/2015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22/07/2015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22/07/2015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22/07/2015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22/07/2015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22/07/2015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22/07/2015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22/07/2015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3" cy="6019753"/>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fr-FR" sz="800" dirty="0">
                <a:solidFill>
                  <a:srgbClr val="659AD2"/>
                </a:solidFill>
                <a:latin typeface="Arial" panose="020B0604020202020204" pitchFamily="34" charset="0"/>
                <a:cs typeface="Arial" panose="020B0604020202020204" pitchFamily="34" charset="0"/>
              </a:rPr>
              <a:t>Date de création: </a:t>
            </a:r>
            <a:r>
              <a:rPr lang="fr-FR" sz="800" dirty="0" smtClean="0">
                <a:solidFill>
                  <a:srgbClr val="659AD2"/>
                </a:solidFill>
                <a:latin typeface="Arial" panose="020B0604020202020204" pitchFamily="34" charset="0"/>
                <a:cs typeface="Arial" panose="020B0604020202020204" pitchFamily="34" charset="0"/>
              </a:rPr>
              <a:t>22 </a:t>
            </a:r>
            <a:r>
              <a:rPr lang="fr-FR" sz="800" dirty="0">
                <a:solidFill>
                  <a:srgbClr val="659AD2"/>
                </a:solidFill>
                <a:latin typeface="Arial" panose="020B0604020202020204" pitchFamily="34" charset="0"/>
                <a:cs typeface="Arial" panose="020B0604020202020204" pitchFamily="34" charset="0"/>
              </a:rPr>
              <a:t>juillet 2015</a:t>
            </a:r>
          </a:p>
          <a:p>
            <a:r>
              <a:rPr lang="fr-FR" sz="800" dirty="0">
                <a:solidFill>
                  <a:srgbClr val="659AD2"/>
                </a:solidFill>
                <a:latin typeface="Arial" panose="020B0604020202020204" pitchFamily="34" charset="0"/>
                <a:cs typeface="Arial" panose="020B0604020202020204" pitchFamily="34" charset="0"/>
              </a:rPr>
              <a:t>Sources de données de la carte: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endParaRPr lang="fr-FR" sz="8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14 – 20 July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28303"/>
            <a:ext cx="3953770" cy="6624736"/>
          </a:xfrm>
          <a:prstGeom prst="rect">
            <a:avLst/>
          </a:prstGeom>
          <a:noFill/>
        </p:spPr>
        <p:txBody>
          <a:bodyPr wrap="square" lIns="99569" tIns="49785" rIns="99569" bIns="49785" rtlCol="0">
            <a:noAutofit/>
          </a:bodyPr>
          <a:lstStyle/>
          <a:p>
            <a:r>
              <a:rPr lang="fr-FR" sz="900" b="1" dirty="0" smtClean="0">
                <a:solidFill>
                  <a:srgbClr val="FF721E"/>
                </a:solidFill>
                <a:latin typeface="Arial"/>
              </a:rPr>
              <a:t>REPUBLIQUE CENTRAFRICAINE (</a:t>
            </a:r>
            <a:r>
              <a:rPr lang="fr-FR" sz="900" b="1" dirty="0" smtClean="0">
                <a:solidFill>
                  <a:srgbClr val="FF721E"/>
                </a:solidFill>
                <a:latin typeface="Arial"/>
              </a:rPr>
              <a:t>RCA) </a:t>
            </a:r>
            <a:endParaRPr lang="fr-FR" sz="900" b="1" dirty="0">
              <a:solidFill>
                <a:srgbClr val="FF721E"/>
              </a:solidFill>
              <a:latin typeface="Arial"/>
            </a:endParaRPr>
          </a:p>
          <a:p>
            <a:r>
              <a:rPr lang="fr-CA" sz="800" b="1" i="1" cap="all" dirty="0" smtClean="0">
                <a:solidFill>
                  <a:srgbClr val="036BB6"/>
                </a:solidFill>
                <a:latin typeface="Arial"/>
              </a:rPr>
              <a:t>LE NOMBRE DE DEPLACES diminue de 30 000</a:t>
            </a:r>
            <a:endParaRPr lang="fr-FR" sz="800" b="1" i="1" cap="all" dirty="0">
              <a:solidFill>
                <a:srgbClr val="036BB6"/>
              </a:solidFill>
              <a:latin typeface="Arial"/>
            </a:endParaRPr>
          </a:p>
          <a:p>
            <a:pPr algn="just"/>
            <a:r>
              <a:rPr lang="fr-FR" sz="700" dirty="0">
                <a:solidFill>
                  <a:srgbClr val="A6A6A6"/>
                </a:solidFill>
                <a:latin typeface="Arial" pitchFamily="34" charset="0"/>
                <a:cs typeface="Arial" pitchFamily="34" charset="0"/>
              </a:rPr>
              <a:t>Le nombre de personnes déplacées à travers le pays est passé de 399 268 en mai à 368 859 en juillet, une baisse de 7,6%. Cela inclut les personnes déplacées dans les 32 sites de la capitale Bangui, où il y a actuellement 30 186 personnes déplacées comparé aux 33 067 en mai, selon la Commission Mouvement de Populations. Les retours sont principalement dus à l'amélioration relative de la sécurité dans certaines parties du pays, mais surtout en raison de la présence accrue des forces de la MINUSCA dans certaines zones de retour. Cependant, il existe des déplacements primaires et secondaires avec l'apparition de nouveaux sites de déplacés dans les provinces de l'Ouham et de Nana </a:t>
            </a:r>
            <a:r>
              <a:rPr lang="fr-FR" sz="700" dirty="0" err="1">
                <a:solidFill>
                  <a:srgbClr val="A6A6A6"/>
                </a:solidFill>
                <a:latin typeface="Arial" pitchFamily="34" charset="0"/>
                <a:cs typeface="Arial" pitchFamily="34" charset="0"/>
              </a:rPr>
              <a:t>Gribizi</a:t>
            </a:r>
            <a:r>
              <a:rPr lang="fr-FR" sz="700" dirty="0">
                <a:solidFill>
                  <a:srgbClr val="A6A6A6"/>
                </a:solidFill>
                <a:latin typeface="Arial" pitchFamily="34" charset="0"/>
                <a:cs typeface="Arial" pitchFamily="34" charset="0"/>
              </a:rPr>
              <a:t>, dans les régions centrales et du nord-ouest</a:t>
            </a:r>
            <a:r>
              <a:rPr lang="fr-FR" sz="700" dirty="0" smtClean="0">
                <a:solidFill>
                  <a:srgbClr val="A6A6A6"/>
                </a:solidFill>
                <a:latin typeface="Arial" pitchFamily="34" charset="0"/>
                <a:cs typeface="Arial" pitchFamily="34" charset="0"/>
              </a:rPr>
              <a:t>. </a:t>
            </a:r>
            <a:endParaRPr lang="en-US" sz="500" dirty="0" smtClean="0">
              <a:solidFill>
                <a:srgbClr val="A6A6A6"/>
              </a:solidFill>
              <a:latin typeface="Arial" pitchFamily="34" charset="0"/>
              <a:cs typeface="Arial" pitchFamily="34" charset="0"/>
            </a:endParaRPr>
          </a:p>
          <a:p>
            <a:r>
              <a:rPr lang="en-GB" sz="900" b="1" dirty="0" smtClean="0">
                <a:solidFill>
                  <a:srgbClr val="FF721E"/>
                </a:solidFill>
                <a:latin typeface="Arial"/>
              </a:rPr>
              <a:t>TCHAD</a:t>
            </a:r>
            <a:endParaRPr lang="fr-FR" sz="900" b="1" dirty="0">
              <a:solidFill>
                <a:srgbClr val="FF721E"/>
              </a:solidFill>
              <a:latin typeface="Arial"/>
            </a:endParaRPr>
          </a:p>
          <a:p>
            <a:r>
              <a:rPr lang="fr-FR" sz="800" b="1" i="1" cap="all" dirty="0">
                <a:solidFill>
                  <a:srgbClr val="036BB6"/>
                </a:solidFill>
                <a:latin typeface="Arial"/>
              </a:rPr>
              <a:t>L’INSÉCURITÉ entrave la réponse dans LA REGION DU LAC </a:t>
            </a:r>
            <a:endParaRPr lang="fr-FR" sz="800" b="1" i="1" cap="all" dirty="0" smtClean="0">
              <a:solidFill>
                <a:srgbClr val="036BB6"/>
              </a:solidFill>
              <a:latin typeface="Arial"/>
            </a:endParaRPr>
          </a:p>
          <a:p>
            <a:r>
              <a:rPr lang="fr-FR" sz="700" dirty="0">
                <a:solidFill>
                  <a:srgbClr val="A6A6A6"/>
                </a:solidFill>
                <a:latin typeface="Arial" pitchFamily="34" charset="0"/>
                <a:cs typeface="Arial" pitchFamily="34" charset="0"/>
              </a:rPr>
              <a:t>Les attaques récurrentes de militants présumés de Boko Haram ont accru l'insécurité dans la région sud du lac. Le 17 juillet, les forces tchadiennes ont repoussé une attaque par des militants de Boko Haram sur le village de </a:t>
            </a:r>
            <a:r>
              <a:rPr lang="fr-FR" sz="700" dirty="0" err="1">
                <a:solidFill>
                  <a:srgbClr val="A6A6A6"/>
                </a:solidFill>
                <a:latin typeface="Arial" pitchFamily="34" charset="0"/>
                <a:cs typeface="Arial" pitchFamily="34" charset="0"/>
              </a:rPr>
              <a:t>Koumguia</a:t>
            </a:r>
            <a:r>
              <a:rPr lang="fr-FR" sz="700" dirty="0">
                <a:solidFill>
                  <a:srgbClr val="A6A6A6"/>
                </a:solidFill>
                <a:latin typeface="Arial" pitchFamily="34" charset="0"/>
                <a:cs typeface="Arial" pitchFamily="34" charset="0"/>
              </a:rPr>
              <a:t>. Un soldat tchadien et 19 militants ont été tués dans les combats, selon des sources médiatiques. </a:t>
            </a:r>
            <a:r>
              <a:rPr lang="fr-FR" sz="700" dirty="0" err="1">
                <a:solidFill>
                  <a:srgbClr val="A6A6A6"/>
                </a:solidFill>
                <a:latin typeface="Arial" pitchFamily="34" charset="0"/>
                <a:cs typeface="Arial" pitchFamily="34" charset="0"/>
              </a:rPr>
              <a:t>Koumguia</a:t>
            </a:r>
            <a:r>
              <a:rPr lang="fr-FR" sz="700" dirty="0">
                <a:solidFill>
                  <a:srgbClr val="A6A6A6"/>
                </a:solidFill>
                <a:latin typeface="Arial" pitchFamily="34" charset="0"/>
                <a:cs typeface="Arial" pitchFamily="34" charset="0"/>
              </a:rPr>
              <a:t> était la quatrième localité sur les rives du lac Tchad à être attaquée en une semaine, forçant les agences humanitaires à réduire leurs activités. La protection, la sécurité et l'aide d'urgence à la population touchée sont les principales préoccupations.</a:t>
            </a:r>
            <a:endParaRPr lang="en-US" sz="500" b="1" dirty="0" smtClean="0">
              <a:solidFill>
                <a:srgbClr val="FF721E"/>
              </a:solidFill>
              <a:latin typeface="Arial"/>
            </a:endParaRPr>
          </a:p>
          <a:p>
            <a:r>
              <a:rPr lang="en-US" sz="900" b="1" dirty="0" smtClean="0">
                <a:solidFill>
                  <a:srgbClr val="FF721E"/>
                </a:solidFill>
                <a:latin typeface="Arial"/>
              </a:rPr>
              <a:t>REPUBLIQUE DEMOCRATIQUE DU CONGO (RDC)</a:t>
            </a:r>
            <a:endParaRPr lang="en-US" sz="900" b="1" dirty="0">
              <a:solidFill>
                <a:srgbClr val="FF721E"/>
              </a:solidFill>
              <a:latin typeface="Arial"/>
            </a:endParaRPr>
          </a:p>
          <a:p>
            <a:r>
              <a:rPr lang="fr-FR" sz="800" b="1" i="1" cap="all" dirty="0">
                <a:solidFill>
                  <a:srgbClr val="036BB6"/>
                </a:solidFill>
                <a:latin typeface="Arial"/>
              </a:rPr>
              <a:t>9 tués par des </a:t>
            </a:r>
            <a:r>
              <a:rPr lang="fr-FR" sz="800" b="1" i="1" cap="all" dirty="0" smtClean="0">
                <a:solidFill>
                  <a:srgbClr val="036BB6"/>
                </a:solidFill>
                <a:latin typeface="Arial"/>
              </a:rPr>
              <a:t>attaques de militants</a:t>
            </a:r>
          </a:p>
          <a:p>
            <a:r>
              <a:rPr lang="fr-FR" sz="700" dirty="0">
                <a:solidFill>
                  <a:srgbClr val="A6A6A6"/>
                </a:solidFill>
                <a:latin typeface="Arial" pitchFamily="34" charset="0"/>
                <a:cs typeface="Arial" pitchFamily="34" charset="0"/>
              </a:rPr>
              <a:t>Le 14 juillet, au moins neuf personnes ont été tuées lors d'une attaque dans la région de Beni, dans la province du Nord-Kivu. L’attaque aurait été commise par les rebelles ougandais des Forces Démocratiques Alliées (FDA). L'attaque a visé plusieurs villages à environ 60 kms au nord de Beni.</a:t>
            </a:r>
            <a:endParaRPr lang="en-GB" sz="500" dirty="0" smtClean="0">
              <a:solidFill>
                <a:srgbClr val="A6A6A6"/>
              </a:solidFill>
              <a:latin typeface="Arial" pitchFamily="34" charset="0"/>
              <a:cs typeface="Arial" pitchFamily="34" charset="0"/>
            </a:endParaRPr>
          </a:p>
          <a:p>
            <a:r>
              <a:rPr lang="fr-FR" sz="800" b="1" i="1" cap="all" dirty="0">
                <a:solidFill>
                  <a:srgbClr val="036BB6"/>
                </a:solidFill>
                <a:latin typeface="Arial"/>
              </a:rPr>
              <a:t>Epidémie de rougeole </a:t>
            </a:r>
            <a:r>
              <a:rPr lang="fr-FR" sz="800" b="1" i="1" cap="all" dirty="0" smtClean="0">
                <a:solidFill>
                  <a:srgbClr val="036BB6"/>
                </a:solidFill>
                <a:latin typeface="Arial"/>
              </a:rPr>
              <a:t>au Maniema</a:t>
            </a:r>
          </a:p>
          <a:p>
            <a:r>
              <a:rPr lang="fr-FR" sz="700" dirty="0">
                <a:solidFill>
                  <a:srgbClr val="A6A6A6"/>
                </a:solidFill>
                <a:latin typeface="Arial" pitchFamily="34" charset="0"/>
                <a:cs typeface="Arial" pitchFamily="34" charset="0"/>
              </a:rPr>
              <a:t>Le 15 juillet, les autorités de la province orientale du Maniema ont déclaré une épidémie de rougeole dans la zone sanitaire de </a:t>
            </a:r>
            <a:r>
              <a:rPr lang="fr-FR" sz="700" dirty="0" err="1">
                <a:solidFill>
                  <a:srgbClr val="A6A6A6"/>
                </a:solidFill>
                <a:latin typeface="Arial" pitchFamily="34" charset="0"/>
                <a:cs typeface="Arial" pitchFamily="34" charset="0"/>
              </a:rPr>
              <a:t>Kasongo</a:t>
            </a:r>
            <a:r>
              <a:rPr lang="fr-FR" sz="700" dirty="0">
                <a:solidFill>
                  <a:srgbClr val="A6A6A6"/>
                </a:solidFill>
                <a:latin typeface="Arial" pitchFamily="34" charset="0"/>
                <a:cs typeface="Arial" pitchFamily="34" charset="0"/>
              </a:rPr>
              <a:t> où quelque 300 cas de rougeole ont été enregistrés. Ils ont appelé à une assistance humanitaire de la part des partenaires afin de freiner la propagation de la maladie. Il y a peu d’acteurs humanitaires dans le domaine de la santé opérant actuellement au Maniema.</a:t>
            </a:r>
            <a:endParaRPr lang="fr-FR" sz="500" dirty="0">
              <a:solidFill>
                <a:srgbClr val="A6A6A6"/>
              </a:solidFill>
              <a:latin typeface="Arial" pitchFamily="34" charset="0"/>
              <a:cs typeface="Arial" pitchFamily="34" charset="0"/>
            </a:endParaRPr>
          </a:p>
          <a:p>
            <a:pPr algn="just"/>
            <a:r>
              <a:rPr lang="en-GB" sz="900" b="1" dirty="0" smtClean="0">
                <a:solidFill>
                  <a:srgbClr val="FF721E"/>
                </a:solidFill>
                <a:latin typeface="Arial"/>
              </a:rPr>
              <a:t>NIGER</a:t>
            </a:r>
          </a:p>
          <a:p>
            <a:r>
              <a:rPr lang="fr-FR" sz="800" b="1" i="1" cap="all" dirty="0">
                <a:solidFill>
                  <a:srgbClr val="036BB6"/>
                </a:solidFill>
                <a:latin typeface="Arial"/>
              </a:rPr>
              <a:t>Afflux de déplacés du </a:t>
            </a:r>
            <a:r>
              <a:rPr lang="fr-FR" sz="800" b="1" i="1" cap="all" dirty="0" smtClean="0">
                <a:solidFill>
                  <a:srgbClr val="036BB6"/>
                </a:solidFill>
                <a:latin typeface="Arial"/>
              </a:rPr>
              <a:t>NIGERIA</a:t>
            </a:r>
          </a:p>
          <a:p>
            <a:r>
              <a:rPr lang="fr-FR" sz="700" dirty="0">
                <a:solidFill>
                  <a:srgbClr val="A6A6A6"/>
                </a:solidFill>
                <a:latin typeface="Arial" pitchFamily="34" charset="0"/>
                <a:cs typeface="Arial" pitchFamily="34" charset="0"/>
              </a:rPr>
              <a:t>Plusieurs groupes de personnes déplacées ont été enregistrés à </a:t>
            </a:r>
            <a:r>
              <a:rPr lang="fr-FR" sz="700" dirty="0" err="1">
                <a:solidFill>
                  <a:srgbClr val="A6A6A6"/>
                </a:solidFill>
                <a:latin typeface="Arial" pitchFamily="34" charset="0"/>
                <a:cs typeface="Arial" pitchFamily="34" charset="0"/>
              </a:rPr>
              <a:t>Gagamari</a:t>
            </a:r>
            <a:r>
              <a:rPr lang="fr-FR" sz="700" dirty="0">
                <a:solidFill>
                  <a:srgbClr val="A6A6A6"/>
                </a:solidFill>
                <a:latin typeface="Arial" pitchFamily="34" charset="0"/>
                <a:cs typeface="Arial" pitchFamily="34" charset="0"/>
              </a:rPr>
              <a:t> et </a:t>
            </a:r>
            <a:r>
              <a:rPr lang="fr-FR" sz="700" dirty="0" err="1">
                <a:solidFill>
                  <a:srgbClr val="A6A6A6"/>
                </a:solidFill>
                <a:latin typeface="Arial" pitchFamily="34" charset="0"/>
                <a:cs typeface="Arial" pitchFamily="34" charset="0"/>
              </a:rPr>
              <a:t>Chetamari</a:t>
            </a:r>
            <a:r>
              <a:rPr lang="fr-FR" sz="700" dirty="0">
                <a:solidFill>
                  <a:srgbClr val="A6A6A6"/>
                </a:solidFill>
                <a:latin typeface="Arial" pitchFamily="34" charset="0"/>
                <a:cs typeface="Arial" pitchFamily="34" charset="0"/>
              </a:rPr>
              <a:t> dans la région de Diffa, au sud du Niger, ces derniers jours. Les déplacés sont en provenance de la ville nigériane de </a:t>
            </a:r>
            <a:r>
              <a:rPr lang="fr-FR" sz="700" dirty="0" err="1">
                <a:solidFill>
                  <a:srgbClr val="A6A6A6"/>
                </a:solidFill>
                <a:latin typeface="Arial" pitchFamily="34" charset="0"/>
                <a:cs typeface="Arial" pitchFamily="34" charset="0"/>
              </a:rPr>
              <a:t>Damassak</a:t>
            </a:r>
            <a:r>
              <a:rPr lang="fr-FR" sz="700" dirty="0">
                <a:solidFill>
                  <a:srgbClr val="A6A6A6"/>
                </a:solidFill>
                <a:latin typeface="Arial" pitchFamily="34" charset="0"/>
                <a:cs typeface="Arial" pitchFamily="34" charset="0"/>
              </a:rPr>
              <a:t>, juste au sud de la frontière Niger-Nigéria, suite à des rapports d'un retrait imminent des forces tchadiennes et nigériennes de la ville d’où ils avaient chassé les insurgés de Boko Haram plus tôt cette année. Les abris, la nourriture et l'eau sont les principaux besoins des personnes déplacées. Les partenaires humanitaires devraient rencontrer le gouverneur pour planifier la fourniture d'une assistance d'urgence temporaire aux personnes les plus vulnérables.</a:t>
            </a:r>
            <a:endParaRPr lang="fr-FR" sz="500" dirty="0">
              <a:solidFill>
                <a:srgbClr val="A6A6A6"/>
              </a:solidFill>
              <a:latin typeface="Arial" pitchFamily="34" charset="0"/>
              <a:cs typeface="Arial" pitchFamily="34" charset="0"/>
            </a:endParaRPr>
          </a:p>
          <a:p>
            <a:r>
              <a:rPr lang="fr-FR" sz="800" b="1" i="1" cap="all" dirty="0">
                <a:solidFill>
                  <a:srgbClr val="036BB6"/>
                </a:solidFill>
                <a:latin typeface="Arial"/>
              </a:rPr>
              <a:t>15 </a:t>
            </a:r>
            <a:r>
              <a:rPr lang="fr-FR" sz="800" b="1" i="1" cap="all" dirty="0" smtClean="0">
                <a:solidFill>
                  <a:srgbClr val="036BB6"/>
                </a:solidFill>
                <a:latin typeface="Arial"/>
              </a:rPr>
              <a:t>tués lors d’attaques</a:t>
            </a:r>
          </a:p>
          <a:p>
            <a:r>
              <a:rPr lang="fr-FR" sz="700" dirty="0">
                <a:solidFill>
                  <a:srgbClr val="A6A6A6"/>
                </a:solidFill>
                <a:latin typeface="Arial" pitchFamily="34" charset="0"/>
                <a:cs typeface="Arial" pitchFamily="34" charset="0"/>
              </a:rPr>
              <a:t>Dans la nuit du 15 juillet, 15 personnes ont été tuées et cinq autres blessées lors d'une attaque contre le village de </a:t>
            </a:r>
            <a:r>
              <a:rPr lang="fr-FR" sz="700" dirty="0" err="1">
                <a:solidFill>
                  <a:srgbClr val="A6A6A6"/>
                </a:solidFill>
                <a:latin typeface="Arial" pitchFamily="34" charset="0"/>
                <a:cs typeface="Arial" pitchFamily="34" charset="0"/>
              </a:rPr>
              <a:t>Ngougouroum</a:t>
            </a:r>
            <a:r>
              <a:rPr lang="fr-FR" sz="700" dirty="0">
                <a:solidFill>
                  <a:srgbClr val="A6A6A6"/>
                </a:solidFill>
                <a:latin typeface="Arial" pitchFamily="34" charset="0"/>
                <a:cs typeface="Arial" pitchFamily="34" charset="0"/>
              </a:rPr>
              <a:t> à </a:t>
            </a:r>
            <a:r>
              <a:rPr lang="fr-FR" sz="700" dirty="0" err="1">
                <a:solidFill>
                  <a:srgbClr val="A6A6A6"/>
                </a:solidFill>
                <a:latin typeface="Arial" pitchFamily="34" charset="0"/>
                <a:cs typeface="Arial" pitchFamily="34" charset="0"/>
              </a:rPr>
              <a:t>Bosso</a:t>
            </a:r>
            <a:r>
              <a:rPr lang="fr-FR" sz="700" dirty="0">
                <a:solidFill>
                  <a:srgbClr val="A6A6A6"/>
                </a:solidFill>
                <a:latin typeface="Arial" pitchFamily="34" charset="0"/>
                <a:cs typeface="Arial" pitchFamily="34" charset="0"/>
              </a:rPr>
              <a:t>, au sud du Niger. Ce dernier est devenu la cible d’attaques répétées de membres présumés de Boko Haram. Le raid a également forcé les villageois à fuir dans les localités voisines</a:t>
            </a:r>
            <a:r>
              <a:rPr lang="fr-FR" sz="700" dirty="0" smtClean="0">
                <a:solidFill>
                  <a:srgbClr val="A6A6A6"/>
                </a:solidFill>
                <a:latin typeface="Arial" pitchFamily="34" charset="0"/>
                <a:cs typeface="Arial" pitchFamily="34" charset="0"/>
              </a:rPr>
              <a:t>.</a:t>
            </a:r>
          </a:p>
          <a:p>
            <a:endParaRPr lang="en-GB" sz="100" dirty="0">
              <a:solidFill>
                <a:srgbClr val="A6A6A6"/>
              </a:solidFill>
              <a:latin typeface="Arial" pitchFamily="34" charset="0"/>
              <a:cs typeface="Arial" pitchFamily="34" charset="0"/>
            </a:endParaRPr>
          </a:p>
          <a:p>
            <a:r>
              <a:rPr lang="fr-FR" sz="900" b="1" dirty="0" smtClean="0">
                <a:solidFill>
                  <a:srgbClr val="FF721E"/>
                </a:solidFill>
                <a:latin typeface="Arial"/>
              </a:rPr>
              <a:t>REGIONAL/ MALADIE A VIRUS EBOLA (MVE)</a:t>
            </a:r>
            <a:endParaRPr lang="fr-FR" sz="900" b="1" dirty="0">
              <a:solidFill>
                <a:srgbClr val="FF721E"/>
              </a:solidFill>
              <a:latin typeface="Arial"/>
            </a:endParaRPr>
          </a:p>
          <a:p>
            <a:r>
              <a:rPr lang="fr-FR" sz="800" b="1" i="1" cap="all" dirty="0" smtClean="0">
                <a:solidFill>
                  <a:srgbClr val="036BB6"/>
                </a:solidFill>
                <a:latin typeface="Arial"/>
              </a:rPr>
              <a:t>Les zones de transmission se déplacent vers les capitales</a:t>
            </a:r>
            <a:endParaRPr lang="fr-FR" sz="800" b="1" i="1" cap="all" dirty="0">
              <a:solidFill>
                <a:srgbClr val="036BB6"/>
              </a:solidFill>
              <a:latin typeface="Arial"/>
            </a:endParaRPr>
          </a:p>
          <a:p>
            <a:pPr algn="just"/>
            <a:r>
              <a:rPr lang="fr-FR" sz="700" dirty="0">
                <a:solidFill>
                  <a:srgbClr val="A6A6A6"/>
                </a:solidFill>
                <a:latin typeface="Arial" pitchFamily="34" charset="0"/>
                <a:cs typeface="Arial" pitchFamily="34" charset="0"/>
              </a:rPr>
              <a:t>Aucun nouveau cas du virus Ébola n’a été signalé cette semaine au Libéria. Le pays avait précédemment déclaré six cas confirmés et deux décès après que le virus Ebola ait refait surface dans le pays, dans la dernière semaine de juin. La source de la transmission est encore inconnue. En Guinée, le 19 juillet, quatre nouveaux cas ont été signalés. En Sierra Leone, deux cas confirmés ont été enregistrés - un dans chacun des deux districts de Port </a:t>
            </a:r>
            <a:r>
              <a:rPr lang="fr-FR" sz="700" dirty="0" err="1">
                <a:solidFill>
                  <a:srgbClr val="A6A6A6"/>
                </a:solidFill>
                <a:latin typeface="Arial" pitchFamily="34" charset="0"/>
                <a:cs typeface="Arial" pitchFamily="34" charset="0"/>
              </a:rPr>
              <a:t>Loko</a:t>
            </a:r>
            <a:r>
              <a:rPr lang="fr-FR" sz="700" dirty="0">
                <a:solidFill>
                  <a:srgbClr val="A6A6A6"/>
                </a:solidFill>
                <a:latin typeface="Arial" pitchFamily="34" charset="0"/>
                <a:cs typeface="Arial" pitchFamily="34" charset="0"/>
              </a:rPr>
              <a:t> et du Western Area </a:t>
            </a:r>
            <a:r>
              <a:rPr lang="fr-FR" sz="700" dirty="0" err="1" smtClean="0">
                <a:solidFill>
                  <a:srgbClr val="A6A6A6"/>
                </a:solidFill>
                <a:latin typeface="Arial" pitchFamily="34" charset="0"/>
                <a:cs typeface="Arial" pitchFamily="34" charset="0"/>
              </a:rPr>
              <a:t>Urban</a:t>
            </a:r>
            <a:r>
              <a:rPr lang="fr-FR" sz="700" dirty="0" smtClean="0">
                <a:solidFill>
                  <a:srgbClr val="A6A6A6"/>
                </a:solidFill>
                <a:latin typeface="Arial" pitchFamily="34" charset="0"/>
                <a:cs typeface="Arial" pitchFamily="34" charset="0"/>
              </a:rPr>
              <a:t>. Dans </a:t>
            </a:r>
            <a:r>
              <a:rPr lang="fr-FR" sz="700" dirty="0">
                <a:solidFill>
                  <a:srgbClr val="A6A6A6"/>
                </a:solidFill>
                <a:latin typeface="Arial" pitchFamily="34" charset="0"/>
                <a:cs typeface="Arial" pitchFamily="34" charset="0"/>
              </a:rPr>
              <a:t>la semaine précédant le 12 juillet, il y avait un total de 30 cas dans les trois pays selon l'OMS, qui a noté que pour la première fois depuis plusieurs mois, la plupart des cas en Guinée et en Sierra Leone se sont produits dans leurs capitales et étaient sur une liste de contacts connue ou une chaîne de transmission établie.</a:t>
            </a:r>
          </a:p>
          <a:p>
            <a:pPr algn="just"/>
            <a:endParaRPr lang="fr-FR" sz="700" dirty="0">
              <a:solidFill>
                <a:srgbClr val="A6A6A6"/>
              </a:solidFill>
              <a:latin typeface="Arial" pitchFamily="34" charset="0"/>
              <a:cs typeface="Arial" pitchFamily="34" charset="0"/>
            </a:endParaRPr>
          </a:p>
          <a:p>
            <a:pPr algn="just"/>
            <a:r>
              <a:rPr lang="fr-FR" sz="700" dirty="0">
                <a:solidFill>
                  <a:srgbClr val="A6A6A6"/>
                </a:solidFill>
                <a:latin typeface="Arial" pitchFamily="34" charset="0"/>
                <a:cs typeface="Arial" pitchFamily="34" charset="0"/>
              </a:rPr>
              <a:t> </a:t>
            </a:r>
          </a:p>
        </p:txBody>
      </p:sp>
      <p:sp>
        <p:nvSpPr>
          <p:cNvPr id="66" name="TextBox 22"/>
          <p:cNvSpPr txBox="1"/>
          <p:nvPr/>
        </p:nvSpPr>
        <p:spPr>
          <a:xfrm>
            <a:off x="4579064" y="2106792"/>
            <a:ext cx="648072" cy="268274"/>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a:t>T</a:t>
            </a:r>
            <a:r>
              <a:rPr lang="en-GB" dirty="0" smtClean="0"/>
              <a:t>CHAD</a:t>
            </a:r>
            <a:endParaRPr lang="en-GB" dirty="0"/>
          </a:p>
        </p:txBody>
      </p:sp>
      <p:sp>
        <p:nvSpPr>
          <p:cNvPr id="68" name="TextBox 44"/>
          <p:cNvSpPr txBox="1"/>
          <p:nvPr/>
        </p:nvSpPr>
        <p:spPr>
          <a:xfrm>
            <a:off x="4598535" y="2479156"/>
            <a:ext cx="1237207" cy="319465"/>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L’NSÉCURITÉ S’AGGRAVE DANS LA RÉGION DU LAC </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MVE REGIONAL </a:t>
            </a:r>
            <a:endParaRPr lang="en-GB" dirty="0"/>
          </a:p>
        </p:txBody>
      </p:sp>
      <p:sp>
        <p:nvSpPr>
          <p:cNvPr id="33" name="TextBox 22"/>
          <p:cNvSpPr txBox="1"/>
          <p:nvPr/>
        </p:nvSpPr>
        <p:spPr>
          <a:xfrm>
            <a:off x="5064289" y="3393745"/>
            <a:ext cx="428820"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RCA</a:t>
            </a:r>
            <a:endParaRPr lang="en-GB" dirty="0"/>
          </a:p>
        </p:txBody>
      </p:sp>
      <p:sp>
        <p:nvSpPr>
          <p:cNvPr id="42" name="TextBox 44"/>
          <p:cNvSpPr txBox="1"/>
          <p:nvPr/>
        </p:nvSpPr>
        <p:spPr>
          <a:xfrm>
            <a:off x="5101843" y="3720888"/>
            <a:ext cx="869197"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BAISSE DU NOMBRE DE DÉPLACÉS</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4623857" y="3708623"/>
            <a:ext cx="436023" cy="4015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30m</a:t>
            </a:r>
            <a:endParaRPr lang="en-GB" sz="1600" b="1" dirty="0">
              <a:solidFill>
                <a:srgbClr val="026DB6"/>
              </a:solidFill>
              <a:latin typeface="Arial" panose="020B0604020202020204" pitchFamily="34" charset="0"/>
              <a:cs typeface="Arial" panose="020B0604020202020204" pitchFamily="34" charset="0"/>
            </a:endParaRPr>
          </a:p>
        </p:txBody>
      </p:sp>
      <p:sp>
        <p:nvSpPr>
          <p:cNvPr id="34" name="TextBox 44"/>
          <p:cNvSpPr txBox="1"/>
          <p:nvPr/>
        </p:nvSpPr>
        <p:spPr>
          <a:xfrm>
            <a:off x="523639" y="4501616"/>
            <a:ext cx="726285"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fr-CA" dirty="0" smtClean="0"/>
              <a:t>NOUVEAUX CAS</a:t>
            </a:r>
            <a:endParaRPr lang="en-GB" dirty="0"/>
          </a:p>
        </p:txBody>
      </p:sp>
      <p:pic>
        <p:nvPicPr>
          <p:cNvPr id="44" name="Image 43"/>
          <p:cNvPicPr>
            <a:picLocks noChangeAspect="1"/>
          </p:cNvPicPr>
          <p:nvPr/>
        </p:nvPicPr>
        <p:blipFill>
          <a:blip r:embed="rId4"/>
          <a:stretch>
            <a:fillRect/>
          </a:stretch>
        </p:blipFill>
        <p:spPr>
          <a:xfrm>
            <a:off x="4969764" y="4835542"/>
            <a:ext cx="225000" cy="236250"/>
          </a:xfrm>
          <a:prstGeom prst="rect">
            <a:avLst/>
          </a:prstGeom>
        </p:spPr>
      </p:pic>
      <p:sp>
        <p:nvSpPr>
          <p:cNvPr id="29" name="TextBox 22"/>
          <p:cNvSpPr txBox="1"/>
          <p:nvPr/>
        </p:nvSpPr>
        <p:spPr>
          <a:xfrm>
            <a:off x="4989121" y="4581698"/>
            <a:ext cx="398158"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RDC</a:t>
            </a:r>
            <a:endParaRPr lang="en-GB" dirty="0"/>
          </a:p>
        </p:txBody>
      </p:sp>
      <p:sp>
        <p:nvSpPr>
          <p:cNvPr id="30" name="TextBox 44"/>
          <p:cNvSpPr txBox="1"/>
          <p:nvPr/>
        </p:nvSpPr>
        <p:spPr>
          <a:xfrm>
            <a:off x="5403118" y="4806750"/>
            <a:ext cx="831842" cy="342033"/>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TUES DANS UNE ATTAQUE</a:t>
            </a:r>
            <a:endParaRPr lang="en-GB" sz="900" b="1" dirty="0">
              <a:solidFill>
                <a:srgbClr val="026DB6"/>
              </a:solidFill>
              <a:latin typeface="Arial" panose="020B0604020202020204" pitchFamily="34" charset="0"/>
              <a:cs typeface="Arial" panose="020B0604020202020204" pitchFamily="34" charset="0"/>
            </a:endParaRPr>
          </a:p>
        </p:txBody>
      </p:sp>
      <p:sp>
        <p:nvSpPr>
          <p:cNvPr id="35" name="TextBox 48"/>
          <p:cNvSpPr txBox="1"/>
          <p:nvPr/>
        </p:nvSpPr>
        <p:spPr>
          <a:xfrm>
            <a:off x="5202684" y="4838809"/>
            <a:ext cx="15203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9</a:t>
            </a:r>
            <a:endParaRPr lang="en-GB" sz="1600" b="1" dirty="0">
              <a:solidFill>
                <a:srgbClr val="026DB6"/>
              </a:solidFill>
              <a:latin typeface="Arial" panose="020B0604020202020204" pitchFamily="34" charset="0"/>
              <a:cs typeface="Arial" panose="020B0604020202020204" pitchFamily="34" charset="0"/>
            </a:endParaRPr>
          </a:p>
        </p:txBody>
      </p:sp>
      <p:sp>
        <p:nvSpPr>
          <p:cNvPr id="50" name="TextBox 48"/>
          <p:cNvSpPr txBox="1"/>
          <p:nvPr/>
        </p:nvSpPr>
        <p:spPr>
          <a:xfrm>
            <a:off x="355990" y="4509474"/>
            <a:ext cx="88986"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6</a:t>
            </a:r>
            <a:endParaRPr lang="en-GB" sz="1600" b="1" dirty="0">
              <a:solidFill>
                <a:srgbClr val="026DB6"/>
              </a:solidFill>
              <a:latin typeface="Arial" panose="020B0604020202020204" pitchFamily="34" charset="0"/>
              <a:cs typeface="Arial" panose="020B0604020202020204" pitchFamily="34" charset="0"/>
            </a:endParaRPr>
          </a:p>
        </p:txBody>
      </p:sp>
      <p:pic>
        <p:nvPicPr>
          <p:cNvPr id="51" name="Imag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81" y="4502955"/>
            <a:ext cx="217529" cy="210513"/>
          </a:xfrm>
          <a:prstGeom prst="rect">
            <a:avLst/>
          </a:prstGeom>
        </p:spPr>
      </p:pic>
      <p:grpSp>
        <p:nvGrpSpPr>
          <p:cNvPr id="3" name="Groupe 2"/>
          <p:cNvGrpSpPr/>
          <p:nvPr/>
        </p:nvGrpSpPr>
        <p:grpSpPr>
          <a:xfrm>
            <a:off x="570105" y="3255637"/>
            <a:ext cx="478655" cy="993364"/>
            <a:chOff x="2875493" y="4831142"/>
            <a:chExt cx="478655" cy="993364"/>
          </a:xfrm>
        </p:grpSpPr>
        <p:cxnSp>
          <p:nvCxnSpPr>
            <p:cNvPr id="56" name="Connecteur en angle 55"/>
            <p:cNvCxnSpPr/>
            <p:nvPr/>
          </p:nvCxnSpPr>
          <p:spPr>
            <a:xfrm rot="16200000" flipV="1">
              <a:off x="2635400" y="5071235"/>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2886120" y="5318601"/>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3108142" y="5312252"/>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3119071" y="5571327"/>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grpSp>
      <p:pic>
        <p:nvPicPr>
          <p:cNvPr id="41" name="Picture 6"/>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428768" y="3698691"/>
            <a:ext cx="246128" cy="246128"/>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22"/>
          <p:cNvSpPr txBox="1"/>
          <p:nvPr/>
        </p:nvSpPr>
        <p:spPr>
          <a:xfrm>
            <a:off x="3299833" y="1876192"/>
            <a:ext cx="639640"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46" name="TextBox 44"/>
          <p:cNvSpPr txBox="1"/>
          <p:nvPr/>
        </p:nvSpPr>
        <p:spPr>
          <a:xfrm>
            <a:off x="3303753" y="2211634"/>
            <a:ext cx="1152129"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AFFLUX DE DÉPLACÉS DU NIGERIA</a:t>
            </a:r>
            <a:endParaRPr lang="en-GB" dirty="0"/>
          </a:p>
        </p:txBody>
      </p:sp>
      <p:sp>
        <p:nvSpPr>
          <p:cNvPr id="52" name="TextBox 44"/>
          <p:cNvSpPr txBox="1"/>
          <p:nvPr/>
        </p:nvSpPr>
        <p:spPr>
          <a:xfrm>
            <a:off x="3297699" y="2601227"/>
            <a:ext cx="807656" cy="197394"/>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TUES DANS UN RAID</a:t>
            </a:r>
            <a:endParaRPr lang="en-GB" dirty="0"/>
          </a:p>
        </p:txBody>
      </p:sp>
      <p:pic>
        <p:nvPicPr>
          <p:cNvPr id="54" name="Image 53"/>
          <p:cNvPicPr>
            <a:picLocks noChangeAspect="1"/>
          </p:cNvPicPr>
          <p:nvPr/>
        </p:nvPicPr>
        <p:blipFill>
          <a:blip r:embed="rId4"/>
          <a:stretch>
            <a:fillRect/>
          </a:stretch>
        </p:blipFill>
        <p:spPr>
          <a:xfrm>
            <a:off x="2805375" y="2536065"/>
            <a:ext cx="225000" cy="236250"/>
          </a:xfrm>
          <a:prstGeom prst="rect">
            <a:avLst/>
          </a:prstGeom>
        </p:spPr>
      </p:pic>
      <p:sp>
        <p:nvSpPr>
          <p:cNvPr id="55" name="TextBox 48"/>
          <p:cNvSpPr txBox="1"/>
          <p:nvPr/>
        </p:nvSpPr>
        <p:spPr>
          <a:xfrm>
            <a:off x="3036850" y="2546687"/>
            <a:ext cx="23098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15</a:t>
            </a:r>
            <a:endParaRPr lang="en-GB" sz="1600" b="1" dirty="0">
              <a:solidFill>
                <a:srgbClr val="026DB6"/>
              </a:solidFill>
              <a:latin typeface="Arial" panose="020B0604020202020204" pitchFamily="34" charset="0"/>
              <a:cs typeface="Arial" panose="020B0604020202020204" pitchFamily="34" charset="0"/>
            </a:endParaRPr>
          </a:p>
        </p:txBody>
      </p:sp>
      <p:pic>
        <p:nvPicPr>
          <p:cNvPr id="60" name="Picture 6"/>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020904" y="2162594"/>
            <a:ext cx="246128" cy="246128"/>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7"/>
          <a:stretch>
            <a:fillRect/>
          </a:stretch>
        </p:blipFill>
        <p:spPr>
          <a:xfrm>
            <a:off x="4342814" y="2546687"/>
            <a:ext cx="236250" cy="236250"/>
          </a:xfrm>
          <a:prstGeom prst="rect">
            <a:avLst/>
          </a:prstGeom>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17" y="15133"/>
            <a:ext cx="10693393" cy="807286"/>
          </a:xfrm>
          <a:prstGeom prst="rect">
            <a:avLst/>
          </a:prstGeom>
        </p:spPr>
      </p:pic>
      <p:sp>
        <p:nvSpPr>
          <p:cNvPr id="5" name="TextBox 4"/>
          <p:cNvSpPr txBox="1"/>
          <p:nvPr/>
        </p:nvSpPr>
        <p:spPr>
          <a:xfrm>
            <a:off x="6786860" y="442363"/>
            <a:ext cx="1475732" cy="261610"/>
          </a:xfrm>
          <a:prstGeom prst="rect">
            <a:avLst/>
          </a:prstGeom>
          <a:noFill/>
        </p:spPr>
        <p:txBody>
          <a:bodyPr wrap="square" rtlCol="0">
            <a:spAutoFit/>
          </a:bodyPr>
          <a:lstStyle/>
          <a:p>
            <a:r>
              <a:rPr lang="fr-CA" sz="1100" dirty="0" smtClean="0">
                <a:solidFill>
                  <a:schemeClr val="bg2">
                    <a:lumMod val="75000"/>
                  </a:schemeClr>
                </a:solidFill>
              </a:rPr>
              <a:t>14 – 20 juillet 2015</a:t>
            </a:r>
            <a:endParaRPr lang="en-GB" sz="1100" dirty="0">
              <a:solidFill>
                <a:schemeClr val="bg2">
                  <a:lumMod val="75000"/>
                </a:schemeClr>
              </a:solidFill>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5997</TotalTime>
  <Words>856</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696</cp:revision>
  <cp:lastPrinted>2015-07-22T13:35:35Z</cp:lastPrinted>
  <dcterms:created xsi:type="dcterms:W3CDTF">2014-03-10T10:37:19Z</dcterms:created>
  <dcterms:modified xsi:type="dcterms:W3CDTF">2015-07-22T14:21:58Z</dcterms:modified>
</cp:coreProperties>
</file>