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87" d="100"/>
          <a:sy n="87" d="100"/>
        </p:scale>
        <p:origin x="60" y="17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30/09/2015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30/09/2015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30/09/2015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30/09/2015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30/09/2015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30/09/2015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30/09/2015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2" cy="6014330"/>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22 - 28 September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en-GB" sz="1000" b="1" dirty="0" smtClean="0">
                <a:solidFill>
                  <a:srgbClr val="FF721E"/>
                </a:solidFill>
                <a:latin typeface="Arial"/>
              </a:rPr>
              <a:t>BURKINA FASO</a:t>
            </a:r>
            <a:endParaRPr lang="fr-FR" sz="1000" b="1" dirty="0">
              <a:solidFill>
                <a:srgbClr val="FF721E"/>
              </a:solidFill>
              <a:latin typeface="Arial"/>
            </a:endParaRPr>
          </a:p>
          <a:p>
            <a:endParaRPr lang="en-GB" sz="100" b="1" i="1" dirty="0" smtClean="0">
              <a:latin typeface="Arial" panose="020B0604020202020204" pitchFamily="34" charset="0"/>
              <a:cs typeface="Arial" panose="020B0604020202020204" pitchFamily="34" charset="0"/>
            </a:endParaRPr>
          </a:p>
          <a:p>
            <a:r>
              <a:rPr lang="en-GB" sz="800" b="1" i="1" cap="all" dirty="0">
                <a:solidFill>
                  <a:srgbClr val="036BB6"/>
                </a:solidFill>
                <a:latin typeface="Arial"/>
              </a:rPr>
              <a:t>GOUVERNEMENT </a:t>
            </a:r>
            <a:r>
              <a:rPr lang="fr-CA" sz="800" b="1" i="1" cap="all" dirty="0" smtClean="0">
                <a:solidFill>
                  <a:srgbClr val="036BB6"/>
                </a:solidFill>
                <a:latin typeface="Arial"/>
              </a:rPr>
              <a:t>réinstallé</a:t>
            </a:r>
          </a:p>
          <a:p>
            <a:pPr algn="just"/>
            <a:r>
              <a:rPr lang="fr-FR" sz="800" dirty="0" smtClean="0">
                <a:solidFill>
                  <a:srgbClr val="A6A6A6"/>
                </a:solidFill>
                <a:latin typeface="Arial" pitchFamily="34" charset="0"/>
                <a:cs typeface="Arial" pitchFamily="34" charset="0"/>
              </a:rPr>
              <a:t>Le </a:t>
            </a:r>
            <a:r>
              <a:rPr lang="fr-FR" sz="800" dirty="0">
                <a:solidFill>
                  <a:srgbClr val="A6A6A6"/>
                </a:solidFill>
                <a:latin typeface="Arial" pitchFamily="34" charset="0"/>
                <a:cs typeface="Arial" pitchFamily="34" charset="0"/>
              </a:rPr>
              <a:t>23 septembre, le président Michel </a:t>
            </a:r>
            <a:r>
              <a:rPr lang="fr-FR" sz="800" dirty="0" err="1">
                <a:solidFill>
                  <a:srgbClr val="A6A6A6"/>
                </a:solidFill>
                <a:latin typeface="Arial" pitchFamily="34" charset="0"/>
                <a:cs typeface="Arial" pitchFamily="34" charset="0"/>
              </a:rPr>
              <a:t>Kafando</a:t>
            </a:r>
            <a:r>
              <a:rPr lang="fr-FR" sz="800" dirty="0">
                <a:solidFill>
                  <a:srgbClr val="A6A6A6"/>
                </a:solidFill>
                <a:latin typeface="Arial" pitchFamily="34" charset="0"/>
                <a:cs typeface="Arial" pitchFamily="34" charset="0"/>
              </a:rPr>
              <a:t> et son gouvernement de transition ont été réintégrés, mettant fin à un coup d'État par les forces de la garde présidentielle une semaine plus tôt. Le gouvernement a ordonné le démantèlement et le désarmement de la garde présidentielle et gelé les avoirs du leader du coup</a:t>
            </a:r>
            <a:r>
              <a:rPr lang="fr-FR" sz="800" dirty="0" smtClean="0">
                <a:solidFill>
                  <a:srgbClr val="A6A6A6"/>
                </a:solidFill>
                <a:latin typeface="Arial" pitchFamily="34" charset="0"/>
                <a:cs typeface="Arial" pitchFamily="34" charset="0"/>
              </a:rPr>
              <a:t>.</a:t>
            </a:r>
          </a:p>
          <a:p>
            <a:endParaRPr lang="en-GB" sz="100" b="1" dirty="0" smtClean="0">
              <a:solidFill>
                <a:srgbClr val="FF721E"/>
              </a:solidFill>
              <a:latin typeface="Arial"/>
            </a:endParaRPr>
          </a:p>
          <a:p>
            <a:endParaRPr lang="en-GB" sz="500" b="1" dirty="0" smtClean="0">
              <a:solidFill>
                <a:srgbClr val="FF721E"/>
              </a:solidFill>
              <a:latin typeface="Arial"/>
            </a:endParaRPr>
          </a:p>
          <a:p>
            <a:r>
              <a:rPr lang="en-GB" sz="1000" b="1" dirty="0" smtClean="0">
                <a:solidFill>
                  <a:srgbClr val="FF721E"/>
                </a:solidFill>
                <a:latin typeface="Arial"/>
              </a:rPr>
              <a:t>CAMEROUN</a:t>
            </a:r>
            <a:r>
              <a:rPr lang="en-GB" sz="1000" b="1" dirty="0"/>
              <a:t>	</a:t>
            </a:r>
            <a:endParaRPr lang="fr-FR" sz="1000" dirty="0"/>
          </a:p>
          <a:p>
            <a:r>
              <a:rPr lang="fr-FR" sz="800" b="1" i="1" cap="all" dirty="0">
                <a:solidFill>
                  <a:srgbClr val="036BB6"/>
                </a:solidFill>
                <a:latin typeface="Arial"/>
              </a:rPr>
              <a:t>7 TUÉS dans des </a:t>
            </a:r>
            <a:r>
              <a:rPr lang="fr-FR" sz="800" b="1" i="1" cap="all" dirty="0" smtClean="0">
                <a:solidFill>
                  <a:srgbClr val="036BB6"/>
                </a:solidFill>
                <a:latin typeface="Arial"/>
              </a:rPr>
              <a:t>ATTAQUES</a:t>
            </a:r>
          </a:p>
          <a:p>
            <a:pPr algn="just"/>
            <a:r>
              <a:rPr lang="fr-FR" sz="800" dirty="0">
                <a:solidFill>
                  <a:srgbClr val="A6A6A6"/>
                </a:solidFill>
                <a:latin typeface="Arial" pitchFamily="34" charset="0"/>
                <a:cs typeface="Arial" pitchFamily="34" charset="0"/>
              </a:rPr>
              <a:t>Au moins sept personnes ont été tuées et plusieurs maisons brûlées le 26 septembre lors d'une attaque par des combattants présumés de Boko Haram sur la ville de </a:t>
            </a:r>
            <a:r>
              <a:rPr lang="fr-FR" sz="800" dirty="0" err="1">
                <a:solidFill>
                  <a:srgbClr val="A6A6A6"/>
                </a:solidFill>
                <a:latin typeface="Arial" pitchFamily="34" charset="0"/>
                <a:cs typeface="Arial" pitchFamily="34" charset="0"/>
              </a:rPr>
              <a:t>Tchika</a:t>
            </a:r>
            <a:r>
              <a:rPr lang="fr-FR" sz="800" dirty="0">
                <a:solidFill>
                  <a:srgbClr val="A6A6A6"/>
                </a:solidFill>
                <a:latin typeface="Arial" pitchFamily="34" charset="0"/>
                <a:cs typeface="Arial" pitchFamily="34" charset="0"/>
              </a:rPr>
              <a:t>, dans la région de l'Extrême-Nord. Séparément, un double attentat a été signalé le 22 septembre dans le district de </a:t>
            </a:r>
            <a:r>
              <a:rPr lang="fr-FR" sz="800" dirty="0" err="1">
                <a:solidFill>
                  <a:srgbClr val="A6A6A6"/>
                </a:solidFill>
                <a:latin typeface="Arial" pitchFamily="34" charset="0"/>
                <a:cs typeface="Arial" pitchFamily="34" charset="0"/>
              </a:rPr>
              <a:t>Gozodou</a:t>
            </a:r>
            <a:r>
              <a:rPr lang="fr-FR" sz="800" dirty="0">
                <a:solidFill>
                  <a:srgbClr val="A6A6A6"/>
                </a:solidFill>
                <a:latin typeface="Arial" pitchFamily="34" charset="0"/>
                <a:cs typeface="Arial" pitchFamily="34" charset="0"/>
              </a:rPr>
              <a:t> </a:t>
            </a:r>
            <a:r>
              <a:rPr lang="fr-FR" sz="800" dirty="0" err="1">
                <a:solidFill>
                  <a:srgbClr val="A6A6A6"/>
                </a:solidFill>
                <a:latin typeface="Arial" pitchFamily="34" charset="0"/>
                <a:cs typeface="Arial" pitchFamily="34" charset="0"/>
              </a:rPr>
              <a:t>Kolofata</a:t>
            </a:r>
            <a:r>
              <a:rPr lang="fr-FR" sz="800" dirty="0">
                <a:solidFill>
                  <a:srgbClr val="A6A6A6"/>
                </a:solidFill>
                <a:latin typeface="Arial" pitchFamily="34" charset="0"/>
                <a:cs typeface="Arial" pitchFamily="34" charset="0"/>
              </a:rPr>
              <a:t>, tandis que des affrontements entre l'armée camerounaise et les militants se seraient produits dans la zone d’</a:t>
            </a:r>
            <a:r>
              <a:rPr lang="fr-FR" sz="800" dirty="0" err="1">
                <a:solidFill>
                  <a:srgbClr val="A6A6A6"/>
                </a:solidFill>
                <a:latin typeface="Arial" pitchFamily="34" charset="0"/>
                <a:cs typeface="Arial" pitchFamily="34" charset="0"/>
              </a:rPr>
              <a:t>Amchide</a:t>
            </a:r>
            <a:r>
              <a:rPr lang="fr-FR" sz="800" dirty="0">
                <a:solidFill>
                  <a:srgbClr val="A6A6A6"/>
                </a:solidFill>
                <a:latin typeface="Arial" pitchFamily="34" charset="0"/>
                <a:cs typeface="Arial" pitchFamily="34" charset="0"/>
              </a:rPr>
              <a:t> le 25 septembre.</a:t>
            </a:r>
            <a:endParaRPr lang="en-GB" sz="500" dirty="0">
              <a:solidFill>
                <a:srgbClr val="A6A6A6"/>
              </a:solidFill>
              <a:latin typeface="Arial" pitchFamily="34" charset="0"/>
              <a:cs typeface="Arial" pitchFamily="34" charset="0"/>
            </a:endParaRPr>
          </a:p>
          <a:p>
            <a:pPr algn="just"/>
            <a:endParaRPr lang="en-GB" sz="500" b="1" dirty="0" smtClean="0">
              <a:solidFill>
                <a:srgbClr val="FF721E"/>
              </a:solidFill>
              <a:latin typeface="Arial"/>
            </a:endParaRPr>
          </a:p>
          <a:p>
            <a:pPr algn="just"/>
            <a:r>
              <a:rPr lang="en-GB" sz="1000" b="1" dirty="0" smtClean="0">
                <a:solidFill>
                  <a:srgbClr val="FF721E"/>
                </a:solidFill>
                <a:latin typeface="Arial"/>
              </a:rPr>
              <a:t>REPUBLIQUE </a:t>
            </a:r>
            <a:r>
              <a:rPr lang="en-GB" sz="1000" b="1" dirty="0" smtClean="0">
                <a:solidFill>
                  <a:srgbClr val="FF721E"/>
                </a:solidFill>
                <a:latin typeface="Arial"/>
              </a:rPr>
              <a:t>CENTRAFRICAINE (RCA)</a:t>
            </a:r>
          </a:p>
          <a:p>
            <a:r>
              <a:rPr lang="fr-FR" sz="800" b="1" i="1" cap="all" dirty="0">
                <a:solidFill>
                  <a:srgbClr val="036BB6"/>
                </a:solidFill>
                <a:latin typeface="Arial"/>
              </a:rPr>
              <a:t>PLUS </a:t>
            </a:r>
            <a:r>
              <a:rPr lang="fr-FR" sz="800" b="1" i="1" cap="all" dirty="0" smtClean="0">
                <a:solidFill>
                  <a:srgbClr val="036BB6"/>
                </a:solidFill>
                <a:latin typeface="Arial"/>
              </a:rPr>
              <a:t>DE 30 tués </a:t>
            </a:r>
            <a:r>
              <a:rPr lang="fr-FR" sz="800" b="1" i="1" cap="all" dirty="0">
                <a:solidFill>
                  <a:srgbClr val="036BB6"/>
                </a:solidFill>
                <a:latin typeface="Arial"/>
              </a:rPr>
              <a:t>dans des combats, </a:t>
            </a:r>
            <a:r>
              <a:rPr lang="fr-FR" sz="800" b="1" i="1" cap="all" dirty="0" smtClean="0">
                <a:solidFill>
                  <a:srgbClr val="036BB6"/>
                </a:solidFill>
                <a:latin typeface="Arial"/>
              </a:rPr>
              <a:t>27</a:t>
            </a:r>
            <a:r>
              <a:rPr lang="fr-FR" sz="800" b="1" i="1" cap="all" dirty="0" smtClean="0">
                <a:solidFill>
                  <a:srgbClr val="036BB6"/>
                </a:solidFill>
                <a:latin typeface="Arial"/>
              </a:rPr>
              <a:t> </a:t>
            </a:r>
            <a:r>
              <a:rPr lang="fr-FR" sz="800" b="1" i="1" cap="all" dirty="0" smtClean="0">
                <a:solidFill>
                  <a:srgbClr val="036BB6"/>
                </a:solidFill>
                <a:latin typeface="Arial"/>
              </a:rPr>
              <a:t>000 déplacés</a:t>
            </a:r>
          </a:p>
          <a:p>
            <a:pPr algn="just"/>
            <a:r>
              <a:rPr lang="fr-FR" sz="800" dirty="0">
                <a:solidFill>
                  <a:srgbClr val="A6A6A6"/>
                </a:solidFill>
                <a:latin typeface="Arial" pitchFamily="34" charset="0"/>
                <a:cs typeface="Arial" pitchFamily="34" charset="0"/>
              </a:rPr>
              <a:t>Plus de </a:t>
            </a:r>
            <a:r>
              <a:rPr lang="fr-FR" sz="800" dirty="0" smtClean="0">
                <a:solidFill>
                  <a:srgbClr val="A6A6A6"/>
                </a:solidFill>
                <a:latin typeface="Arial" pitchFamily="34" charset="0"/>
                <a:cs typeface="Arial" pitchFamily="34" charset="0"/>
              </a:rPr>
              <a:t>30 </a:t>
            </a:r>
            <a:r>
              <a:rPr lang="fr-FR" sz="800" dirty="0">
                <a:solidFill>
                  <a:srgbClr val="A6A6A6"/>
                </a:solidFill>
                <a:latin typeface="Arial" pitchFamily="34" charset="0"/>
                <a:cs typeface="Arial" pitchFamily="34" charset="0"/>
              </a:rPr>
              <a:t>personnes ont été </a:t>
            </a:r>
            <a:r>
              <a:rPr lang="fr-FR" sz="800" dirty="0" smtClean="0">
                <a:solidFill>
                  <a:srgbClr val="A6A6A6"/>
                </a:solidFill>
                <a:latin typeface="Arial" pitchFamily="34" charset="0"/>
                <a:cs typeface="Arial" pitchFamily="34" charset="0"/>
              </a:rPr>
              <a:t>tuées, </a:t>
            </a:r>
            <a:r>
              <a:rPr lang="fr-FR" sz="800" dirty="0">
                <a:solidFill>
                  <a:srgbClr val="A6A6A6"/>
                </a:solidFill>
                <a:latin typeface="Arial" pitchFamily="34" charset="0"/>
                <a:cs typeface="Arial" pitchFamily="34" charset="0"/>
              </a:rPr>
              <a:t>des dizaines </a:t>
            </a:r>
            <a:r>
              <a:rPr lang="fr-FR" sz="800" dirty="0" smtClean="0">
                <a:solidFill>
                  <a:srgbClr val="A6A6A6"/>
                </a:solidFill>
                <a:latin typeface="Arial" pitchFamily="34" charset="0"/>
                <a:cs typeface="Arial" pitchFamily="34" charset="0"/>
              </a:rPr>
              <a:t>blessées et plus de 27 000 personnes déplacées suit aux affrontements </a:t>
            </a:r>
            <a:r>
              <a:rPr lang="fr-FR" sz="800" dirty="0">
                <a:solidFill>
                  <a:srgbClr val="A6A6A6"/>
                </a:solidFill>
                <a:latin typeface="Arial" pitchFamily="34" charset="0"/>
                <a:cs typeface="Arial" pitchFamily="34" charset="0"/>
              </a:rPr>
              <a:t>intercommunautaires qui ont éclaté le 26 septembre dans la capitale Bangui. </a:t>
            </a:r>
            <a:r>
              <a:rPr lang="fr-FR" sz="800" dirty="0" smtClean="0">
                <a:solidFill>
                  <a:srgbClr val="A6A6A6"/>
                </a:solidFill>
                <a:latin typeface="Arial" pitchFamily="34" charset="0"/>
                <a:cs typeface="Arial" pitchFamily="34" charset="0"/>
              </a:rPr>
              <a:t>La situation reste tendue en dépit d’un </a:t>
            </a:r>
            <a:r>
              <a:rPr lang="fr-FR" sz="800" dirty="0">
                <a:solidFill>
                  <a:srgbClr val="A6A6A6"/>
                </a:solidFill>
                <a:latin typeface="Arial" pitchFamily="34" charset="0"/>
                <a:cs typeface="Arial" pitchFamily="34" charset="0"/>
              </a:rPr>
              <a:t>couvre-feu de 18h à 6h du </a:t>
            </a:r>
            <a:r>
              <a:rPr lang="fr-FR" sz="800" dirty="0" smtClean="0">
                <a:solidFill>
                  <a:srgbClr val="A6A6A6"/>
                </a:solidFill>
                <a:latin typeface="Arial" pitchFamily="34" charset="0"/>
                <a:cs typeface="Arial" pitchFamily="34" charset="0"/>
              </a:rPr>
              <a:t>matin et l</a:t>
            </a:r>
            <a:r>
              <a:rPr lang="fr-FR" sz="800" dirty="0" smtClean="0">
                <a:solidFill>
                  <a:srgbClr val="A6A6A6"/>
                </a:solidFill>
                <a:latin typeface="Arial" pitchFamily="34" charset="0"/>
                <a:cs typeface="Arial" pitchFamily="34" charset="0"/>
              </a:rPr>
              <a:t>'accès </a:t>
            </a:r>
            <a:r>
              <a:rPr lang="fr-FR" sz="800" dirty="0">
                <a:solidFill>
                  <a:srgbClr val="A6A6A6"/>
                </a:solidFill>
                <a:latin typeface="Arial" pitchFamily="34" charset="0"/>
                <a:cs typeface="Arial" pitchFamily="34" charset="0"/>
              </a:rPr>
              <a:t>humanitaire est </a:t>
            </a:r>
            <a:r>
              <a:rPr lang="fr-FR" sz="800" dirty="0" smtClean="0">
                <a:solidFill>
                  <a:srgbClr val="A6A6A6"/>
                </a:solidFill>
                <a:latin typeface="Arial" pitchFamily="34" charset="0"/>
                <a:cs typeface="Arial" pitchFamily="34" charset="0"/>
              </a:rPr>
              <a:t>entravé </a:t>
            </a:r>
            <a:r>
              <a:rPr lang="fr-FR" sz="800" dirty="0">
                <a:solidFill>
                  <a:srgbClr val="A6A6A6"/>
                </a:solidFill>
                <a:latin typeface="Arial" pitchFamily="34" charset="0"/>
                <a:cs typeface="Arial" pitchFamily="34" charset="0"/>
              </a:rPr>
              <a:t>par l'insécurité </a:t>
            </a:r>
            <a:r>
              <a:rPr lang="fr-FR" sz="800" dirty="0" smtClean="0">
                <a:solidFill>
                  <a:srgbClr val="A6A6A6"/>
                </a:solidFill>
                <a:latin typeface="Arial" pitchFamily="34" charset="0"/>
                <a:cs typeface="Arial" pitchFamily="34" charset="0"/>
              </a:rPr>
              <a:t>et </a:t>
            </a:r>
            <a:r>
              <a:rPr lang="fr-FR" sz="800" dirty="0">
                <a:solidFill>
                  <a:srgbClr val="A6A6A6"/>
                </a:solidFill>
                <a:latin typeface="Arial" pitchFamily="34" charset="0"/>
                <a:cs typeface="Arial" pitchFamily="34" charset="0"/>
              </a:rPr>
              <a:t>la violence.</a:t>
            </a:r>
            <a:endParaRPr lang="fr-FR" sz="800" b="1" dirty="0">
              <a:solidFill>
                <a:srgbClr val="A6A6A6"/>
              </a:solidFill>
              <a:latin typeface="Arial" pitchFamily="34" charset="0"/>
              <a:cs typeface="Arial" pitchFamily="34" charset="0"/>
            </a:endParaRPr>
          </a:p>
          <a:p>
            <a:pPr algn="just"/>
            <a:endParaRPr lang="fr-FR" sz="500" b="1" dirty="0" smtClean="0">
              <a:solidFill>
                <a:srgbClr val="FF721E"/>
              </a:solidFill>
              <a:latin typeface="Arial"/>
            </a:endParaRPr>
          </a:p>
          <a:p>
            <a:pPr algn="just"/>
            <a:r>
              <a:rPr lang="fr-FR" sz="1000" b="1" dirty="0" smtClean="0">
                <a:solidFill>
                  <a:srgbClr val="FF721E"/>
                </a:solidFill>
                <a:latin typeface="Arial"/>
              </a:rPr>
              <a:t>NIGER</a:t>
            </a:r>
            <a:endParaRPr lang="fr-FR" sz="1000" b="1" dirty="0">
              <a:solidFill>
                <a:srgbClr val="FF721E"/>
              </a:solidFill>
              <a:latin typeface="Arial"/>
            </a:endParaRPr>
          </a:p>
          <a:p>
            <a:r>
              <a:rPr lang="fr-FR" sz="800" b="1" i="1" cap="all" dirty="0">
                <a:solidFill>
                  <a:srgbClr val="036BB6"/>
                </a:solidFill>
                <a:latin typeface="Arial"/>
              </a:rPr>
              <a:t>15 tués dans une attaque </a:t>
            </a:r>
            <a:r>
              <a:rPr lang="fr-FR" sz="800" b="1" i="1" cap="all" dirty="0" smtClean="0">
                <a:solidFill>
                  <a:srgbClr val="036BB6"/>
                </a:solidFill>
                <a:latin typeface="Arial"/>
              </a:rPr>
              <a:t>armée</a:t>
            </a:r>
          </a:p>
          <a:p>
            <a:pPr algn="just"/>
            <a:r>
              <a:rPr lang="fr-FR" sz="800" dirty="0">
                <a:solidFill>
                  <a:srgbClr val="A6A6A6"/>
                </a:solidFill>
                <a:latin typeface="Arial" pitchFamily="34" charset="0"/>
                <a:cs typeface="Arial" pitchFamily="34" charset="0"/>
              </a:rPr>
              <a:t>Le 24 septembre, 15 personnes ont été tuées, plusieurs autres blessées et des maisons incendiées lors d'une attaque par des hommes armés soupçonnés d’appartenir à Boko Haram dans un village près de la frontière avec le Nigéria. La zone </a:t>
            </a:r>
            <a:r>
              <a:rPr lang="fr-FR" sz="800" dirty="0" smtClean="0">
                <a:solidFill>
                  <a:srgbClr val="A6A6A6"/>
                </a:solidFill>
                <a:latin typeface="Arial" pitchFamily="34" charset="0"/>
                <a:cs typeface="Arial" pitchFamily="34" charset="0"/>
              </a:rPr>
              <a:t>était </a:t>
            </a:r>
            <a:r>
              <a:rPr lang="fr-FR" sz="800" dirty="0">
                <a:solidFill>
                  <a:srgbClr val="A6A6A6"/>
                </a:solidFill>
                <a:latin typeface="Arial" pitchFamily="34" charset="0"/>
                <a:cs typeface="Arial" pitchFamily="34" charset="0"/>
              </a:rPr>
              <a:t>calme durant les deux derniers mois.</a:t>
            </a:r>
            <a:endParaRPr lang="fr-FR" sz="500" b="1" dirty="0" smtClean="0">
              <a:solidFill>
                <a:srgbClr val="FF721E"/>
              </a:solidFill>
              <a:latin typeface="Arial"/>
            </a:endParaRPr>
          </a:p>
          <a:p>
            <a:endParaRPr lang="fr-FR" sz="500" b="1" dirty="0" smtClean="0">
              <a:solidFill>
                <a:srgbClr val="FF721E"/>
              </a:solidFill>
              <a:latin typeface="Arial"/>
            </a:endParaRPr>
          </a:p>
          <a:p>
            <a:r>
              <a:rPr lang="fr-FR" sz="1000" b="1" dirty="0" smtClean="0">
                <a:solidFill>
                  <a:srgbClr val="FF721E"/>
                </a:solidFill>
                <a:latin typeface="Arial"/>
              </a:rPr>
              <a:t>NIGERIA</a:t>
            </a:r>
            <a:endParaRPr lang="fr-FR" sz="1000" b="1" dirty="0">
              <a:solidFill>
                <a:srgbClr val="FF721E"/>
              </a:solidFill>
              <a:latin typeface="Arial"/>
            </a:endParaRPr>
          </a:p>
          <a:p>
            <a:r>
              <a:rPr lang="fr-FR" sz="800" b="1" i="1" cap="all" dirty="0">
                <a:solidFill>
                  <a:srgbClr val="036BB6"/>
                </a:solidFill>
                <a:latin typeface="Arial"/>
              </a:rPr>
              <a:t>La POLIO n’est plus </a:t>
            </a:r>
            <a:r>
              <a:rPr lang="fr-FR" sz="800" b="1" i="1" cap="all" dirty="0" smtClean="0">
                <a:solidFill>
                  <a:srgbClr val="036BB6"/>
                </a:solidFill>
                <a:latin typeface="Arial"/>
              </a:rPr>
              <a:t>endémique</a:t>
            </a:r>
          </a:p>
          <a:p>
            <a:pPr algn="just"/>
            <a:r>
              <a:rPr lang="fr-FR" sz="800" dirty="0">
                <a:solidFill>
                  <a:srgbClr val="A6A6A6"/>
                </a:solidFill>
                <a:latin typeface="Arial" pitchFamily="34" charset="0"/>
                <a:cs typeface="Arial" pitchFamily="34" charset="0"/>
              </a:rPr>
              <a:t>Le 25 septembre, l'Organisation mondiale de la Santé a annoncé que la polio n’était plus endémique au Nigéria. C’est la première fois que le pays rompt la transmission du poliovirus sauvage. Le Nigéria n’a signalé aucun cas de poliovirus sauvage depuis </a:t>
            </a:r>
            <a:r>
              <a:rPr lang="fr-FR" sz="800" dirty="0" smtClean="0">
                <a:solidFill>
                  <a:srgbClr val="A6A6A6"/>
                </a:solidFill>
                <a:latin typeface="Arial" pitchFamily="34" charset="0"/>
                <a:cs typeface="Arial" pitchFamily="34" charset="0"/>
              </a:rPr>
              <a:t>juillet </a:t>
            </a:r>
            <a:r>
              <a:rPr lang="fr-FR" sz="800" dirty="0">
                <a:solidFill>
                  <a:srgbClr val="A6A6A6"/>
                </a:solidFill>
                <a:latin typeface="Arial" pitchFamily="34" charset="0"/>
                <a:cs typeface="Arial" pitchFamily="34" charset="0"/>
              </a:rPr>
              <a:t>2014, et toutes les données de laboratoire ont confirmé une période complète de 12 mois sans aucun nouveau cas. Depuis 2012, le Nigéria </a:t>
            </a:r>
            <a:r>
              <a:rPr lang="fr-FR" sz="800" dirty="0" smtClean="0">
                <a:solidFill>
                  <a:srgbClr val="A6A6A6"/>
                </a:solidFill>
                <a:latin typeface="Arial" pitchFamily="34" charset="0"/>
                <a:cs typeface="Arial" pitchFamily="34" charset="0"/>
              </a:rPr>
              <a:t>représente </a:t>
            </a:r>
            <a:r>
              <a:rPr lang="fr-FR" sz="800" dirty="0">
                <a:solidFill>
                  <a:srgbClr val="A6A6A6"/>
                </a:solidFill>
                <a:latin typeface="Arial" pitchFamily="34" charset="0"/>
                <a:cs typeface="Arial" pitchFamily="34" charset="0"/>
              </a:rPr>
              <a:t>plus de la moitié des cas de poliomyélite dans le monde. La Polio reste maintenant endémique seulement au Pakistan et en Afghanistan</a:t>
            </a:r>
            <a:r>
              <a:rPr lang="fr-FR" sz="800" dirty="0" smtClean="0">
                <a:solidFill>
                  <a:srgbClr val="A6A6A6"/>
                </a:solidFill>
                <a:latin typeface="Arial" pitchFamily="34" charset="0"/>
                <a:cs typeface="Arial" pitchFamily="34" charset="0"/>
              </a:rPr>
              <a:t>. </a:t>
            </a:r>
            <a:r>
              <a:rPr lang="en-US" sz="500" i="1" dirty="0"/>
              <a:t> </a:t>
            </a:r>
            <a:endParaRPr lang="en-US" sz="500" dirty="0">
              <a:solidFill>
                <a:srgbClr val="A6A6A6"/>
              </a:solidFill>
              <a:latin typeface="Arial" pitchFamily="34" charset="0"/>
              <a:cs typeface="Arial" pitchFamily="34" charset="0"/>
            </a:endParaRPr>
          </a:p>
          <a:p>
            <a:endParaRPr lang="en-GB" sz="500" b="1" dirty="0" smtClean="0">
              <a:solidFill>
                <a:srgbClr val="FF721E"/>
              </a:solidFill>
              <a:latin typeface="Arial"/>
            </a:endParaRPr>
          </a:p>
          <a:p>
            <a:r>
              <a:rPr lang="en-GB" sz="1000" b="1" dirty="0" smtClean="0">
                <a:solidFill>
                  <a:srgbClr val="FF721E"/>
                </a:solidFill>
                <a:latin typeface="Arial"/>
              </a:rPr>
              <a:t>MALADIE </a:t>
            </a:r>
            <a:r>
              <a:rPr lang="en-GB" sz="1000" b="1" dirty="0" smtClean="0">
                <a:solidFill>
                  <a:srgbClr val="FF721E"/>
                </a:solidFill>
                <a:latin typeface="Arial"/>
              </a:rPr>
              <a:t>A VIRUS EBOLA (MVE)/ </a:t>
            </a:r>
            <a:r>
              <a:rPr lang="fr-FR" sz="1000" b="1" dirty="0" smtClean="0">
                <a:solidFill>
                  <a:srgbClr val="FF721E"/>
                </a:solidFill>
                <a:latin typeface="Arial"/>
              </a:rPr>
              <a:t>REGIONAL</a:t>
            </a:r>
          </a:p>
          <a:p>
            <a:r>
              <a:rPr lang="fr-FR" sz="800" b="1" i="1" cap="all" dirty="0">
                <a:solidFill>
                  <a:srgbClr val="036BB6"/>
                </a:solidFill>
                <a:latin typeface="Arial"/>
              </a:rPr>
              <a:t>4 nouveaux cas signalés EN </a:t>
            </a:r>
            <a:r>
              <a:rPr lang="fr-FR" sz="800" b="1" i="1" cap="all" dirty="0" smtClean="0">
                <a:solidFill>
                  <a:srgbClr val="036BB6"/>
                </a:solidFill>
                <a:latin typeface="Arial"/>
              </a:rPr>
              <a:t>GUINÉE</a:t>
            </a:r>
          </a:p>
          <a:p>
            <a:pPr algn="just"/>
            <a:r>
              <a:rPr lang="fr-FR" sz="800" dirty="0">
                <a:solidFill>
                  <a:srgbClr val="A6A6A6"/>
                </a:solidFill>
                <a:latin typeface="Arial" pitchFamily="34" charset="0"/>
                <a:cs typeface="Arial" pitchFamily="34" charset="0"/>
              </a:rPr>
              <a:t>Le 28 septembre, la Guinée a signalé quatre nouveaux cas. Tous les cas sont dans la préfecture de Forécariah et leurs chaînes de transmission sont connues. Aucun cas n'a été signalé au Libéria et en Sierra Leone, qui a commencé un nouveau décompte de 42 jours </a:t>
            </a:r>
            <a:r>
              <a:rPr lang="fr-FR" sz="800" dirty="0" smtClean="0">
                <a:solidFill>
                  <a:srgbClr val="A6A6A6"/>
                </a:solidFill>
                <a:latin typeface="Arial" pitchFamily="34" charset="0"/>
                <a:cs typeface="Arial" pitchFamily="34" charset="0"/>
              </a:rPr>
              <a:t>depuis le 26 </a:t>
            </a:r>
            <a:r>
              <a:rPr lang="fr-FR" sz="800" dirty="0">
                <a:solidFill>
                  <a:srgbClr val="A6A6A6"/>
                </a:solidFill>
                <a:latin typeface="Arial" pitchFamily="34" charset="0"/>
                <a:cs typeface="Arial" pitchFamily="34" charset="0"/>
              </a:rPr>
              <a:t>septembre, lorsque les derniers patients ont été libérés d'un centre de traitement.</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511111" y="4510307"/>
            <a:ext cx="1059580" cy="352582"/>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CA" dirty="0" smtClean="0"/>
              <a:t>NOUVEAUX CAS </a:t>
            </a:r>
          </a:p>
          <a:p>
            <a:r>
              <a:rPr lang="fr-CA" dirty="0" smtClean="0"/>
              <a:t>EN </a:t>
            </a:r>
            <a:r>
              <a:rPr lang="fr-CA" dirty="0"/>
              <a:t>GUINÉE</a:t>
            </a:r>
            <a:endParaRPr lang="en-GB" dirty="0"/>
          </a:p>
        </p:txBody>
      </p:sp>
      <p:sp>
        <p:nvSpPr>
          <p:cNvPr id="29" name="TextBox 22"/>
          <p:cNvSpPr txBox="1"/>
          <p:nvPr/>
        </p:nvSpPr>
        <p:spPr>
          <a:xfrm>
            <a:off x="1159196" y="1664127"/>
            <a:ext cx="14111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BURKINA FASO</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341381" y="4631612"/>
            <a:ext cx="113193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35" name="TextBox 44"/>
          <p:cNvSpPr txBox="1"/>
          <p:nvPr/>
        </p:nvSpPr>
        <p:spPr>
          <a:xfrm>
            <a:off x="2746117" y="4862889"/>
            <a:ext cx="1182468" cy="293835"/>
          </a:xfrm>
          <a:prstGeom prst="rect">
            <a:avLst/>
          </a:prstGeom>
          <a:noFill/>
        </p:spPr>
        <p:txBody>
          <a:bodyPr wrap="square" lIns="0" tIns="0" rIns="0" bIns="0" rtlCol="0" anchor="ctr" anchorCtr="0">
            <a:noAutofit/>
          </a:bodyPr>
          <a:lstStyle/>
          <a:p>
            <a:r>
              <a:rPr lang="en-GB" sz="900" b="1" dirty="0">
                <a:solidFill>
                  <a:srgbClr val="026DB6"/>
                </a:solidFill>
                <a:latin typeface="Arial" panose="020B0604020202020204" pitchFamily="34" charset="0"/>
                <a:cs typeface="Arial" panose="020B0604020202020204" pitchFamily="34" charset="0"/>
              </a:rPr>
              <a:t>TUÉS </a:t>
            </a:r>
            <a:r>
              <a:rPr lang="en-GB" sz="900" b="1" dirty="0" smtClean="0">
                <a:solidFill>
                  <a:srgbClr val="026DB6"/>
                </a:solidFill>
                <a:latin typeface="Arial" panose="020B0604020202020204" pitchFamily="34" charset="0"/>
                <a:cs typeface="Arial" panose="020B0604020202020204" pitchFamily="34" charset="0"/>
              </a:rPr>
              <a:t>DANS DES </a:t>
            </a:r>
            <a:r>
              <a:rPr lang="en-GB" sz="900" b="1" dirty="0">
                <a:solidFill>
                  <a:srgbClr val="026DB6"/>
                </a:solidFill>
                <a:latin typeface="Arial" panose="020B0604020202020204" pitchFamily="34" charset="0"/>
                <a:cs typeface="Arial" panose="020B0604020202020204" pitchFamily="34" charset="0"/>
              </a:rPr>
              <a:t>ATTAQUES</a:t>
            </a: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119597" y="3221967"/>
            <a:ext cx="1185861" cy="298799"/>
          </a:xfrm>
          <a:prstGeom prst="rect">
            <a:avLst/>
          </a:prstGeom>
          <a:noFill/>
        </p:spPr>
        <p:txBody>
          <a:bodyPr wrap="square" lIns="0" tIns="0" rIns="0" bIns="0" rtlCol="0" anchor="ctr" anchorCtr="0">
            <a:noAutofit/>
          </a:bodyPr>
          <a:lstStyle/>
          <a:p>
            <a:r>
              <a:rPr lang="fr-FR" sz="900" b="1" dirty="0" smtClean="0">
                <a:solidFill>
                  <a:srgbClr val="026DB6"/>
                </a:solidFill>
                <a:latin typeface="Arial" panose="020B0604020202020204" pitchFamily="34" charset="0"/>
                <a:cs typeface="Arial" panose="020B0604020202020204" pitchFamily="34" charset="0"/>
              </a:rPr>
              <a:t>LA POLIO N’EST PLUS ENDEMIQUE</a:t>
            </a:r>
            <a:endParaRPr lang="fr-FR"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518908" y="4882198"/>
            <a:ext cx="16349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5"/>
          <a:stretch>
            <a:fillRect/>
          </a:stretch>
        </p:blipFill>
        <p:spPr>
          <a:xfrm>
            <a:off x="2332265" y="4875665"/>
            <a:ext cx="202500" cy="236250"/>
          </a:xfrm>
          <a:prstGeom prst="rect">
            <a:avLst/>
          </a:prstGeom>
        </p:spPr>
      </p:pic>
      <p:sp>
        <p:nvSpPr>
          <p:cNvPr id="47" name="TextBox 44"/>
          <p:cNvSpPr txBox="1"/>
          <p:nvPr/>
        </p:nvSpPr>
        <p:spPr>
          <a:xfrm>
            <a:off x="1156304" y="1945405"/>
            <a:ext cx="2015044" cy="302390"/>
          </a:xfrm>
          <a:prstGeom prst="rect">
            <a:avLst/>
          </a:prstGeom>
          <a:noFill/>
        </p:spPr>
        <p:txBody>
          <a:bodyPr wrap="square" lIns="0" tIns="0" rIns="0" bIns="0" rtlCol="0" anchor="ctr" anchorCtr="0">
            <a:noAutofit/>
          </a:bodyPr>
          <a:lstStyle/>
          <a:p>
            <a:r>
              <a:rPr lang="en-GB" sz="900" b="1" cap="all" dirty="0" smtClean="0">
                <a:solidFill>
                  <a:srgbClr val="036BB6"/>
                </a:solidFill>
                <a:latin typeface="Arial"/>
              </a:rPr>
              <a:t>GOUVERNEMENT </a:t>
            </a:r>
            <a:r>
              <a:rPr lang="fr-CA" sz="900" b="1" cap="all" dirty="0" smtClean="0">
                <a:solidFill>
                  <a:srgbClr val="036BB6"/>
                </a:solidFill>
                <a:latin typeface="Arial"/>
              </a:rPr>
              <a:t>réinstallé</a:t>
            </a:r>
            <a:endParaRPr lang="fr-CA" sz="900" b="1" cap="all" dirty="0">
              <a:solidFill>
                <a:srgbClr val="036BB6"/>
              </a:solidFill>
              <a:latin typeface="Arial"/>
            </a:endParaRPr>
          </a:p>
        </p:txBody>
      </p:sp>
      <p:cxnSp>
        <p:nvCxnSpPr>
          <p:cNvPr id="61" name="Connecteur en angle 60"/>
          <p:cNvCxnSpPr/>
          <p:nvPr/>
        </p:nvCxnSpPr>
        <p:spPr>
          <a:xfrm rot="16200000" flipH="1">
            <a:off x="1957730" y="2534304"/>
            <a:ext cx="587847" cy="259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Date de </a:t>
            </a:r>
            <a:r>
              <a:rPr lang="en-GB" sz="800" b="1" dirty="0" err="1">
                <a:solidFill>
                  <a:srgbClr val="659AD2"/>
                </a:solidFill>
                <a:latin typeface="Arial" panose="020B0604020202020204" pitchFamily="34" charset="0"/>
                <a:cs typeface="Arial" panose="020B0604020202020204" pitchFamily="34" charset="0"/>
              </a:rPr>
              <a:t>création</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29 </a:t>
            </a:r>
            <a:r>
              <a:rPr lang="en-GB" sz="800" dirty="0" err="1">
                <a:solidFill>
                  <a:srgbClr val="659AD2"/>
                </a:solidFill>
                <a:latin typeface="Arial" panose="020B0604020202020204" pitchFamily="34" charset="0"/>
                <a:cs typeface="Arial" panose="020B0604020202020204" pitchFamily="34" charset="0"/>
              </a:rPr>
              <a:t>septembre</a:t>
            </a:r>
            <a:r>
              <a:rPr lang="en-GB" sz="800" dirty="0">
                <a:solidFill>
                  <a:srgbClr val="659AD2"/>
                </a:solidFill>
                <a:latin typeface="Arial" panose="020B0604020202020204" pitchFamily="34" charset="0"/>
                <a:cs typeface="Arial" panose="020B0604020202020204" pitchFamily="34" charset="0"/>
              </a:rPr>
              <a:t> 2015            </a:t>
            </a:r>
            <a:r>
              <a:rPr lang="fr-FR" sz="800" b="1" dirty="0">
                <a:solidFill>
                  <a:srgbClr val="659AD2"/>
                </a:solidFill>
                <a:latin typeface="Arial" panose="020B0604020202020204" pitchFamily="34" charset="0"/>
                <a:cs typeface="Arial" panose="020B0604020202020204" pitchFamily="34" charset="0"/>
              </a:rPr>
              <a:t>Sources de données de la carte: UNCS, </a:t>
            </a:r>
            <a:r>
              <a:rPr lang="fr-FR" sz="800" b="1" dirty="0" err="1">
                <a:solidFill>
                  <a:srgbClr val="659AD2"/>
                </a:solidFill>
                <a:latin typeface="Arial" panose="020B0604020202020204" pitchFamily="34" charset="0"/>
                <a:cs typeface="Arial" panose="020B0604020202020204" pitchFamily="34" charset="0"/>
              </a:rPr>
              <a:t>DevInfo</a:t>
            </a:r>
            <a:r>
              <a:rPr lang="fr-FR" sz="800" b="1" dirty="0">
                <a:solidFill>
                  <a:srgbClr val="659AD2"/>
                </a:solidFill>
                <a:latin typeface="Arial" panose="020B0604020202020204" pitchFamily="34" charset="0"/>
                <a:cs typeface="Arial" panose="020B0604020202020204" pitchFamily="34" charset="0"/>
              </a:rPr>
              <a:t>, OCHA</a:t>
            </a:r>
            <a:r>
              <a:rPr lang="fr-FR" sz="800" dirty="0">
                <a:solidFill>
                  <a:srgbClr val="659AD2"/>
                </a:solidFill>
                <a:latin typeface="Arial" panose="020B0604020202020204" pitchFamily="34" charset="0"/>
                <a:cs typeface="Arial" panose="020B0604020202020204" pitchFamily="34" charset="0"/>
              </a:rPr>
              <a:t>          </a:t>
            </a:r>
            <a:r>
              <a:rPr lang="fr-FR" sz="800" b="1" dirty="0">
                <a:solidFill>
                  <a:srgbClr val="659AD2"/>
                </a:solidFill>
                <a:latin typeface="Arial" panose="020B0604020202020204" pitchFamily="34" charset="0"/>
                <a:cs typeface="Arial" panose="020B0604020202020204" pitchFamily="34" charset="0"/>
              </a:rPr>
              <a:t>Feedback</a:t>
            </a:r>
            <a:r>
              <a:rPr lang="fr-FR" sz="800" dirty="0">
                <a:solidFill>
                  <a:srgbClr val="659AD2"/>
                </a:solidFill>
                <a:latin typeface="Arial" panose="020B0604020202020204" pitchFamily="34" charset="0"/>
                <a:cs typeface="Arial" panose="020B0604020202020204" pitchFamily="34" charset="0"/>
              </a:rPr>
              <a:t>: ocharowca@un.org</a:t>
            </a:r>
          </a:p>
          <a:p>
            <a:pPr>
              <a:spcAft>
                <a:spcPts val="600"/>
              </a:spcAft>
            </a:pPr>
            <a:r>
              <a:rPr lang="fr-FR" sz="700" i="1"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cxnSp>
        <p:nvCxnSpPr>
          <p:cNvPr id="50" name="Connecteur en angle 49"/>
          <p:cNvCxnSpPr/>
          <p:nvPr/>
        </p:nvCxnSpPr>
        <p:spPr>
          <a:xfrm flipV="1">
            <a:off x="2988276" y="4180981"/>
            <a:ext cx="918264" cy="463746"/>
          </a:xfrm>
          <a:prstGeom prst="bentConnector3">
            <a:avLst>
              <a:gd name="adj1" fmla="val 2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105565" y="3435938"/>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4986660" y="3696671"/>
            <a:ext cx="1353566"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PLUS DE 30 TUÉS </a:t>
            </a:r>
            <a:r>
              <a:rPr lang="en-GB" sz="900" b="1" dirty="0" smtClean="0">
                <a:solidFill>
                  <a:srgbClr val="026DB6"/>
                </a:solidFill>
                <a:latin typeface="Arial" panose="020B0604020202020204" pitchFamily="34" charset="0"/>
                <a:cs typeface="Arial" panose="020B0604020202020204" pitchFamily="34" charset="0"/>
              </a:rPr>
              <a:t>DANS DES COMBATS</a:t>
            </a:r>
            <a:endParaRPr lang="en-GB" sz="900" b="1" dirty="0">
              <a:solidFill>
                <a:srgbClr val="026DB6"/>
              </a:solidFill>
              <a:latin typeface="Arial" panose="020B0604020202020204" pitchFamily="34" charset="0"/>
              <a:cs typeface="Arial" panose="020B0604020202020204" pitchFamily="34" charset="0"/>
            </a:endParaRPr>
          </a:p>
        </p:txBody>
      </p:sp>
      <p:pic>
        <p:nvPicPr>
          <p:cNvPr id="46" name="Image 45"/>
          <p:cNvPicPr>
            <a:picLocks noChangeAspect="1"/>
          </p:cNvPicPr>
          <p:nvPr/>
        </p:nvPicPr>
        <p:blipFill>
          <a:blip r:embed="rId5"/>
          <a:stretch>
            <a:fillRect/>
          </a:stretch>
        </p:blipFill>
        <p:spPr>
          <a:xfrm>
            <a:off x="4706518" y="3701086"/>
            <a:ext cx="202500" cy="236250"/>
          </a:xfrm>
          <a:prstGeom prst="rect">
            <a:avLst/>
          </a:prstGeom>
        </p:spPr>
      </p:pic>
      <p:sp>
        <p:nvSpPr>
          <p:cNvPr id="49" name="TextBox 44"/>
          <p:cNvSpPr txBox="1"/>
          <p:nvPr/>
        </p:nvSpPr>
        <p:spPr>
          <a:xfrm>
            <a:off x="5161172" y="4063384"/>
            <a:ext cx="894436" cy="303653"/>
          </a:xfrm>
          <a:prstGeom prst="rect">
            <a:avLst/>
          </a:prstGeom>
          <a:noFill/>
        </p:spPr>
        <p:txBody>
          <a:bodyPr wrap="square" lIns="0" tIns="0" rIns="0" bIns="0" rtlCol="0" anchor="ctr" anchorCtr="0">
            <a:noAutofit/>
          </a:bodyPr>
          <a:lstStyle/>
          <a:p>
            <a:r>
              <a:rPr lang="fr-CA" sz="1000" b="1" dirty="0" smtClean="0">
                <a:solidFill>
                  <a:srgbClr val="026DB6"/>
                </a:solidFill>
                <a:latin typeface="Arial" panose="020B0604020202020204" pitchFamily="34" charset="0"/>
                <a:cs typeface="Arial" panose="020B0604020202020204" pitchFamily="34" charset="0"/>
              </a:rPr>
              <a:t>DÉPLACÉS</a:t>
            </a:r>
            <a:endParaRPr lang="en-GB" sz="900" b="1" dirty="0">
              <a:solidFill>
                <a:srgbClr val="026DB6"/>
              </a:solidFill>
              <a:latin typeface="Arial" panose="020B0604020202020204" pitchFamily="34" charset="0"/>
              <a:cs typeface="Arial" panose="020B0604020202020204" pitchFamily="34" charset="0"/>
            </a:endParaRPr>
          </a:p>
        </p:txBody>
      </p:sp>
      <p:sp>
        <p:nvSpPr>
          <p:cNvPr id="52" name="TextBox 48"/>
          <p:cNvSpPr txBox="1"/>
          <p:nvPr/>
        </p:nvSpPr>
        <p:spPr>
          <a:xfrm>
            <a:off x="4677229" y="4056815"/>
            <a:ext cx="428335" cy="184442"/>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27m</a:t>
            </a:r>
            <a:endParaRPr lang="en-GB" sz="16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34205" y="2154482"/>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0" name="TextBox 44"/>
          <p:cNvSpPr txBox="1"/>
          <p:nvPr/>
        </p:nvSpPr>
        <p:spPr>
          <a:xfrm>
            <a:off x="3625762" y="2388097"/>
            <a:ext cx="1250198" cy="298799"/>
          </a:xfrm>
          <a:prstGeom prst="rect">
            <a:avLst/>
          </a:prstGeom>
          <a:noFill/>
        </p:spPr>
        <p:txBody>
          <a:bodyPr wrap="square" lIns="0" tIns="0" rIns="0" bIns="0" rtlCol="0" anchor="ctr" anchorCtr="0">
            <a:noAutofit/>
          </a:bodyPr>
          <a:lstStyle/>
          <a:p>
            <a:r>
              <a:rPr lang="fr-FR" sz="900" b="1" dirty="0" smtClean="0">
                <a:solidFill>
                  <a:srgbClr val="026DB6"/>
                </a:solidFill>
                <a:latin typeface="Arial" panose="020B0604020202020204" pitchFamily="34" charset="0"/>
                <a:cs typeface="Arial" panose="020B0604020202020204" pitchFamily="34" charset="0"/>
              </a:rPr>
              <a:t>TUÉS DANS UNE ATTAQUE ARMÉE</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3320394" y="2422638"/>
            <a:ext cx="259421"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pic>
        <p:nvPicPr>
          <p:cNvPr id="64" name="Image 63"/>
          <p:cNvPicPr>
            <a:picLocks noChangeAspect="1"/>
          </p:cNvPicPr>
          <p:nvPr/>
        </p:nvPicPr>
        <p:blipFill>
          <a:blip r:embed="rId5"/>
          <a:stretch>
            <a:fillRect/>
          </a:stretch>
        </p:blipFill>
        <p:spPr>
          <a:xfrm>
            <a:off x="3134851" y="2398899"/>
            <a:ext cx="202500" cy="236250"/>
          </a:xfrm>
          <a:prstGeom prst="rect">
            <a:avLst/>
          </a:prstGeom>
        </p:spPr>
      </p:pic>
      <p:pic>
        <p:nvPicPr>
          <p:cNvPr id="3" name="Image 2"/>
          <p:cNvPicPr>
            <a:picLocks noChangeAspect="1"/>
          </p:cNvPicPr>
          <p:nvPr/>
        </p:nvPicPr>
        <p:blipFill>
          <a:blip r:embed="rId6"/>
          <a:stretch>
            <a:fillRect/>
          </a:stretch>
        </p:blipFill>
        <p:spPr>
          <a:xfrm>
            <a:off x="4459018" y="4027687"/>
            <a:ext cx="247500" cy="236250"/>
          </a:xfrm>
          <a:prstGeom prst="rect">
            <a:avLst/>
          </a:prstGeom>
        </p:spPr>
      </p:pic>
      <p:pic>
        <p:nvPicPr>
          <p:cNvPr id="65" name="Imag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0369" y="3265489"/>
            <a:ext cx="217529" cy="210513"/>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4" y="-8192"/>
            <a:ext cx="10680496" cy="810573"/>
          </a:xfrm>
          <a:prstGeom prst="rect">
            <a:avLst/>
          </a:prstGeom>
        </p:spPr>
      </p:pic>
      <p:sp>
        <p:nvSpPr>
          <p:cNvPr id="5" name="TextBox 4"/>
          <p:cNvSpPr txBox="1"/>
          <p:nvPr/>
        </p:nvSpPr>
        <p:spPr>
          <a:xfrm>
            <a:off x="6680818" y="431742"/>
            <a:ext cx="1728192" cy="261610"/>
          </a:xfrm>
          <a:prstGeom prst="rect">
            <a:avLst/>
          </a:prstGeom>
          <a:noFill/>
        </p:spPr>
        <p:txBody>
          <a:bodyPr wrap="square" rtlCol="0">
            <a:spAutoFit/>
          </a:bodyPr>
          <a:lstStyle/>
          <a:p>
            <a:r>
              <a:rPr lang="fr-CA" sz="1100" dirty="0" smtClean="0">
                <a:solidFill>
                  <a:schemeClr val="bg2">
                    <a:lumMod val="75000"/>
                  </a:schemeClr>
                </a:solidFill>
              </a:rPr>
              <a:t>22 – 28 septembre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9404</TotalTime>
  <Words>156</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776</cp:revision>
  <cp:lastPrinted>2015-09-30T09:25:46Z</cp:lastPrinted>
  <dcterms:created xsi:type="dcterms:W3CDTF">2014-03-10T10:37:19Z</dcterms:created>
  <dcterms:modified xsi:type="dcterms:W3CDTF">2015-09-30T11:20:50Z</dcterms:modified>
</cp:coreProperties>
</file>