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varScale="1">
        <p:scale>
          <a:sx n="90" d="100"/>
          <a:sy n="90" d="100"/>
        </p:scale>
        <p:origin x="858" y="84"/>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13/08/2015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13/08/2015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13/08/2015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13/08/2015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13/08/2015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13/08/2015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13/08/2015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13/08/2015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13/08/2015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13/08/2015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13/08/2015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13/08/2015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13/08/2015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13/08/2015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 y="846490"/>
            <a:ext cx="6683821" cy="6019751"/>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fr-FR" sz="800" dirty="0">
                <a:solidFill>
                  <a:srgbClr val="659AD2"/>
                </a:solidFill>
                <a:latin typeface="Arial" panose="020B0604020202020204" pitchFamily="34" charset="0"/>
                <a:cs typeface="Arial" panose="020B0604020202020204" pitchFamily="34" charset="0"/>
              </a:rPr>
              <a:t>Date de création: </a:t>
            </a:r>
            <a:r>
              <a:rPr lang="fr-FR" sz="800" dirty="0" smtClean="0">
                <a:solidFill>
                  <a:srgbClr val="659AD2"/>
                </a:solidFill>
                <a:latin typeface="Arial" panose="020B0604020202020204" pitchFamily="34" charset="0"/>
                <a:cs typeface="Arial" panose="020B0604020202020204" pitchFamily="34" charset="0"/>
              </a:rPr>
              <a:t>13 </a:t>
            </a:r>
            <a:r>
              <a:rPr lang="fr-FR" sz="800" dirty="0">
                <a:solidFill>
                  <a:srgbClr val="659AD2"/>
                </a:solidFill>
                <a:latin typeface="Arial" panose="020B0604020202020204" pitchFamily="34" charset="0"/>
                <a:cs typeface="Arial" panose="020B0604020202020204" pitchFamily="34" charset="0"/>
              </a:rPr>
              <a:t>Août 2015</a:t>
            </a:r>
          </a:p>
          <a:p>
            <a:r>
              <a:rPr lang="fr-FR" sz="800" dirty="0">
                <a:solidFill>
                  <a:srgbClr val="659AD2"/>
                </a:solidFill>
                <a:latin typeface="Arial" panose="020B0604020202020204" pitchFamily="34" charset="0"/>
                <a:cs typeface="Arial" panose="020B0604020202020204" pitchFamily="34" charset="0"/>
              </a:rPr>
              <a:t>Sources de données de la carte: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fr-FR" sz="800" dirty="0">
                <a:solidFill>
                  <a:srgbClr val="659AD2"/>
                </a:solidFill>
                <a:latin typeface="Arial" panose="020B0604020202020204" pitchFamily="34" charset="0"/>
                <a:cs typeface="Arial" panose="020B0604020202020204" pitchFamily="34" charset="0"/>
              </a:rPr>
              <a:t>Les frontières, noms et désignations employés sur cette carte n’impliquent pas une reconnaissance ou acceptation officielle par les Nations Unies.</a:t>
            </a: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3 – 10 August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46490"/>
            <a:ext cx="3953770" cy="6606549"/>
          </a:xfrm>
          <a:prstGeom prst="rect">
            <a:avLst/>
          </a:prstGeom>
          <a:noFill/>
        </p:spPr>
        <p:txBody>
          <a:bodyPr wrap="square" lIns="99569" tIns="49785" rIns="99569" bIns="49785" rtlCol="0">
            <a:noAutofit/>
          </a:bodyPr>
          <a:lstStyle/>
          <a:p>
            <a:pPr lvl="0"/>
            <a:r>
              <a:rPr lang="fr-FR" sz="1100" b="1" dirty="0">
                <a:solidFill>
                  <a:srgbClr val="FF721E"/>
                </a:solidFill>
                <a:latin typeface="Arial"/>
              </a:rPr>
              <a:t>BURKINA FASO</a:t>
            </a:r>
          </a:p>
          <a:p>
            <a:pPr lvl="0"/>
            <a:r>
              <a:rPr lang="fr-FR" sz="700" b="1" i="1" cap="all" dirty="0">
                <a:solidFill>
                  <a:srgbClr val="036BB6"/>
                </a:solidFill>
                <a:latin typeface="Arial"/>
              </a:rPr>
              <a:t>Inondations dans la région du </a:t>
            </a:r>
            <a:r>
              <a:rPr lang="fr-FR" sz="700" b="1" i="1" cap="all" dirty="0" smtClean="0">
                <a:solidFill>
                  <a:srgbClr val="036BB6"/>
                </a:solidFill>
                <a:latin typeface="Arial"/>
              </a:rPr>
              <a:t>Centre</a:t>
            </a:r>
          </a:p>
          <a:p>
            <a:pPr lvl="0" algn="just"/>
            <a:r>
              <a:rPr lang="fr-FR" sz="700" dirty="0">
                <a:solidFill>
                  <a:srgbClr val="A6A6A6"/>
                </a:solidFill>
                <a:latin typeface="Arial" pitchFamily="34" charset="0"/>
                <a:cs typeface="Arial" pitchFamily="34" charset="0"/>
              </a:rPr>
              <a:t>Des pluies torrentielles ont provoqué des crues soudaines dans la région du centre, inondant le quartier </a:t>
            </a:r>
            <a:r>
              <a:rPr lang="fr-FR" sz="700" dirty="0" err="1">
                <a:solidFill>
                  <a:srgbClr val="A6A6A6"/>
                </a:solidFill>
                <a:latin typeface="Arial" pitchFamily="34" charset="0"/>
                <a:cs typeface="Arial" pitchFamily="34" charset="0"/>
              </a:rPr>
              <a:t>Bissighin</a:t>
            </a:r>
            <a:r>
              <a:rPr lang="fr-FR" sz="700" dirty="0">
                <a:solidFill>
                  <a:srgbClr val="A6A6A6"/>
                </a:solidFill>
                <a:latin typeface="Arial" pitchFamily="34" charset="0"/>
                <a:cs typeface="Arial" pitchFamily="34" charset="0"/>
              </a:rPr>
              <a:t> à Ouagadougou et le village de </a:t>
            </a:r>
            <a:r>
              <a:rPr lang="fr-FR" sz="700" dirty="0" err="1">
                <a:solidFill>
                  <a:srgbClr val="A6A6A6"/>
                </a:solidFill>
                <a:latin typeface="Arial" pitchFamily="34" charset="0"/>
                <a:cs typeface="Arial" pitchFamily="34" charset="0"/>
              </a:rPr>
              <a:t>Tanghin</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Dassouri</a:t>
            </a:r>
            <a:r>
              <a:rPr lang="fr-FR" sz="700" dirty="0">
                <a:solidFill>
                  <a:srgbClr val="A6A6A6"/>
                </a:solidFill>
                <a:latin typeface="Arial" pitchFamily="34" charset="0"/>
                <a:cs typeface="Arial" pitchFamily="34" charset="0"/>
              </a:rPr>
              <a:t>, à 30 km de la capitale. Au total, quelques 1 240 maisons ont été détruites. Le Gouvernement et les partenaires fournissent une assistance pour les besoins primaires en nourriture et nutrition, santé et assainissement. Les autorités signalent que les fortes pluies et les vents violents de cette année ont abouti jusqu'ici à 3 669 personnes ayant perdu leurs maisons et leurs moyens de subsistance.</a:t>
            </a:r>
            <a:endParaRPr lang="fr-FR" sz="500" b="1" dirty="0">
              <a:solidFill>
                <a:srgbClr val="FF721E"/>
              </a:solidFill>
              <a:latin typeface="Arial"/>
            </a:endParaRPr>
          </a:p>
          <a:p>
            <a:pPr lvl="0"/>
            <a:endParaRPr lang="en-US" sz="100" b="1" dirty="0" smtClean="0">
              <a:solidFill>
                <a:srgbClr val="FF721E"/>
              </a:solidFill>
              <a:latin typeface="Arial"/>
            </a:endParaRPr>
          </a:p>
          <a:p>
            <a:pPr lvl="0"/>
            <a:r>
              <a:rPr lang="en-US" sz="1100" b="1" dirty="0" smtClean="0">
                <a:solidFill>
                  <a:srgbClr val="FF721E"/>
                </a:solidFill>
                <a:latin typeface="Arial"/>
              </a:rPr>
              <a:t>CAMEROUN</a:t>
            </a:r>
            <a:endParaRPr lang="fr-FR" sz="1100" b="1" dirty="0">
              <a:solidFill>
                <a:srgbClr val="FF721E"/>
              </a:solidFill>
              <a:latin typeface="Arial"/>
            </a:endParaRPr>
          </a:p>
          <a:p>
            <a:pPr lvl="0"/>
            <a:r>
              <a:rPr lang="fr-FR" sz="700" b="1" i="1" cap="all" dirty="0" smtClean="0">
                <a:solidFill>
                  <a:srgbClr val="036BB6"/>
                </a:solidFill>
                <a:latin typeface="Arial"/>
              </a:rPr>
              <a:t>Plusieurs </a:t>
            </a:r>
            <a:r>
              <a:rPr lang="fr-FR" sz="700" b="1" i="1" cap="all" dirty="0">
                <a:solidFill>
                  <a:srgbClr val="036BB6"/>
                </a:solidFill>
                <a:latin typeface="Arial"/>
              </a:rPr>
              <a:t>villages attaqués </a:t>
            </a:r>
          </a:p>
          <a:p>
            <a:pPr lvl="0" algn="just"/>
            <a:r>
              <a:rPr lang="fr-FR" sz="700" dirty="0">
                <a:solidFill>
                  <a:srgbClr val="A6A6A6"/>
                </a:solidFill>
                <a:latin typeface="Arial" pitchFamily="34" charset="0"/>
                <a:cs typeface="Arial" pitchFamily="34" charset="0"/>
              </a:rPr>
              <a:t>Dans la nuit du 3 au 4 août, des combattants présumés de Boko Haram ont attaqué le village de </a:t>
            </a:r>
            <a:r>
              <a:rPr lang="fr-FR" sz="700" dirty="0" err="1">
                <a:solidFill>
                  <a:srgbClr val="A6A6A6"/>
                </a:solidFill>
                <a:latin typeface="Arial" pitchFamily="34" charset="0"/>
                <a:cs typeface="Arial" pitchFamily="34" charset="0"/>
              </a:rPr>
              <a:t>Kangaleri</a:t>
            </a:r>
            <a:r>
              <a:rPr lang="fr-FR" sz="700" dirty="0">
                <a:solidFill>
                  <a:srgbClr val="A6A6A6"/>
                </a:solidFill>
                <a:latin typeface="Arial" pitchFamily="34" charset="0"/>
                <a:cs typeface="Arial" pitchFamily="34" charset="0"/>
              </a:rPr>
              <a:t>, près de la frontière nigériane, dans la région de l'Extrême Nord. Environ 20 personnes ont été tuées et plusieurs enfants enlevés. Une autre attaque attribuée à Boko Haram a eu lieu dans le village de </a:t>
            </a:r>
            <a:r>
              <a:rPr lang="fr-FR" sz="700" dirty="0" err="1">
                <a:solidFill>
                  <a:srgbClr val="A6A6A6"/>
                </a:solidFill>
                <a:latin typeface="Arial" pitchFamily="34" charset="0"/>
                <a:cs typeface="Arial" pitchFamily="34" charset="0"/>
              </a:rPr>
              <a:t>Tchakamadje</a:t>
            </a:r>
            <a:r>
              <a:rPr lang="fr-FR" sz="700" dirty="0">
                <a:solidFill>
                  <a:srgbClr val="A6A6A6"/>
                </a:solidFill>
                <a:latin typeface="Arial" pitchFamily="34" charset="0"/>
                <a:cs typeface="Arial" pitchFamily="34" charset="0"/>
              </a:rPr>
              <a:t>, environ 25 km au nord de Maroua. Plus de 100 personnes ont été blessées suite aux récentes attaques. Les services de santé de la région manquent de ressources suffisantes pour faire face à la </a:t>
            </a:r>
            <a:r>
              <a:rPr lang="fr-FR" sz="700" dirty="0" smtClean="0">
                <a:solidFill>
                  <a:srgbClr val="A6A6A6"/>
                </a:solidFill>
                <a:latin typeface="Arial" pitchFamily="34" charset="0"/>
                <a:cs typeface="Arial" pitchFamily="34" charset="0"/>
              </a:rPr>
              <a:t>situation. </a:t>
            </a:r>
            <a:endParaRPr lang="fr-FR" sz="700" dirty="0">
              <a:solidFill>
                <a:srgbClr val="A6A6A6"/>
              </a:solidFill>
              <a:latin typeface="Arial" pitchFamily="34" charset="0"/>
              <a:cs typeface="Arial" pitchFamily="34" charset="0"/>
            </a:endParaRPr>
          </a:p>
          <a:p>
            <a:pPr lvl="0"/>
            <a:endParaRPr lang="fr-FR" sz="100" b="1" dirty="0" smtClean="0">
              <a:solidFill>
                <a:srgbClr val="FF721E"/>
              </a:solidFill>
              <a:latin typeface="Arial"/>
            </a:endParaRPr>
          </a:p>
          <a:p>
            <a:pPr lvl="0"/>
            <a:r>
              <a:rPr lang="fr-FR" sz="1100" b="1" dirty="0" smtClean="0">
                <a:solidFill>
                  <a:srgbClr val="FF721E"/>
                </a:solidFill>
                <a:latin typeface="Arial"/>
              </a:rPr>
              <a:t>RÉPUBLIQUE </a:t>
            </a:r>
            <a:r>
              <a:rPr lang="fr-FR" sz="1100" b="1" dirty="0">
                <a:solidFill>
                  <a:srgbClr val="FF721E"/>
                </a:solidFill>
                <a:latin typeface="Arial"/>
              </a:rPr>
              <a:t>CENTRAFRICAINE (RCA</a:t>
            </a:r>
            <a:r>
              <a:rPr lang="fr-FR" sz="1100" b="1" dirty="0" smtClean="0">
                <a:solidFill>
                  <a:srgbClr val="FF721E"/>
                </a:solidFill>
                <a:latin typeface="Arial"/>
              </a:rPr>
              <a:t>)</a:t>
            </a:r>
          </a:p>
          <a:p>
            <a:pPr lvl="0"/>
            <a:r>
              <a:rPr lang="en-GB" sz="700" b="1" i="1" cap="all" dirty="0" smtClean="0">
                <a:solidFill>
                  <a:srgbClr val="036BB6"/>
                </a:solidFill>
                <a:latin typeface="Arial"/>
              </a:rPr>
              <a:t>600 </a:t>
            </a:r>
            <a:r>
              <a:rPr lang="fr-CA" sz="700" b="1" i="1" cap="all" dirty="0" smtClean="0">
                <a:solidFill>
                  <a:srgbClr val="036BB6"/>
                </a:solidFill>
                <a:latin typeface="Arial"/>
              </a:rPr>
              <a:t>refugies</a:t>
            </a:r>
            <a:r>
              <a:rPr lang="en-GB" sz="700" b="1" i="1" cap="all" dirty="0" smtClean="0">
                <a:solidFill>
                  <a:srgbClr val="036BB6"/>
                </a:solidFill>
                <a:latin typeface="Arial"/>
              </a:rPr>
              <a:t> </a:t>
            </a:r>
            <a:r>
              <a:rPr lang="fr-CA" sz="700" b="1" i="1" cap="all" noProof="1" smtClean="0">
                <a:solidFill>
                  <a:srgbClr val="036BB6"/>
                </a:solidFill>
                <a:latin typeface="Arial"/>
              </a:rPr>
              <a:t>retournent</a:t>
            </a:r>
            <a:r>
              <a:rPr lang="en-GB" sz="700" b="1" i="1" cap="all" dirty="0" smtClean="0">
                <a:solidFill>
                  <a:srgbClr val="036BB6"/>
                </a:solidFill>
                <a:latin typeface="Arial"/>
              </a:rPr>
              <a:t> en </a:t>
            </a:r>
            <a:r>
              <a:rPr lang="en-GB" sz="700" b="1" i="1" cap="all" dirty="0" err="1" smtClean="0">
                <a:solidFill>
                  <a:srgbClr val="036BB6"/>
                </a:solidFill>
                <a:latin typeface="Arial"/>
              </a:rPr>
              <a:t>rdc</a:t>
            </a:r>
            <a:endParaRPr lang="fr-FR" sz="700" b="1" i="1" cap="all" dirty="0">
              <a:solidFill>
                <a:srgbClr val="036BB6"/>
              </a:solidFill>
              <a:latin typeface="Arial"/>
            </a:endParaRPr>
          </a:p>
          <a:p>
            <a:pPr lvl="0" algn="just"/>
            <a:r>
              <a:rPr lang="fr-FR" sz="700" dirty="0">
                <a:solidFill>
                  <a:srgbClr val="A6A6A6"/>
                </a:solidFill>
                <a:latin typeface="Arial" pitchFamily="34" charset="0"/>
                <a:cs typeface="Arial" pitchFamily="34" charset="0"/>
              </a:rPr>
              <a:t>Le 4 août, le HCR a lancé un pont aérien pour rapatrier plus de 600 réfugiés en RDC, six ans après avoir fui la RCA. Les réfugiés ont choisi d'être rapatriés en raison de la persistance de l'insécurité en RCA. À leur arrivée, les rapatriés recevront une subvention pour couvrir le voyage de retour vers leurs villages respectifs et faciliter leur réinsertion.</a:t>
            </a:r>
            <a:endParaRPr lang="en-US" sz="500" dirty="0">
              <a:solidFill>
                <a:srgbClr val="A6A6A6"/>
              </a:solidFill>
              <a:latin typeface="Arial" pitchFamily="34" charset="0"/>
              <a:cs typeface="Arial" pitchFamily="34" charset="0"/>
            </a:endParaRPr>
          </a:p>
          <a:p>
            <a:pPr lvl="0"/>
            <a:r>
              <a:rPr lang="en-GB" sz="1100" b="1" dirty="0" smtClean="0">
                <a:solidFill>
                  <a:srgbClr val="FF721E"/>
                </a:solidFill>
                <a:latin typeface="Arial"/>
              </a:rPr>
              <a:t>TCHAD</a:t>
            </a:r>
            <a:endParaRPr lang="fr-FR" sz="1100" b="1" dirty="0">
              <a:solidFill>
                <a:srgbClr val="FF721E"/>
              </a:solidFill>
              <a:latin typeface="Arial"/>
            </a:endParaRPr>
          </a:p>
          <a:p>
            <a:pPr lvl="0"/>
            <a:r>
              <a:rPr lang="fr-FR" sz="700" b="1" i="1" cap="all" dirty="0">
                <a:solidFill>
                  <a:srgbClr val="036BB6"/>
                </a:solidFill>
                <a:latin typeface="Arial"/>
              </a:rPr>
              <a:t>10 000 nouveaux déplacés autour du Lac </a:t>
            </a:r>
            <a:r>
              <a:rPr lang="fr-FR" sz="700" b="1" i="1" cap="all" dirty="0" smtClean="0">
                <a:solidFill>
                  <a:srgbClr val="036BB6"/>
                </a:solidFill>
                <a:latin typeface="Arial"/>
              </a:rPr>
              <a:t>Tchad</a:t>
            </a:r>
          </a:p>
          <a:p>
            <a:pPr lvl="0" algn="just"/>
            <a:r>
              <a:rPr lang="fr-FR" sz="700" dirty="0" smtClean="0">
                <a:solidFill>
                  <a:srgbClr val="A6A6A6"/>
                </a:solidFill>
                <a:latin typeface="Arial" pitchFamily="34" charset="0"/>
                <a:cs typeface="Arial" pitchFamily="34" charset="0"/>
              </a:rPr>
              <a:t>Des </a:t>
            </a:r>
            <a:r>
              <a:rPr lang="fr-FR" sz="700" dirty="0">
                <a:solidFill>
                  <a:srgbClr val="A6A6A6"/>
                </a:solidFill>
                <a:latin typeface="Arial" pitchFamily="34" charset="0"/>
                <a:cs typeface="Arial" pitchFamily="34" charset="0"/>
              </a:rPr>
              <a:t>milliers de personnes continuent de fuir leurs villages dans la région du lac Tchad dans la crainte d'attaques. Beaucoup dorment sous des abris de fortune </a:t>
            </a:r>
            <a:r>
              <a:rPr lang="fr-FR" sz="700" dirty="0" smtClean="0">
                <a:solidFill>
                  <a:srgbClr val="A6A6A6"/>
                </a:solidFill>
                <a:latin typeface="Arial" pitchFamily="34" charset="0"/>
                <a:cs typeface="Arial" pitchFamily="34" charset="0"/>
              </a:rPr>
              <a:t>en manque de </a:t>
            </a:r>
            <a:r>
              <a:rPr lang="fr-FR" sz="700" dirty="0">
                <a:solidFill>
                  <a:srgbClr val="A6A6A6"/>
                </a:solidFill>
                <a:latin typeface="Arial" pitchFamily="34" charset="0"/>
                <a:cs typeface="Arial" pitchFamily="34" charset="0"/>
              </a:rPr>
              <a:t>nourriture et </a:t>
            </a:r>
            <a:r>
              <a:rPr lang="fr-FR" sz="700" dirty="0" smtClean="0">
                <a:solidFill>
                  <a:srgbClr val="A6A6A6"/>
                </a:solidFill>
                <a:latin typeface="Arial" pitchFamily="34" charset="0"/>
                <a:cs typeface="Arial" pitchFamily="34" charset="0"/>
              </a:rPr>
              <a:t>de services </a:t>
            </a:r>
            <a:r>
              <a:rPr lang="fr-FR" sz="700" dirty="0">
                <a:solidFill>
                  <a:srgbClr val="A6A6A6"/>
                </a:solidFill>
                <a:latin typeface="Arial" pitchFamily="34" charset="0"/>
                <a:cs typeface="Arial" pitchFamily="34" charset="0"/>
              </a:rPr>
              <a:t>de </a:t>
            </a:r>
            <a:r>
              <a:rPr lang="fr-FR" sz="700" dirty="0" smtClean="0">
                <a:solidFill>
                  <a:srgbClr val="A6A6A6"/>
                </a:solidFill>
                <a:latin typeface="Arial" pitchFamily="34" charset="0"/>
                <a:cs typeface="Arial" pitchFamily="34" charset="0"/>
              </a:rPr>
              <a:t>base. </a:t>
            </a:r>
            <a:r>
              <a:rPr lang="fr-FR" sz="700" dirty="0">
                <a:solidFill>
                  <a:srgbClr val="A6A6A6"/>
                </a:solidFill>
                <a:latin typeface="Arial" pitchFamily="34" charset="0"/>
                <a:cs typeface="Arial" pitchFamily="34" charset="0"/>
              </a:rPr>
              <a:t>Le nombre total de tchadiens déplacés dans la région du Lac atteint maintenant plus de 40 000 personnes. Leur enregistrement est en cours et les partenaires humanitaires fournissent des articles non alimentaires,  des vivres et des articles </a:t>
            </a:r>
            <a:r>
              <a:rPr lang="fr-FR" sz="700" dirty="0" smtClean="0">
                <a:solidFill>
                  <a:srgbClr val="A6A6A6"/>
                </a:solidFill>
                <a:latin typeface="Arial" pitchFamily="34" charset="0"/>
                <a:cs typeface="Arial" pitchFamily="34" charset="0"/>
              </a:rPr>
              <a:t>WASH, </a:t>
            </a:r>
            <a:r>
              <a:rPr lang="fr-FR" sz="700" dirty="0">
                <a:solidFill>
                  <a:srgbClr val="A6A6A6"/>
                </a:solidFill>
                <a:latin typeface="Arial" pitchFamily="34" charset="0"/>
                <a:cs typeface="Arial" pitchFamily="34" charset="0"/>
              </a:rPr>
              <a:t>dans les trois sites de </a:t>
            </a:r>
            <a:r>
              <a:rPr lang="fr-FR" sz="700" dirty="0" err="1">
                <a:solidFill>
                  <a:srgbClr val="A6A6A6"/>
                </a:solidFill>
                <a:latin typeface="Arial" pitchFamily="34" charset="0"/>
                <a:cs typeface="Arial" pitchFamily="34" charset="0"/>
              </a:rPr>
              <a:t>Kafia</a:t>
            </a:r>
            <a:r>
              <a:rPr lang="fr-FR" sz="700" dirty="0">
                <a:solidFill>
                  <a:srgbClr val="A6A6A6"/>
                </a:solidFill>
                <a:latin typeface="Arial" pitchFamily="34" charset="0"/>
                <a:cs typeface="Arial" pitchFamily="34" charset="0"/>
              </a:rPr>
              <a:t>, Dar Al </a:t>
            </a:r>
            <a:r>
              <a:rPr lang="fr-FR" sz="700" dirty="0" err="1">
                <a:solidFill>
                  <a:srgbClr val="A6A6A6"/>
                </a:solidFill>
                <a:latin typeface="Arial" pitchFamily="34" charset="0"/>
                <a:cs typeface="Arial" pitchFamily="34" charset="0"/>
              </a:rPr>
              <a:t>Nahim</a:t>
            </a:r>
            <a:r>
              <a:rPr lang="fr-FR" sz="700" dirty="0">
                <a:solidFill>
                  <a:srgbClr val="A6A6A6"/>
                </a:solidFill>
                <a:latin typeface="Arial" pitchFamily="34" charset="0"/>
                <a:cs typeface="Arial" pitchFamily="34" charset="0"/>
              </a:rPr>
              <a:t> et </a:t>
            </a:r>
            <a:r>
              <a:rPr lang="fr-FR" sz="700" dirty="0" err="1">
                <a:solidFill>
                  <a:srgbClr val="A6A6A6"/>
                </a:solidFill>
                <a:latin typeface="Arial" pitchFamily="34" charset="0"/>
                <a:cs typeface="Arial" pitchFamily="34" charset="0"/>
              </a:rPr>
              <a:t>Kousseri</a:t>
            </a:r>
            <a:r>
              <a:rPr lang="fr-FR" sz="700" dirty="0">
                <a:solidFill>
                  <a:srgbClr val="A6A6A6"/>
                </a:solidFill>
                <a:latin typeface="Arial" pitchFamily="34" charset="0"/>
                <a:cs typeface="Arial" pitchFamily="34" charset="0"/>
              </a:rPr>
              <a:t>.</a:t>
            </a:r>
            <a:endParaRPr lang="en-US" sz="100" dirty="0">
              <a:solidFill>
                <a:srgbClr val="A6A6A6"/>
              </a:solidFill>
              <a:latin typeface="Arial" pitchFamily="34" charset="0"/>
              <a:cs typeface="Arial" pitchFamily="34" charset="0"/>
            </a:endParaRPr>
          </a:p>
          <a:p>
            <a:pPr lvl="0" algn="just"/>
            <a:r>
              <a:rPr lang="en-US" sz="1100" b="1" dirty="0">
                <a:solidFill>
                  <a:srgbClr val="FF721E"/>
                </a:solidFill>
                <a:latin typeface="Arial"/>
              </a:rPr>
              <a:t>MALI</a:t>
            </a:r>
          </a:p>
          <a:p>
            <a:pPr lvl="0"/>
            <a:r>
              <a:rPr lang="fr-CA" sz="700" b="1" i="1" cap="all" dirty="0" smtClean="0">
                <a:solidFill>
                  <a:srgbClr val="036BB6"/>
                </a:solidFill>
                <a:latin typeface="Arial"/>
              </a:rPr>
              <a:t>13 tués dans l’attaque d’un </a:t>
            </a:r>
            <a:r>
              <a:rPr lang="fr-CA" sz="700" b="1" i="1" cap="all" dirty="0" err="1" smtClean="0">
                <a:solidFill>
                  <a:srgbClr val="036BB6"/>
                </a:solidFill>
                <a:latin typeface="Arial"/>
              </a:rPr>
              <a:t>hotel</a:t>
            </a:r>
            <a:endParaRPr lang="fr-FR" sz="700" b="1" i="1" cap="all" dirty="0">
              <a:solidFill>
                <a:srgbClr val="036BB6"/>
              </a:solidFill>
              <a:latin typeface="Arial"/>
            </a:endParaRPr>
          </a:p>
          <a:p>
            <a:pPr lvl="0" algn="just"/>
            <a:r>
              <a:rPr lang="fr-FR" sz="700" dirty="0">
                <a:solidFill>
                  <a:srgbClr val="A6A6A6"/>
                </a:solidFill>
                <a:latin typeface="Arial" pitchFamily="34" charset="0"/>
                <a:cs typeface="Arial" pitchFamily="34" charset="0"/>
              </a:rPr>
              <a:t>Le 7 août, une attaque à </a:t>
            </a:r>
            <a:r>
              <a:rPr lang="fr-FR" sz="700" dirty="0" err="1">
                <a:solidFill>
                  <a:srgbClr val="A6A6A6"/>
                </a:solidFill>
                <a:latin typeface="Arial" pitchFamily="34" charset="0"/>
                <a:cs typeface="Arial" pitchFamily="34" charset="0"/>
              </a:rPr>
              <a:t>Sévaré</a:t>
            </a:r>
            <a:r>
              <a:rPr lang="fr-FR" sz="700" dirty="0">
                <a:solidFill>
                  <a:srgbClr val="A6A6A6"/>
                </a:solidFill>
                <a:latin typeface="Arial" pitchFamily="34" charset="0"/>
                <a:cs typeface="Arial" pitchFamily="34" charset="0"/>
              </a:rPr>
              <a:t>, près de Mopti, ciblant les forces de sécurité et un hôtel où résident des étrangers et contractuels de l'ONU, a causé la mort de 13 personnes et fait plusieurs blessés. Quatre travailleurs associés à la Mission de maintien de la paix des Nations Unies au Mali, MINUSMA, ont été tués et quatre autres secourus après s’être cachés durant le siège, selon la MINUSMA.</a:t>
            </a:r>
            <a:r>
              <a:rPr lang="fr-FR" sz="500" dirty="0">
                <a:solidFill>
                  <a:prstClr val="black"/>
                </a:solidFill>
              </a:rPr>
              <a:t> </a:t>
            </a:r>
            <a:endParaRPr lang="fr-FR" sz="500" dirty="0" smtClean="0">
              <a:solidFill>
                <a:prstClr val="black"/>
              </a:solidFill>
            </a:endParaRPr>
          </a:p>
          <a:p>
            <a:pPr lvl="0"/>
            <a:r>
              <a:rPr lang="fr-FR" sz="700" b="1" i="1" cap="all" dirty="0" smtClean="0">
                <a:solidFill>
                  <a:srgbClr val="036BB6"/>
                </a:solidFill>
                <a:latin typeface="Arial"/>
              </a:rPr>
              <a:t>Inondations a </a:t>
            </a:r>
            <a:r>
              <a:rPr lang="fr-FR" sz="700" b="1" i="1" cap="all" dirty="0" err="1" smtClean="0">
                <a:solidFill>
                  <a:srgbClr val="036BB6"/>
                </a:solidFill>
                <a:latin typeface="Arial"/>
              </a:rPr>
              <a:t>Menaka</a:t>
            </a:r>
            <a:endParaRPr lang="fr-FR" sz="700" b="1" i="1" cap="all" dirty="0">
              <a:solidFill>
                <a:srgbClr val="036BB6"/>
              </a:solidFill>
              <a:latin typeface="Arial"/>
            </a:endParaRPr>
          </a:p>
          <a:p>
            <a:pPr lvl="0" algn="just"/>
            <a:r>
              <a:rPr lang="fr-FR" sz="700" dirty="0">
                <a:solidFill>
                  <a:srgbClr val="A6A6A6"/>
                </a:solidFill>
                <a:latin typeface="Arial" pitchFamily="34" charset="0"/>
                <a:cs typeface="Arial" pitchFamily="34" charset="0"/>
              </a:rPr>
              <a:t>Les 7-8 août, de fortes pluies à Ménaka, dans la région de Gao, ont provoqué des inondations causant cinq morts et affectant 1 000 personnes, dont 750 ont trouvé refuge dans les écoles avoisinantes. Des matériaux WASH et de la nourriture ont été distribués aux personnes dans le besoin. Des provisions supplémentaires ont été pré-positionnées dans la région en prévision de nouvelles inondations</a:t>
            </a:r>
            <a:r>
              <a:rPr lang="fr-FR" sz="700" dirty="0" smtClean="0">
                <a:solidFill>
                  <a:srgbClr val="A6A6A6"/>
                </a:solidFill>
                <a:latin typeface="Arial" pitchFamily="34" charset="0"/>
                <a:cs typeface="Arial" pitchFamily="34" charset="0"/>
              </a:rPr>
              <a:t>.</a:t>
            </a:r>
          </a:p>
          <a:p>
            <a:pPr lvl="0" algn="just"/>
            <a:r>
              <a:rPr lang="fr-FR" sz="500" dirty="0">
                <a:solidFill>
                  <a:prstClr val="black"/>
                </a:solidFill>
              </a:rPr>
              <a:t> </a:t>
            </a:r>
            <a:r>
              <a:rPr lang="en-GB" sz="1100" b="1" dirty="0" smtClean="0">
                <a:solidFill>
                  <a:srgbClr val="FF721E"/>
                </a:solidFill>
                <a:latin typeface="Arial"/>
              </a:rPr>
              <a:t>NIGERIA</a:t>
            </a:r>
            <a:endParaRPr lang="en-GB" sz="1100" b="1" dirty="0">
              <a:solidFill>
                <a:srgbClr val="FF721E"/>
              </a:solidFill>
              <a:latin typeface="Arial"/>
            </a:endParaRPr>
          </a:p>
          <a:p>
            <a:pPr lvl="0"/>
            <a:r>
              <a:rPr lang="en-US" sz="700" b="1" i="1" cap="all" dirty="0" smtClean="0">
                <a:solidFill>
                  <a:srgbClr val="036BB6"/>
                </a:solidFill>
                <a:latin typeface="Arial"/>
              </a:rPr>
              <a:t>12 000 </a:t>
            </a:r>
            <a:r>
              <a:rPr lang="en-US" sz="700" b="1" i="1" cap="all" dirty="0" err="1" smtClean="0">
                <a:solidFill>
                  <a:srgbClr val="036BB6"/>
                </a:solidFill>
                <a:latin typeface="Arial"/>
              </a:rPr>
              <a:t>retournés</a:t>
            </a:r>
            <a:r>
              <a:rPr lang="en-US" sz="700" b="1" i="1" cap="all" dirty="0" smtClean="0">
                <a:solidFill>
                  <a:srgbClr val="036BB6"/>
                </a:solidFill>
                <a:latin typeface="Arial"/>
              </a:rPr>
              <a:t> du </a:t>
            </a:r>
            <a:r>
              <a:rPr lang="en-US" sz="700" b="1" i="1" cap="all" dirty="0" err="1" smtClean="0">
                <a:solidFill>
                  <a:srgbClr val="036BB6"/>
                </a:solidFill>
                <a:latin typeface="Arial"/>
              </a:rPr>
              <a:t>cameroun</a:t>
            </a:r>
            <a:r>
              <a:rPr lang="en-US" sz="700" b="1" i="1" cap="all" dirty="0" smtClean="0">
                <a:solidFill>
                  <a:srgbClr val="036BB6"/>
                </a:solidFill>
                <a:latin typeface="Arial"/>
              </a:rPr>
              <a:t> </a:t>
            </a:r>
            <a:r>
              <a:rPr lang="en-US" sz="700" b="1" i="1" cap="all" dirty="0" err="1" smtClean="0">
                <a:solidFill>
                  <a:srgbClr val="036BB6"/>
                </a:solidFill>
                <a:latin typeface="Arial"/>
              </a:rPr>
              <a:t>ont</a:t>
            </a:r>
            <a:r>
              <a:rPr lang="en-US" sz="700" b="1" i="1" cap="all" dirty="0" smtClean="0">
                <a:solidFill>
                  <a:srgbClr val="036BB6"/>
                </a:solidFill>
                <a:latin typeface="Arial"/>
              </a:rPr>
              <a:t> </a:t>
            </a:r>
            <a:r>
              <a:rPr lang="en-US" sz="700" b="1" i="1" cap="all" dirty="0" err="1" smtClean="0">
                <a:solidFill>
                  <a:srgbClr val="036BB6"/>
                </a:solidFill>
                <a:latin typeface="Arial"/>
              </a:rPr>
              <a:t>été</a:t>
            </a:r>
            <a:r>
              <a:rPr lang="en-US" sz="700" b="1" i="1" cap="all" dirty="0" smtClean="0">
                <a:solidFill>
                  <a:srgbClr val="036BB6"/>
                </a:solidFill>
                <a:latin typeface="Arial"/>
              </a:rPr>
              <a:t> </a:t>
            </a:r>
            <a:r>
              <a:rPr lang="en-US" sz="700" b="1" i="1" cap="all" dirty="0" err="1" smtClean="0">
                <a:solidFill>
                  <a:srgbClr val="036BB6"/>
                </a:solidFill>
                <a:latin typeface="Arial"/>
              </a:rPr>
              <a:t>accueillis</a:t>
            </a:r>
            <a:r>
              <a:rPr lang="en-US" sz="700" b="1" i="1" cap="all" dirty="0" smtClean="0">
                <a:solidFill>
                  <a:srgbClr val="036BB6"/>
                </a:solidFill>
                <a:latin typeface="Arial"/>
              </a:rPr>
              <a:t> par la NEMA</a:t>
            </a:r>
            <a:endParaRPr lang="fr-FR" sz="700" b="1" i="1" cap="all" dirty="0">
              <a:solidFill>
                <a:srgbClr val="036BB6"/>
              </a:solidFill>
              <a:latin typeface="Arial"/>
            </a:endParaRPr>
          </a:p>
          <a:p>
            <a:pPr lvl="0" algn="just"/>
            <a:r>
              <a:rPr lang="fr-FR" sz="700" dirty="0">
                <a:solidFill>
                  <a:srgbClr val="A6A6A6"/>
                </a:solidFill>
                <a:latin typeface="Arial" pitchFamily="34" charset="0"/>
                <a:cs typeface="Arial" pitchFamily="34" charset="0"/>
              </a:rPr>
              <a:t>Environ 12 000 </a:t>
            </a:r>
            <a:r>
              <a:rPr lang="fr-FR" sz="700" dirty="0" smtClean="0">
                <a:solidFill>
                  <a:srgbClr val="A6A6A6"/>
                </a:solidFill>
                <a:latin typeface="Arial" pitchFamily="34" charset="0"/>
                <a:cs typeface="Arial" pitchFamily="34" charset="0"/>
              </a:rPr>
              <a:t>Nigérians </a:t>
            </a:r>
            <a:r>
              <a:rPr lang="fr-FR" sz="700" dirty="0">
                <a:solidFill>
                  <a:srgbClr val="A6A6A6"/>
                </a:solidFill>
                <a:latin typeface="Arial" pitchFamily="34" charset="0"/>
                <a:cs typeface="Arial" pitchFamily="34" charset="0"/>
              </a:rPr>
              <a:t>rentrant du Cameroun et bloqués à la frontière </a:t>
            </a:r>
            <a:r>
              <a:rPr lang="fr-FR" sz="700" dirty="0" smtClean="0">
                <a:solidFill>
                  <a:srgbClr val="A6A6A6"/>
                </a:solidFill>
                <a:latin typeface="Arial" pitchFamily="34" charset="0"/>
                <a:cs typeface="Arial" pitchFamily="34" charset="0"/>
              </a:rPr>
              <a:t>Nigéria/Cameroun </a:t>
            </a:r>
            <a:r>
              <a:rPr lang="fr-FR" sz="700" dirty="0">
                <a:solidFill>
                  <a:srgbClr val="A6A6A6"/>
                </a:solidFill>
                <a:latin typeface="Arial" pitchFamily="34" charset="0"/>
                <a:cs typeface="Arial" pitchFamily="34" charset="0"/>
              </a:rPr>
              <a:t>de l'État de </a:t>
            </a:r>
            <a:r>
              <a:rPr lang="fr-FR" sz="700" dirty="0" smtClean="0">
                <a:solidFill>
                  <a:srgbClr val="A6A6A6"/>
                </a:solidFill>
                <a:latin typeface="Arial" pitchFamily="34" charset="0"/>
                <a:cs typeface="Arial" pitchFamily="34" charset="0"/>
              </a:rPr>
              <a:t>l’Adamawa </a:t>
            </a:r>
            <a:r>
              <a:rPr lang="fr-FR" sz="700" dirty="0">
                <a:solidFill>
                  <a:srgbClr val="A6A6A6"/>
                </a:solidFill>
                <a:latin typeface="Arial" pitchFamily="34" charset="0"/>
                <a:cs typeface="Arial" pitchFamily="34" charset="0"/>
              </a:rPr>
              <a:t>ont un besoin urgent d'une assistance supplémentaire. L'Agence nationale de gestion des urgences (NEMA) a indiqué que 650 personnes ont déjà été transportées dans l'État de Borno. La NEMA fournit de la nourriture, des articles non alimentaires et du soutien médical.</a:t>
            </a:r>
            <a:endParaRPr lang="en-GB" sz="100" dirty="0">
              <a:solidFill>
                <a:srgbClr val="A6A6A6"/>
              </a:solidFill>
              <a:latin typeface="Arial" pitchFamily="34" charset="0"/>
              <a:cs typeface="Arial" pitchFamily="34" charset="0"/>
            </a:endParaRPr>
          </a:p>
          <a:p>
            <a:pPr lvl="0"/>
            <a:r>
              <a:rPr lang="fr-FR" sz="1100" b="1" dirty="0" smtClean="0">
                <a:solidFill>
                  <a:srgbClr val="FF721E"/>
                </a:solidFill>
                <a:latin typeface="Arial"/>
              </a:rPr>
              <a:t>REGIONAL/ MALADIE A VIRUS EBOLA </a:t>
            </a:r>
            <a:r>
              <a:rPr lang="en-GB" sz="1100" b="1" dirty="0" smtClean="0">
                <a:solidFill>
                  <a:srgbClr val="FF721E"/>
                </a:solidFill>
                <a:latin typeface="Arial"/>
              </a:rPr>
              <a:t>MVE </a:t>
            </a:r>
            <a:endParaRPr lang="fr-FR" sz="1100" b="1" dirty="0">
              <a:solidFill>
                <a:srgbClr val="FF721E"/>
              </a:solidFill>
              <a:latin typeface="Arial"/>
            </a:endParaRPr>
          </a:p>
          <a:p>
            <a:pPr lvl="0"/>
            <a:r>
              <a:rPr lang="fr-FR" sz="700" b="1" i="1" cap="all" dirty="0">
                <a:solidFill>
                  <a:srgbClr val="036BB6"/>
                </a:solidFill>
                <a:latin typeface="Arial"/>
              </a:rPr>
              <a:t>Trois cas confirmés en </a:t>
            </a:r>
            <a:r>
              <a:rPr lang="fr-FR" sz="700" b="1" i="1" cap="all" dirty="0" smtClean="0">
                <a:solidFill>
                  <a:srgbClr val="036BB6"/>
                </a:solidFill>
                <a:latin typeface="Arial"/>
              </a:rPr>
              <a:t>Guinée et </a:t>
            </a:r>
            <a:r>
              <a:rPr lang="fr-FR" sz="700" b="1" i="1" cap="all" dirty="0">
                <a:solidFill>
                  <a:srgbClr val="036BB6"/>
                </a:solidFill>
                <a:latin typeface="Arial"/>
              </a:rPr>
              <a:t>en Sierra </a:t>
            </a:r>
            <a:r>
              <a:rPr lang="fr-FR" sz="700" b="1" i="1" cap="all" dirty="0" smtClean="0">
                <a:solidFill>
                  <a:srgbClr val="036BB6"/>
                </a:solidFill>
                <a:latin typeface="Arial"/>
              </a:rPr>
              <a:t>Leone</a:t>
            </a:r>
          </a:p>
          <a:p>
            <a:pPr lvl="0" algn="just"/>
            <a:r>
              <a:rPr lang="fr-FR" sz="700" dirty="0">
                <a:solidFill>
                  <a:srgbClr val="A6A6A6"/>
                </a:solidFill>
                <a:latin typeface="Arial" pitchFamily="34" charset="0"/>
                <a:cs typeface="Arial" pitchFamily="34" charset="0"/>
              </a:rPr>
              <a:t>La semaine dernière, un total de trois cas MVE confirmés a été signalé: deux en Guinée et un en Sierra Leone. Le Liberia n’a rapporté aucun nouveau cas et se rapproche des 42 jours sans nouveau cas pour être déclaré exempt d’Ebola. </a:t>
            </a:r>
          </a:p>
        </p:txBody>
      </p:sp>
      <p:sp>
        <p:nvSpPr>
          <p:cNvPr id="66" name="TextBox 22"/>
          <p:cNvSpPr txBox="1"/>
          <p:nvPr/>
        </p:nvSpPr>
        <p:spPr>
          <a:xfrm>
            <a:off x="4554611" y="1907751"/>
            <a:ext cx="669671" cy="230047"/>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TCHAD</a:t>
            </a:r>
            <a:endParaRPr lang="en-GB" dirty="0"/>
          </a:p>
        </p:txBody>
      </p:sp>
      <p:sp>
        <p:nvSpPr>
          <p:cNvPr id="68" name="TextBox 44"/>
          <p:cNvSpPr txBox="1"/>
          <p:nvPr/>
        </p:nvSpPr>
        <p:spPr>
          <a:xfrm>
            <a:off x="4535175" y="2427646"/>
            <a:ext cx="1040232" cy="350676"/>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NVX DEPLACES AUTOUR DU LAC TCHAD</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18107" y="4193488"/>
            <a:ext cx="1907588"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MVE REGIONAL </a:t>
            </a:r>
            <a:endParaRPr lang="en-GB" dirty="0"/>
          </a:p>
        </p:txBody>
      </p:sp>
      <p:sp>
        <p:nvSpPr>
          <p:cNvPr id="33" name="TextBox 22"/>
          <p:cNvSpPr txBox="1"/>
          <p:nvPr/>
        </p:nvSpPr>
        <p:spPr>
          <a:xfrm>
            <a:off x="5119710" y="3425598"/>
            <a:ext cx="455696"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RCA</a:t>
            </a:r>
            <a:endParaRPr lang="en-GB" dirty="0"/>
          </a:p>
        </p:txBody>
      </p:sp>
      <p:sp>
        <p:nvSpPr>
          <p:cNvPr id="42" name="TextBox 44"/>
          <p:cNvSpPr txBox="1"/>
          <p:nvPr/>
        </p:nvSpPr>
        <p:spPr>
          <a:xfrm>
            <a:off x="5098992" y="3718954"/>
            <a:ext cx="1132154"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REFUGIES RETOURNENT EN RDC</a:t>
            </a:r>
            <a:endParaRPr lang="en-GB" sz="900" b="1" dirty="0">
              <a:solidFill>
                <a:srgbClr val="026DB6"/>
              </a:solidFill>
              <a:latin typeface="Arial" panose="020B0604020202020204" pitchFamily="34" charset="0"/>
              <a:cs typeface="Arial" panose="020B0604020202020204" pitchFamily="34" charset="0"/>
            </a:endParaRPr>
          </a:p>
        </p:txBody>
      </p:sp>
      <p:sp>
        <p:nvSpPr>
          <p:cNvPr id="43" name="TextBox 48"/>
          <p:cNvSpPr txBox="1"/>
          <p:nvPr/>
        </p:nvSpPr>
        <p:spPr>
          <a:xfrm>
            <a:off x="4698628" y="3709618"/>
            <a:ext cx="358727"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600</a:t>
            </a:r>
            <a:endParaRPr lang="en-GB" sz="1600" b="1" dirty="0">
              <a:solidFill>
                <a:srgbClr val="026DB6"/>
              </a:solidFill>
              <a:latin typeface="Arial" panose="020B0604020202020204" pitchFamily="34" charset="0"/>
              <a:cs typeface="Arial" panose="020B0604020202020204" pitchFamily="34" charset="0"/>
            </a:endParaRPr>
          </a:p>
        </p:txBody>
      </p:sp>
      <p:sp>
        <p:nvSpPr>
          <p:cNvPr id="34" name="TextBox 44"/>
          <p:cNvSpPr txBox="1"/>
          <p:nvPr/>
        </p:nvSpPr>
        <p:spPr>
          <a:xfrm>
            <a:off x="497463" y="4477051"/>
            <a:ext cx="1239379"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CAS EN GUINÉE ET EN SIERRA LEONE</a:t>
            </a:r>
            <a:endParaRPr lang="en-GB" dirty="0"/>
          </a:p>
        </p:txBody>
      </p:sp>
      <p:sp>
        <p:nvSpPr>
          <p:cNvPr id="29" name="TextBox 22"/>
          <p:cNvSpPr txBox="1"/>
          <p:nvPr/>
        </p:nvSpPr>
        <p:spPr>
          <a:xfrm>
            <a:off x="2992044" y="2886358"/>
            <a:ext cx="745144"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a:t>
            </a:r>
            <a:endParaRPr lang="en-GB" dirty="0"/>
          </a:p>
        </p:txBody>
      </p:sp>
      <p:sp>
        <p:nvSpPr>
          <p:cNvPr id="30" name="TextBox 44"/>
          <p:cNvSpPr txBox="1"/>
          <p:nvPr/>
        </p:nvSpPr>
        <p:spPr>
          <a:xfrm>
            <a:off x="2971141" y="3448342"/>
            <a:ext cx="1383467" cy="391666"/>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RETOURNÉS DU CAMEROUN </a:t>
            </a:r>
            <a:r>
              <a:rPr lang="fr-CA" sz="900" b="1" dirty="0" smtClean="0">
                <a:solidFill>
                  <a:srgbClr val="026DB6"/>
                </a:solidFill>
                <a:latin typeface="Arial" panose="020B0604020202020204" pitchFamily="34" charset="0"/>
                <a:cs typeface="Arial" panose="020B0604020202020204" pitchFamily="34" charset="0"/>
              </a:rPr>
              <a:t>ACCUEILLIS</a:t>
            </a:r>
            <a:r>
              <a:rPr lang="en-GB" sz="900" b="1" dirty="0" smtClean="0">
                <a:solidFill>
                  <a:srgbClr val="026DB6"/>
                </a:solidFill>
                <a:latin typeface="Arial" panose="020B0604020202020204" pitchFamily="34" charset="0"/>
                <a:cs typeface="Arial" panose="020B0604020202020204" pitchFamily="34" charset="0"/>
              </a:rPr>
              <a:t> PAR LA NEMA </a:t>
            </a:r>
            <a:endParaRPr lang="en-GB" sz="900" b="1" dirty="0">
              <a:solidFill>
                <a:srgbClr val="026DB6"/>
              </a:solidFill>
              <a:latin typeface="Arial" panose="020B0604020202020204" pitchFamily="34" charset="0"/>
              <a:cs typeface="Arial" panose="020B0604020202020204" pitchFamily="34" charset="0"/>
            </a:endParaRPr>
          </a:p>
        </p:txBody>
      </p: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16" y="4502955"/>
            <a:ext cx="217529" cy="210513"/>
          </a:xfrm>
          <a:prstGeom prst="rect">
            <a:avLst/>
          </a:prstGeom>
        </p:spPr>
      </p:pic>
      <p:cxnSp>
        <p:nvCxnSpPr>
          <p:cNvPr id="56" name="Connecteur en angle 55"/>
          <p:cNvCxnSpPr/>
          <p:nvPr/>
        </p:nvCxnSpPr>
        <p:spPr>
          <a:xfrm rot="16200000" flipV="1">
            <a:off x="330012" y="3495730"/>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580732" y="3743096"/>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802754" y="373674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813683" y="3995822"/>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pic>
        <p:nvPicPr>
          <p:cNvPr id="60" name="Picture 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530964" y="2171955"/>
            <a:ext cx="246128" cy="246128"/>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48"/>
          <p:cNvSpPr txBox="1"/>
          <p:nvPr/>
        </p:nvSpPr>
        <p:spPr>
          <a:xfrm>
            <a:off x="4720724" y="2181652"/>
            <a:ext cx="503558" cy="20810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10m</a:t>
            </a:r>
            <a:endParaRPr lang="en-GB" sz="1600" b="1" dirty="0">
              <a:solidFill>
                <a:srgbClr val="026DB6"/>
              </a:solidFill>
              <a:latin typeface="Arial" panose="020B0604020202020204" pitchFamily="34" charset="0"/>
              <a:cs typeface="Arial" panose="020B0604020202020204" pitchFamily="34" charset="0"/>
            </a:endParaRPr>
          </a:p>
        </p:txBody>
      </p:sp>
      <p:sp>
        <p:nvSpPr>
          <p:cNvPr id="26" name="TextBox 22"/>
          <p:cNvSpPr txBox="1"/>
          <p:nvPr/>
        </p:nvSpPr>
        <p:spPr>
          <a:xfrm>
            <a:off x="1710634" y="1764407"/>
            <a:ext cx="510032"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MALI</a:t>
            </a:r>
            <a:endParaRPr lang="en-GB" dirty="0"/>
          </a:p>
        </p:txBody>
      </p:sp>
      <p:sp>
        <p:nvSpPr>
          <p:cNvPr id="27" name="TextBox 44"/>
          <p:cNvSpPr txBox="1"/>
          <p:nvPr/>
        </p:nvSpPr>
        <p:spPr>
          <a:xfrm>
            <a:off x="2151754" y="2011345"/>
            <a:ext cx="973547" cy="293835"/>
          </a:xfrm>
          <a:prstGeom prst="rect">
            <a:avLst/>
          </a:prstGeom>
          <a:noFill/>
        </p:spPr>
        <p:txBody>
          <a:bodyPr wrap="square" lIns="0" tIns="0" rIns="0" bIns="0" rtlCol="0" anchor="ctr" anchorCtr="0">
            <a:noAutofit/>
          </a:bodyPr>
          <a:lstStyle/>
          <a:p>
            <a:r>
              <a:rPr lang="fr-CA" sz="900" b="1" dirty="0" smtClean="0">
                <a:solidFill>
                  <a:srgbClr val="026DB6"/>
                </a:solidFill>
                <a:latin typeface="Arial" panose="020B0604020202020204" pitchFamily="34" charset="0"/>
                <a:cs typeface="Arial" panose="020B0604020202020204" pitchFamily="34" charset="0"/>
              </a:rPr>
              <a:t>TUÉS DANS L’ATTAQUE D’UN HOTEL</a:t>
            </a:r>
            <a:endParaRPr lang="en-GB" sz="900" b="1" dirty="0">
              <a:solidFill>
                <a:srgbClr val="026DB6"/>
              </a:solidFill>
              <a:latin typeface="Arial" panose="020B0604020202020204" pitchFamily="34" charset="0"/>
              <a:cs typeface="Arial" panose="020B0604020202020204" pitchFamily="34" charset="0"/>
            </a:endParaRPr>
          </a:p>
        </p:txBody>
      </p:sp>
      <p:sp>
        <p:nvSpPr>
          <p:cNvPr id="28" name="TextBox 48"/>
          <p:cNvSpPr txBox="1"/>
          <p:nvPr/>
        </p:nvSpPr>
        <p:spPr>
          <a:xfrm>
            <a:off x="1823294" y="2003303"/>
            <a:ext cx="28283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13</a:t>
            </a:r>
            <a:endParaRPr lang="en-GB" sz="1600" b="1" dirty="0">
              <a:solidFill>
                <a:srgbClr val="026DB6"/>
              </a:solidFill>
              <a:latin typeface="Arial" panose="020B0604020202020204" pitchFamily="34" charset="0"/>
              <a:cs typeface="Arial" panose="020B0604020202020204" pitchFamily="34" charset="0"/>
            </a:endParaRPr>
          </a:p>
        </p:txBody>
      </p:sp>
      <p:sp>
        <p:nvSpPr>
          <p:cNvPr id="32" name="TextBox 48"/>
          <p:cNvSpPr txBox="1"/>
          <p:nvPr/>
        </p:nvSpPr>
        <p:spPr>
          <a:xfrm>
            <a:off x="3178208" y="3120648"/>
            <a:ext cx="490581" cy="23408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12m</a:t>
            </a:r>
            <a:endParaRPr lang="en-GB" sz="1600" b="1" dirty="0">
              <a:solidFill>
                <a:srgbClr val="026DB6"/>
              </a:solidFill>
              <a:latin typeface="Arial" panose="020B0604020202020204" pitchFamily="34" charset="0"/>
              <a:cs typeface="Arial" panose="020B0604020202020204" pitchFamily="34" charset="0"/>
            </a:endParaRPr>
          </a:p>
        </p:txBody>
      </p:sp>
      <p:sp>
        <p:nvSpPr>
          <p:cNvPr id="31" name="TextBox 22"/>
          <p:cNvSpPr txBox="1"/>
          <p:nvPr/>
        </p:nvSpPr>
        <p:spPr>
          <a:xfrm>
            <a:off x="1861173" y="4220230"/>
            <a:ext cx="1397295"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BURKINA FASO</a:t>
            </a:r>
            <a:endParaRPr lang="en-GB" dirty="0"/>
          </a:p>
        </p:txBody>
      </p:sp>
      <p:sp>
        <p:nvSpPr>
          <p:cNvPr id="35" name="TextBox 44"/>
          <p:cNvSpPr txBox="1"/>
          <p:nvPr/>
        </p:nvSpPr>
        <p:spPr>
          <a:xfrm>
            <a:off x="2226334" y="4508720"/>
            <a:ext cx="1061326" cy="347680"/>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INONDATIONS DANS LA RÉGION DU CENTRE</a:t>
            </a:r>
            <a:endParaRPr lang="en-GB" sz="900" b="1" dirty="0">
              <a:solidFill>
                <a:srgbClr val="026DB6"/>
              </a:solidFill>
              <a:latin typeface="Arial" panose="020B0604020202020204" pitchFamily="34" charset="0"/>
              <a:cs typeface="Arial" panose="020B0604020202020204" pitchFamily="34" charset="0"/>
            </a:endParaRPr>
          </a:p>
        </p:txBody>
      </p:sp>
      <p:sp>
        <p:nvSpPr>
          <p:cNvPr id="39" name="TextBox 22"/>
          <p:cNvSpPr txBox="1"/>
          <p:nvPr/>
        </p:nvSpPr>
        <p:spPr>
          <a:xfrm>
            <a:off x="3597105" y="4068663"/>
            <a:ext cx="1223351"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CAMEROUN</a:t>
            </a:r>
            <a:endParaRPr lang="en-GB" dirty="0"/>
          </a:p>
        </p:txBody>
      </p:sp>
      <p:sp>
        <p:nvSpPr>
          <p:cNvPr id="40" name="TextBox 44"/>
          <p:cNvSpPr txBox="1"/>
          <p:nvPr/>
        </p:nvSpPr>
        <p:spPr>
          <a:xfrm>
            <a:off x="3771636" y="4284687"/>
            <a:ext cx="1304002"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PLUSIEURS VILLAGES ATTAQUÉS</a:t>
            </a:r>
            <a:endParaRPr lang="en-GB" sz="900" b="1" dirty="0">
              <a:solidFill>
                <a:srgbClr val="026DB6"/>
              </a:solidFill>
              <a:latin typeface="Arial" panose="020B0604020202020204" pitchFamily="34" charset="0"/>
              <a:cs typeface="Arial" panose="020B0604020202020204" pitchFamily="34" charset="0"/>
            </a:endParaRPr>
          </a:p>
        </p:txBody>
      </p:sp>
      <p:sp>
        <p:nvSpPr>
          <p:cNvPr id="44" name="TextBox 48"/>
          <p:cNvSpPr txBox="1"/>
          <p:nvPr/>
        </p:nvSpPr>
        <p:spPr>
          <a:xfrm>
            <a:off x="308342" y="4490268"/>
            <a:ext cx="15146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a:t>
            </a:r>
            <a:endParaRPr lang="en-GB" sz="1600" b="1" dirty="0">
              <a:solidFill>
                <a:srgbClr val="026DB6"/>
              </a:solidFill>
              <a:latin typeface="Arial" panose="020B0604020202020204" pitchFamily="34" charset="0"/>
              <a:cs typeface="Arial" panose="020B0604020202020204" pitchFamily="34" charset="0"/>
            </a:endParaRPr>
          </a:p>
        </p:txBody>
      </p:sp>
      <p:cxnSp>
        <p:nvCxnSpPr>
          <p:cNvPr id="46" name="Connecteur en angle 45"/>
          <p:cNvCxnSpPr/>
          <p:nvPr/>
        </p:nvCxnSpPr>
        <p:spPr>
          <a:xfrm rot="16200000" flipV="1">
            <a:off x="1565186" y="3634125"/>
            <a:ext cx="1191805" cy="14657"/>
          </a:xfrm>
          <a:prstGeom prst="bentConnector3">
            <a:avLst>
              <a:gd name="adj1" fmla="val 75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15" name="Image 14"/>
          <p:cNvPicPr>
            <a:picLocks noChangeAspect="1"/>
          </p:cNvPicPr>
          <p:nvPr/>
        </p:nvPicPr>
        <p:blipFill>
          <a:blip r:embed="rId6"/>
          <a:stretch>
            <a:fillRect/>
          </a:stretch>
        </p:blipFill>
        <p:spPr>
          <a:xfrm>
            <a:off x="1646528" y="2002501"/>
            <a:ext cx="236250" cy="236250"/>
          </a:xfrm>
          <a:prstGeom prst="rect">
            <a:avLst/>
          </a:prstGeom>
        </p:spPr>
      </p:pic>
      <p:pic>
        <p:nvPicPr>
          <p:cNvPr id="16" name="Image 15"/>
          <p:cNvPicPr>
            <a:picLocks noChangeAspect="1"/>
          </p:cNvPicPr>
          <p:nvPr/>
        </p:nvPicPr>
        <p:blipFill>
          <a:blip r:embed="rId6"/>
          <a:stretch>
            <a:fillRect/>
          </a:stretch>
        </p:blipFill>
        <p:spPr>
          <a:xfrm>
            <a:off x="3546500" y="4313459"/>
            <a:ext cx="236250" cy="236250"/>
          </a:xfrm>
          <a:prstGeom prst="rect">
            <a:avLst/>
          </a:prstGeom>
        </p:spPr>
      </p:pic>
      <p:pic>
        <p:nvPicPr>
          <p:cNvPr id="18" name="Image 17"/>
          <p:cNvPicPr>
            <a:picLocks noChangeAspect="1"/>
          </p:cNvPicPr>
          <p:nvPr/>
        </p:nvPicPr>
        <p:blipFill>
          <a:blip r:embed="rId7"/>
          <a:stretch>
            <a:fillRect/>
          </a:stretch>
        </p:blipFill>
        <p:spPr>
          <a:xfrm>
            <a:off x="2969135" y="3118479"/>
            <a:ext cx="247500" cy="236250"/>
          </a:xfrm>
          <a:prstGeom prst="rect">
            <a:avLst/>
          </a:prstGeom>
        </p:spPr>
      </p:pic>
      <p:pic>
        <p:nvPicPr>
          <p:cNvPr id="19" name="Image 18"/>
          <p:cNvPicPr>
            <a:picLocks noChangeAspect="1"/>
          </p:cNvPicPr>
          <p:nvPr/>
        </p:nvPicPr>
        <p:blipFill>
          <a:blip r:embed="rId7"/>
          <a:stretch>
            <a:fillRect/>
          </a:stretch>
        </p:blipFill>
        <p:spPr>
          <a:xfrm>
            <a:off x="4452158" y="3728367"/>
            <a:ext cx="247500" cy="236250"/>
          </a:xfrm>
          <a:prstGeom prst="rect">
            <a:avLst/>
          </a:prstGeom>
        </p:spPr>
      </p:pic>
      <p:pic>
        <p:nvPicPr>
          <p:cNvPr id="22" name="Image 21"/>
          <p:cNvPicPr>
            <a:picLocks noChangeAspect="1"/>
          </p:cNvPicPr>
          <p:nvPr/>
        </p:nvPicPr>
        <p:blipFill>
          <a:blip r:embed="rId8"/>
          <a:stretch>
            <a:fillRect/>
          </a:stretch>
        </p:blipFill>
        <p:spPr>
          <a:xfrm>
            <a:off x="1864643" y="4490914"/>
            <a:ext cx="315000" cy="270000"/>
          </a:xfrm>
          <a:prstGeom prst="rect">
            <a:avLst/>
          </a:prstGeom>
        </p:spPr>
      </p:pic>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106" y="26304"/>
            <a:ext cx="10675293" cy="810178"/>
          </a:xfrm>
          <a:prstGeom prst="rect">
            <a:avLst/>
          </a:prstGeom>
        </p:spPr>
      </p:pic>
      <p:sp>
        <p:nvSpPr>
          <p:cNvPr id="41" name="TextBox 40"/>
          <p:cNvSpPr txBox="1"/>
          <p:nvPr/>
        </p:nvSpPr>
        <p:spPr>
          <a:xfrm>
            <a:off x="6683423" y="486433"/>
            <a:ext cx="1757747" cy="261610"/>
          </a:xfrm>
          <a:prstGeom prst="rect">
            <a:avLst/>
          </a:prstGeom>
          <a:noFill/>
        </p:spPr>
        <p:txBody>
          <a:bodyPr wrap="square" rtlCol="0">
            <a:spAutoFit/>
          </a:bodyPr>
          <a:lstStyle/>
          <a:p>
            <a:r>
              <a:rPr lang="fr-CA" sz="1100" dirty="0" smtClean="0">
                <a:solidFill>
                  <a:schemeClr val="bg2">
                    <a:lumMod val="75000"/>
                  </a:schemeClr>
                </a:solidFill>
              </a:rPr>
              <a:t>03 - 10 Août  2015</a:t>
            </a:r>
            <a:endParaRPr lang="en-GB" sz="1100" dirty="0">
              <a:solidFill>
                <a:schemeClr val="bg2">
                  <a:lumMod val="75000"/>
                </a:schemeClr>
              </a:solidFill>
            </a:endParaRP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7185</TotalTime>
  <Words>577</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728</cp:revision>
  <cp:lastPrinted>2015-07-28T16:48:55Z</cp:lastPrinted>
  <dcterms:created xsi:type="dcterms:W3CDTF">2014-03-10T10:37:19Z</dcterms:created>
  <dcterms:modified xsi:type="dcterms:W3CDTF">2015-08-13T17:18:02Z</dcterms:modified>
</cp:coreProperties>
</file>