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varScale="1">
        <p:scale>
          <a:sx n="86" d="100"/>
          <a:sy n="86" d="100"/>
        </p:scale>
        <p:origin x="-102" y="-12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14/04/2015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14/04/2015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14/04/2015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14/04/2015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14/04/2015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14/04/2015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1" cy="601976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13 avril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7- 13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a:solidFill>
                  <a:srgbClr val="FF721E"/>
                </a:solidFill>
                <a:latin typeface="Arial" panose="020B0604020202020204" pitchFamily="34" charset="0"/>
                <a:cs typeface="Arial" panose="020B0604020202020204" pitchFamily="34" charset="0"/>
              </a:rPr>
              <a:t>RÉPUBLIQUE CENTRAFRICAINE (RCA) </a:t>
            </a:r>
            <a:r>
              <a:rPr lang="fr-FR" sz="950" b="1" dirty="0" smtClean="0">
                <a:solidFill>
                  <a:srgbClr val="FF721E"/>
                </a:solidFill>
                <a:latin typeface="Arial" panose="020B0604020202020204" pitchFamily="34" charset="0"/>
                <a:cs typeface="Arial" panose="020B0604020202020204" pitchFamily="34" charset="0"/>
              </a:rPr>
              <a:t/>
            </a:r>
            <a:br>
              <a:rPr lang="fr-FR" sz="950" b="1" dirty="0" smtClean="0">
                <a:solidFill>
                  <a:srgbClr val="FF721E"/>
                </a:solidFill>
                <a:latin typeface="Arial" panose="020B0604020202020204" pitchFamily="34" charset="0"/>
                <a:cs typeface="Arial" panose="020B0604020202020204" pitchFamily="34" charset="0"/>
              </a:rPr>
            </a:br>
            <a:r>
              <a:rPr lang="fr-FR" sz="800" b="1" i="1" cap="all" dirty="0">
                <a:solidFill>
                  <a:srgbClr val="036BB6"/>
                </a:solidFill>
                <a:latin typeface="Arial" panose="020B0604020202020204" pitchFamily="34" charset="0"/>
                <a:cs typeface="Arial" panose="020B0604020202020204" pitchFamily="34" charset="0"/>
              </a:rPr>
              <a:t>FERMETURE DU SITE DE DÉPLACÉS </a:t>
            </a:r>
            <a:r>
              <a:rPr lang="fr-FR" sz="800" b="1" i="1" cap="all" dirty="0" smtClean="0">
                <a:solidFill>
                  <a:srgbClr val="036BB6"/>
                </a:solidFill>
                <a:latin typeface="Arial" panose="020B0604020202020204" pitchFamily="34" charset="0"/>
                <a:cs typeface="Arial" panose="020B0604020202020204" pitchFamily="34" charset="0"/>
              </a:rPr>
              <a:t>DE </a:t>
            </a:r>
            <a:r>
              <a:rPr lang="fr-FR" sz="800" b="1" i="1" cap="all" dirty="0">
                <a:solidFill>
                  <a:srgbClr val="036BB6"/>
                </a:solidFill>
                <a:latin typeface="Arial" panose="020B0604020202020204" pitchFamily="34" charset="0"/>
                <a:cs typeface="Arial" panose="020B0604020202020204" pitchFamily="34" charset="0"/>
              </a:rPr>
              <a:t>L’AÉROPORT DE BANGUI </a:t>
            </a:r>
            <a:endParaRPr lang="fr-FR" sz="800" b="1" i="1" cap="all" dirty="0">
              <a:solidFill>
                <a:srgbClr val="036BB6"/>
              </a:solidFill>
              <a:latin typeface="Arial" panose="020B0604020202020204" pitchFamily="34" charset="0"/>
              <a:cs typeface="Arial" panose="020B0604020202020204" pitchFamily="34" charset="0"/>
            </a:endParaRPr>
          </a:p>
          <a:p>
            <a:pPr algn="just"/>
            <a:r>
              <a:rPr lang="fr-FR" sz="750" dirty="0">
                <a:solidFill>
                  <a:srgbClr val="A6A6A6"/>
                </a:solidFill>
                <a:latin typeface="Arial" pitchFamily="34" charset="0"/>
                <a:cs typeface="Arial" pitchFamily="34" charset="0"/>
              </a:rPr>
              <a:t>Le gouvernement de transition a annoncé que le site de déplacés de l'aéroport </a:t>
            </a:r>
            <a:r>
              <a:rPr lang="fr-FR" sz="750" dirty="0" err="1">
                <a:solidFill>
                  <a:srgbClr val="A6A6A6"/>
                </a:solidFill>
                <a:latin typeface="Arial" pitchFamily="34" charset="0"/>
                <a:cs typeface="Arial" pitchFamily="34" charset="0"/>
              </a:rPr>
              <a:t>Mpoko</a:t>
            </a:r>
            <a:r>
              <a:rPr lang="fr-FR" sz="750" dirty="0">
                <a:solidFill>
                  <a:srgbClr val="A6A6A6"/>
                </a:solidFill>
                <a:latin typeface="Arial" pitchFamily="34" charset="0"/>
                <a:cs typeface="Arial" pitchFamily="34" charset="0"/>
              </a:rPr>
              <a:t> sera fermé d'ici la fin du mois de mai. Le site accueille quelque 18 300 personnes déplacées, près de 80 pour cent d'entre </a:t>
            </a:r>
            <a:r>
              <a:rPr lang="fr-FR" sz="750" dirty="0" smtClean="0">
                <a:solidFill>
                  <a:srgbClr val="A6A6A6"/>
                </a:solidFill>
                <a:latin typeface="Arial" pitchFamily="34" charset="0"/>
                <a:cs typeface="Arial" pitchFamily="34" charset="0"/>
              </a:rPr>
              <a:t>elles </a:t>
            </a:r>
            <a:r>
              <a:rPr lang="fr-FR" sz="750" dirty="0">
                <a:solidFill>
                  <a:srgbClr val="A6A6A6"/>
                </a:solidFill>
                <a:latin typeface="Arial" pitchFamily="34" charset="0"/>
                <a:cs typeface="Arial" pitchFamily="34" charset="0"/>
              </a:rPr>
              <a:t>sont du troisième district de Bangui. La décision fait suite à une </a:t>
            </a:r>
            <a:r>
              <a:rPr lang="fr-FR" sz="750" dirty="0" smtClean="0">
                <a:solidFill>
                  <a:srgbClr val="A6A6A6"/>
                </a:solidFill>
                <a:latin typeface="Arial" pitchFamily="34" charset="0"/>
                <a:cs typeface="Arial" pitchFamily="34" charset="0"/>
              </a:rPr>
              <a:t>récente étude par </a:t>
            </a:r>
            <a:r>
              <a:rPr lang="fr-FR" sz="750" dirty="0">
                <a:solidFill>
                  <a:srgbClr val="A6A6A6"/>
                </a:solidFill>
                <a:latin typeface="Arial" pitchFamily="34" charset="0"/>
                <a:cs typeface="Arial" pitchFamily="34" charset="0"/>
              </a:rPr>
              <a:t>le Conseil Danois pour les Réfugiés sur l'intention de </a:t>
            </a:r>
            <a:r>
              <a:rPr lang="fr-FR" sz="750" dirty="0" smtClean="0">
                <a:solidFill>
                  <a:srgbClr val="A6A6A6"/>
                </a:solidFill>
                <a:latin typeface="Arial" pitchFamily="34" charset="0"/>
                <a:cs typeface="Arial" pitchFamily="34" charset="0"/>
              </a:rPr>
              <a:t>retour/réinstallation où il a été noté que la majorité des déplacés était disposé au retour. Une </a:t>
            </a:r>
            <a:r>
              <a:rPr lang="fr-FR" sz="750" dirty="0">
                <a:solidFill>
                  <a:srgbClr val="A6A6A6"/>
                </a:solidFill>
                <a:latin typeface="Arial" pitchFamily="34" charset="0"/>
                <a:cs typeface="Arial" pitchFamily="34" charset="0"/>
              </a:rPr>
              <a:t>attention particulière sera accordée à la réinsertion dans les zones de retour. L'insécurité dans certains quartiers reste un défi majeur, en particulier pour les personnes déplacées qui veulent retourner au troisième district.</a:t>
            </a:r>
            <a:endParaRPr lang="fr-FR" sz="500" dirty="0" smtClean="0">
              <a:solidFill>
                <a:srgbClr val="A6A6A6"/>
              </a:solidFill>
              <a:latin typeface="Arial" pitchFamily="34" charset="0"/>
              <a:cs typeface="Arial" pitchFamily="34" charset="0"/>
            </a:endParaRPr>
          </a:p>
          <a:p>
            <a:pPr>
              <a:spcBef>
                <a:spcPts val="300"/>
              </a:spcBef>
            </a:pPr>
            <a:r>
              <a:rPr lang="en-GB" sz="900" b="1" dirty="0" smtClean="0">
                <a:solidFill>
                  <a:srgbClr val="FF721E"/>
                </a:solidFill>
                <a:latin typeface="Arial" panose="020B0604020202020204" pitchFamily="34" charset="0"/>
                <a:cs typeface="Arial" panose="020B0604020202020204" pitchFamily="34" charset="0"/>
              </a:rPr>
              <a:t>LIBÉRIA</a:t>
            </a:r>
            <a:endParaRPr lang="fr-FR" sz="900" b="1" dirty="0">
              <a:solidFill>
                <a:srgbClr val="FF721E"/>
              </a:solidFill>
              <a:latin typeface="Arial" panose="020B0604020202020204" pitchFamily="34" charset="0"/>
              <a:cs typeface="Arial" panose="020B0604020202020204" pitchFamily="34" charset="0"/>
            </a:endParaRPr>
          </a:p>
          <a:p>
            <a:r>
              <a:rPr lang="en-GB" sz="800" b="1" i="1" cap="all" dirty="0">
                <a:solidFill>
                  <a:srgbClr val="036BB6"/>
                </a:solidFill>
                <a:latin typeface="Arial" panose="020B0604020202020204" pitchFamily="34" charset="0"/>
                <a:cs typeface="Arial" panose="020B0604020202020204" pitchFamily="34" charset="0"/>
              </a:rPr>
              <a:t>0 </a:t>
            </a:r>
            <a:r>
              <a:rPr lang="fr-FR" sz="800" b="1" i="1" cap="all" dirty="0">
                <a:solidFill>
                  <a:srgbClr val="036BB6"/>
                </a:solidFill>
                <a:latin typeface="Arial" panose="020B0604020202020204" pitchFamily="34" charset="0"/>
                <a:cs typeface="Arial" panose="020B0604020202020204" pitchFamily="34" charset="0"/>
              </a:rPr>
              <a:t>CAS DEPUIS LE 27 MARS</a:t>
            </a:r>
            <a:endParaRPr lang="fr-FR" sz="800" b="1" i="1" cap="all" dirty="0">
              <a:solidFill>
                <a:srgbClr val="036BB6"/>
              </a:solidFill>
              <a:latin typeface="Arial" panose="020B0604020202020204" pitchFamily="34" charset="0"/>
              <a:cs typeface="Arial" panose="020B0604020202020204" pitchFamily="34" charset="0"/>
            </a:endParaRPr>
          </a:p>
          <a:p>
            <a:pPr algn="just"/>
            <a:r>
              <a:rPr lang="fr-FR" sz="750" dirty="0">
                <a:solidFill>
                  <a:srgbClr val="A6A6A6"/>
                </a:solidFill>
                <a:latin typeface="Arial" pitchFamily="34" charset="0"/>
                <a:cs typeface="Arial" pitchFamily="34" charset="0"/>
              </a:rPr>
              <a:t>Aucun nouveau cas confirmé n’a été enregistré au cours de la semaine de rapport. Au 12 Avril, le </a:t>
            </a:r>
            <a:r>
              <a:rPr lang="fr-FR" sz="750" dirty="0" smtClean="0">
                <a:solidFill>
                  <a:srgbClr val="A6A6A6"/>
                </a:solidFill>
                <a:latin typeface="Arial" pitchFamily="34" charset="0"/>
                <a:cs typeface="Arial" pitchFamily="34" charset="0"/>
              </a:rPr>
              <a:t>Libéria </a:t>
            </a:r>
            <a:r>
              <a:rPr lang="fr-FR" sz="750" dirty="0">
                <a:solidFill>
                  <a:srgbClr val="A6A6A6"/>
                </a:solidFill>
                <a:latin typeface="Arial" pitchFamily="34" charset="0"/>
                <a:cs typeface="Arial" pitchFamily="34" charset="0"/>
              </a:rPr>
              <a:t>comptait 17 jours sans aucun cas confirmé. Le dernier patient infecté par le virus est décédé le 27 Mars. Seules deux personnes dans l'ensemble du pays sont surveillées. </a:t>
            </a:r>
            <a:r>
              <a:rPr lang="fr-FR" sz="750" dirty="0" smtClean="0">
                <a:solidFill>
                  <a:srgbClr val="A6A6A6"/>
                </a:solidFill>
                <a:latin typeface="Arial" pitchFamily="34" charset="0"/>
                <a:cs typeface="Arial" pitchFamily="34" charset="0"/>
              </a:rPr>
              <a:t>Par ailleurs, </a:t>
            </a:r>
            <a:r>
              <a:rPr lang="fr-FR" sz="750" dirty="0">
                <a:solidFill>
                  <a:srgbClr val="A6A6A6"/>
                </a:solidFill>
                <a:latin typeface="Arial" pitchFamily="34" charset="0"/>
                <a:cs typeface="Arial" pitchFamily="34" charset="0"/>
              </a:rPr>
              <a:t>le 8 Avril, le Ministère de la Santé a validé un «plan d'investissement pour des services de santé résilients» ainsi qu’un plan de transition pour les six prochains mois suite à l'épidémie d'Ebola.</a:t>
            </a:r>
            <a:endParaRPr lang="fr-FR" sz="500" dirty="0">
              <a:solidFill>
                <a:srgbClr val="A6A6A6"/>
              </a:solidFill>
              <a:latin typeface="Arial" pitchFamily="34" charset="0"/>
              <a:cs typeface="Arial" pitchFamily="34" charset="0"/>
            </a:endParaRPr>
          </a:p>
          <a:p>
            <a:pPr>
              <a:spcBef>
                <a:spcPts val="300"/>
              </a:spcBef>
            </a:pPr>
            <a:r>
              <a:rPr lang="fr-FR" sz="950" b="1" dirty="0" smtClean="0">
                <a:solidFill>
                  <a:srgbClr val="FF721E"/>
                </a:solidFill>
                <a:latin typeface="Arial" panose="020B0604020202020204" pitchFamily="34" charset="0"/>
                <a:cs typeface="Arial" panose="020B0604020202020204" pitchFamily="34" charset="0"/>
              </a:rPr>
              <a:t>NIGER</a:t>
            </a:r>
            <a:endParaRPr lang="fr-FR" sz="950" b="1" dirty="0">
              <a:solidFill>
                <a:srgbClr val="FF721E"/>
              </a:solidFill>
              <a:latin typeface="Arial" panose="020B0604020202020204" pitchFamily="34" charset="0"/>
              <a:cs typeface="Arial" panose="020B0604020202020204" pitchFamily="34" charset="0"/>
            </a:endParaRPr>
          </a:p>
          <a:p>
            <a:pPr algn="just"/>
            <a:r>
              <a:rPr lang="fr-FR" sz="800" b="1" i="1" cap="all" dirty="0">
                <a:solidFill>
                  <a:srgbClr val="036BB6"/>
                </a:solidFill>
                <a:latin typeface="Arial" panose="020B0604020202020204" pitchFamily="34" charset="0"/>
                <a:cs typeface="Arial" panose="020B0604020202020204" pitchFamily="34" charset="0"/>
              </a:rPr>
              <a:t>CONFINEMENT D’UNE FERME </a:t>
            </a:r>
            <a:r>
              <a:rPr lang="fr-FR" sz="800" b="1" i="1" cap="all" dirty="0" smtClean="0">
                <a:solidFill>
                  <a:srgbClr val="036BB6"/>
                </a:solidFill>
                <a:latin typeface="Arial" panose="020B0604020202020204" pitchFamily="34" charset="0"/>
                <a:cs typeface="Arial" panose="020B0604020202020204" pitchFamily="34" charset="0"/>
              </a:rPr>
              <a:t>SUITE </a:t>
            </a:r>
            <a:r>
              <a:rPr lang="fr-FR" sz="800" b="1" i="1" cap="all" dirty="0">
                <a:solidFill>
                  <a:srgbClr val="036BB6"/>
                </a:solidFill>
                <a:latin typeface="Arial" panose="020B0604020202020204" pitchFamily="34" charset="0"/>
                <a:cs typeface="Arial" panose="020B0604020202020204" pitchFamily="34" charset="0"/>
              </a:rPr>
              <a:t>À DES CRAINTES DE GRIPPE AVIAIRE</a:t>
            </a:r>
            <a:r>
              <a:rPr lang="fr-FR" sz="800" b="1" i="1" cap="all" dirty="0" smtClean="0">
                <a:solidFill>
                  <a:srgbClr val="036BB6"/>
                </a:solidFill>
                <a:latin typeface="Arial" panose="020B0604020202020204" pitchFamily="34" charset="0"/>
                <a:cs typeface="Arial" panose="020B0604020202020204" pitchFamily="34" charset="0"/>
              </a:rPr>
              <a:t/>
            </a:r>
            <a:br>
              <a:rPr lang="fr-FR" sz="800" b="1" i="1" cap="all" dirty="0" smtClean="0">
                <a:solidFill>
                  <a:srgbClr val="036BB6"/>
                </a:solidFill>
                <a:latin typeface="Arial" panose="020B0604020202020204" pitchFamily="34" charset="0"/>
                <a:cs typeface="Arial" panose="020B0604020202020204" pitchFamily="34" charset="0"/>
              </a:rPr>
            </a:br>
            <a:r>
              <a:rPr lang="fr-FR" sz="800" dirty="0">
                <a:solidFill>
                  <a:srgbClr val="A6A6A6"/>
                </a:solidFill>
                <a:latin typeface="Arial" pitchFamily="34" charset="0"/>
                <a:cs typeface="Arial" pitchFamily="34" charset="0"/>
              </a:rPr>
              <a:t>Les autorités ont isolé un élevage de poulets dans la ville de Maradi, au sud, en raison de suspicions d'un foyer de grippe aviaire. Maradi est près de la frontière avec le Nigéria, qui a confirmé des cas de virus dans plusieurs États du nord. La décision fait suite à la mort de plus de 2000 poulets dans la ferme. Des échantillons ont été envoyés en Italie pour des tests. L’importation de poulets venant de la ville a été interdite.</a:t>
            </a:r>
            <a:r>
              <a:rPr lang="en-GB" sz="800" b="1" dirty="0">
                <a:latin typeface="Arial" panose="020B0604020202020204" pitchFamily="34" charset="0"/>
                <a:cs typeface="Arial" panose="020B0604020202020204" pitchFamily="34" charset="0"/>
              </a:rPr>
              <a:t> </a:t>
            </a:r>
            <a:endParaRPr lang="en-GB" sz="800" b="1" dirty="0" smtClean="0">
              <a:latin typeface="Arial" panose="020B0604020202020204" pitchFamily="34" charset="0"/>
              <a:cs typeface="Arial" panose="020B0604020202020204" pitchFamily="34" charset="0"/>
            </a:endParaRPr>
          </a:p>
          <a:p>
            <a:pPr>
              <a:spcBef>
                <a:spcPts val="300"/>
              </a:spcBef>
            </a:pPr>
            <a:r>
              <a:rPr lang="en-US" sz="950" b="1" dirty="0" smtClean="0">
                <a:solidFill>
                  <a:srgbClr val="FF721E"/>
                </a:solidFill>
                <a:latin typeface="Arial" panose="020B0604020202020204" pitchFamily="34" charset="0"/>
                <a:cs typeface="Arial" panose="020B0604020202020204" pitchFamily="34" charset="0"/>
              </a:rPr>
              <a:t>NIGÉRIA</a:t>
            </a:r>
            <a:endParaRPr lang="en-US" sz="950" b="1" dirty="0" smtClean="0">
              <a:solidFill>
                <a:srgbClr val="FF721E"/>
              </a:solidFill>
              <a:latin typeface="Arial" panose="020B0604020202020204" pitchFamily="34" charset="0"/>
              <a:cs typeface="Arial" panose="020B0604020202020204" pitchFamily="34" charset="0"/>
            </a:endParaRPr>
          </a:p>
          <a:p>
            <a:r>
              <a:rPr lang="en-GB" sz="800" b="1" i="1" cap="all" dirty="0" smtClean="0">
                <a:solidFill>
                  <a:srgbClr val="036BB6"/>
                </a:solidFill>
                <a:latin typeface="Arial" panose="020B0604020202020204" pitchFamily="34" charset="0"/>
                <a:cs typeface="Arial" panose="020B0604020202020204" pitchFamily="34" charset="0"/>
              </a:rPr>
              <a:t>800 000 </a:t>
            </a:r>
            <a:r>
              <a:rPr lang="en-GB" sz="800" b="1" i="1" cap="all" dirty="0">
                <a:solidFill>
                  <a:srgbClr val="036BB6"/>
                </a:solidFill>
                <a:latin typeface="Arial" panose="020B0604020202020204" pitchFamily="34" charset="0"/>
                <a:cs typeface="Arial" panose="020B0604020202020204" pitchFamily="34" charset="0"/>
              </a:rPr>
              <a:t>ENFANTS DÉPLACÉS PAR L’INSURRECTION</a:t>
            </a:r>
            <a:endParaRPr lang="fr-FR" sz="800" b="1" i="1" cap="all" dirty="0">
              <a:solidFill>
                <a:srgbClr val="036BB6"/>
              </a:solidFill>
              <a:latin typeface="Arial" panose="020B0604020202020204" pitchFamily="34" charset="0"/>
              <a:cs typeface="Arial" panose="020B0604020202020204" pitchFamily="34" charset="0"/>
            </a:endParaRPr>
          </a:p>
          <a:p>
            <a:pPr algn="just"/>
            <a:r>
              <a:rPr lang="fr-FR" sz="800" dirty="0">
                <a:solidFill>
                  <a:srgbClr val="A6A6A6"/>
                </a:solidFill>
                <a:latin typeface="Arial" pitchFamily="34" charset="0"/>
                <a:cs typeface="Arial" pitchFamily="34" charset="0"/>
              </a:rPr>
              <a:t>Dans un rapport publié le 13 avril, l’UNICEF estime que 800 000 enfants ont été chassés de leurs foyers par les violences de Boko Haram. Le rapport «Enfances disparues» a été publié à la veille de l'anniversaire de l'enlèvement de 276 écolières de la ville </a:t>
            </a:r>
            <a:r>
              <a:rPr lang="fr-FR" sz="800" dirty="0" smtClean="0">
                <a:solidFill>
                  <a:srgbClr val="A6A6A6"/>
                </a:solidFill>
                <a:latin typeface="Arial" pitchFamily="34" charset="0"/>
                <a:cs typeface="Arial" pitchFamily="34" charset="0"/>
              </a:rPr>
              <a:t>reculée de </a:t>
            </a:r>
            <a:r>
              <a:rPr lang="fr-FR" sz="800" dirty="0" err="1">
                <a:solidFill>
                  <a:srgbClr val="A6A6A6"/>
                </a:solidFill>
                <a:latin typeface="Arial" pitchFamily="34" charset="0"/>
                <a:cs typeface="Arial" pitchFamily="34" charset="0"/>
              </a:rPr>
              <a:t>Chibok</a:t>
            </a:r>
            <a:r>
              <a:rPr lang="fr-FR" sz="800" dirty="0">
                <a:solidFill>
                  <a:srgbClr val="A6A6A6"/>
                </a:solidFill>
                <a:latin typeface="Arial" pitchFamily="34" charset="0"/>
                <a:cs typeface="Arial" pitchFamily="34" charset="0"/>
              </a:rPr>
              <a:t>. La majorité des écolières </a:t>
            </a:r>
            <a:r>
              <a:rPr lang="fr-FR" sz="800" dirty="0" smtClean="0">
                <a:solidFill>
                  <a:srgbClr val="A6A6A6"/>
                </a:solidFill>
                <a:latin typeface="Arial" pitchFamily="34" charset="0"/>
                <a:cs typeface="Arial" pitchFamily="34" charset="0"/>
              </a:rPr>
              <a:t>reste </a:t>
            </a:r>
            <a:r>
              <a:rPr lang="fr-FR" sz="800" dirty="0">
                <a:solidFill>
                  <a:srgbClr val="A6A6A6"/>
                </a:solidFill>
                <a:latin typeface="Arial" pitchFamily="34" charset="0"/>
                <a:cs typeface="Arial" pitchFamily="34" charset="0"/>
              </a:rPr>
              <a:t>entre les mains des militants, dont l'insurrection a également déraciné 1,2 millions de personnes </a:t>
            </a:r>
            <a:r>
              <a:rPr lang="fr-FR" sz="800" dirty="0" smtClean="0">
                <a:solidFill>
                  <a:srgbClr val="A6A6A6"/>
                </a:solidFill>
                <a:latin typeface="Arial" pitchFamily="34" charset="0"/>
                <a:cs typeface="Arial" pitchFamily="34" charset="0"/>
              </a:rPr>
              <a:t>du </a:t>
            </a:r>
            <a:r>
              <a:rPr lang="fr-FR" sz="800" dirty="0">
                <a:solidFill>
                  <a:srgbClr val="A6A6A6"/>
                </a:solidFill>
                <a:latin typeface="Arial" pitchFamily="34" charset="0"/>
                <a:cs typeface="Arial" pitchFamily="34" charset="0"/>
              </a:rPr>
              <a:t>nord-est du </a:t>
            </a:r>
            <a:r>
              <a:rPr lang="fr-FR" sz="800" dirty="0" smtClean="0">
                <a:solidFill>
                  <a:srgbClr val="A6A6A6"/>
                </a:solidFill>
                <a:latin typeface="Arial" pitchFamily="34" charset="0"/>
                <a:cs typeface="Arial" pitchFamily="34" charset="0"/>
              </a:rPr>
              <a:t>Nigéria</a:t>
            </a:r>
            <a:r>
              <a:rPr lang="fr-FR" sz="800" dirty="0">
                <a:solidFill>
                  <a:srgbClr val="A6A6A6"/>
                </a:solidFill>
                <a:latin typeface="Arial" pitchFamily="34" charset="0"/>
                <a:cs typeface="Arial" pitchFamily="34" charset="0"/>
              </a:rPr>
              <a:t>. </a:t>
            </a:r>
            <a:r>
              <a:rPr lang="en-GB" sz="800" dirty="0">
                <a:latin typeface="Arial" panose="020B0604020202020204" pitchFamily="34" charset="0"/>
                <a:cs typeface="Arial" panose="020B0604020202020204" pitchFamily="34" charset="0"/>
              </a:rPr>
              <a:t> </a:t>
            </a:r>
            <a:endParaRPr lang="fr-FR" sz="800" dirty="0">
              <a:latin typeface="Arial" panose="020B0604020202020204" pitchFamily="34" charset="0"/>
              <a:cs typeface="Arial" panose="020B0604020202020204" pitchFamily="34" charset="0"/>
            </a:endParaRPr>
          </a:p>
          <a:p>
            <a:pPr>
              <a:spcBef>
                <a:spcPts val="300"/>
              </a:spcBef>
            </a:pPr>
            <a:r>
              <a:rPr lang="en-US" sz="950" b="1" dirty="0" smtClean="0">
                <a:solidFill>
                  <a:srgbClr val="FF721E"/>
                </a:solidFill>
                <a:latin typeface="Arial" panose="020B0604020202020204" pitchFamily="34" charset="0"/>
                <a:cs typeface="Arial" panose="020B0604020202020204" pitchFamily="34" charset="0"/>
              </a:rPr>
              <a:t>RÉGIONAL </a:t>
            </a:r>
            <a:r>
              <a:rPr lang="en-US" sz="950" b="1" dirty="0">
                <a:solidFill>
                  <a:srgbClr val="FF721E"/>
                </a:solidFill>
                <a:latin typeface="Arial" panose="020B0604020202020204" pitchFamily="34" charset="0"/>
                <a:cs typeface="Arial" panose="020B0604020202020204" pitchFamily="34" charset="0"/>
              </a:rPr>
              <a:t>/ MALADIE À VIRUS EBOLA (MVE</a:t>
            </a:r>
            <a:r>
              <a:rPr lang="en-US" sz="950" b="1" dirty="0" smtClean="0">
                <a:solidFill>
                  <a:srgbClr val="FF721E"/>
                </a:solidFill>
                <a:latin typeface="Arial" panose="020B0604020202020204" pitchFamily="34" charset="0"/>
                <a:cs typeface="Arial" panose="020B0604020202020204" pitchFamily="34" charset="0"/>
              </a:rPr>
              <a:t>)</a:t>
            </a:r>
            <a:br>
              <a:rPr lang="en-US" sz="950" b="1" dirty="0" smtClean="0">
                <a:solidFill>
                  <a:srgbClr val="FF721E"/>
                </a:solidFill>
                <a:latin typeface="Arial" panose="020B0604020202020204" pitchFamily="34" charset="0"/>
                <a:cs typeface="Arial" panose="020B0604020202020204" pitchFamily="34" charset="0"/>
              </a:rPr>
            </a:br>
            <a:r>
              <a:rPr lang="fr-FR" sz="800" b="1" i="1" cap="all" dirty="0">
                <a:solidFill>
                  <a:srgbClr val="036BB6"/>
                </a:solidFill>
                <a:latin typeface="Arial" panose="020B0604020202020204" pitchFamily="34" charset="0"/>
                <a:cs typeface="Arial" panose="020B0604020202020204" pitchFamily="34" charset="0"/>
              </a:rPr>
              <a:t>30 CAS ENREGISTRÉS, LE PLUS BAS DEPUIS MAI </a:t>
            </a:r>
            <a:r>
              <a:rPr lang="fr-FR" sz="800" b="1" i="1" cap="all" dirty="0" smtClean="0">
                <a:solidFill>
                  <a:srgbClr val="036BB6"/>
                </a:solidFill>
                <a:latin typeface="Arial" panose="020B0604020202020204" pitchFamily="34" charset="0"/>
                <a:cs typeface="Arial" panose="020B0604020202020204" pitchFamily="34" charset="0"/>
              </a:rPr>
              <a:t>2014</a:t>
            </a:r>
          </a:p>
          <a:p>
            <a:pPr algn="just"/>
            <a:r>
              <a:rPr lang="fr-FR" sz="800" dirty="0" smtClean="0">
                <a:solidFill>
                  <a:srgbClr val="A6A6A6"/>
                </a:solidFill>
                <a:latin typeface="Arial" pitchFamily="34" charset="0"/>
                <a:cs typeface="Arial" pitchFamily="34" charset="0"/>
              </a:rPr>
              <a:t>Dans la semaine qui a pris fin le 5 Avril, un total de 30 cas a été signalé en Guinée (21) et en Sierra Leone (9). Ce sont les chiffres les plus bas en près d'un an. Aucune infection n'a été signalée au Libéria, où le dernier patient MVE est décédé le 27 Mars. Dans l'ensemble, 25 515 cas suspects, confirmés et probables dont 10 572 décès ont eu lieu dans les trois pays.</a:t>
            </a:r>
            <a:r>
              <a:rPr lang="en-GB" sz="900" b="1" dirty="0" smtClean="0">
                <a:latin typeface="Arial" panose="020B0604020202020204" pitchFamily="34" charset="0"/>
                <a:cs typeface="Arial" panose="020B0604020202020204" pitchFamily="34" charset="0"/>
              </a:rPr>
              <a:t> </a:t>
            </a:r>
            <a:endParaRPr lang="fr-FR" sz="900" dirty="0" smtClean="0">
              <a:latin typeface="Arial" panose="020B0604020202020204" pitchFamily="34" charset="0"/>
              <a:cs typeface="Arial" panose="020B0604020202020204" pitchFamily="34" charset="0"/>
            </a:endParaRPr>
          </a:p>
          <a:p>
            <a:pPr>
              <a:spcBef>
                <a:spcPts val="300"/>
              </a:spcBef>
            </a:pPr>
            <a:r>
              <a:rPr lang="en-GB" sz="950" b="1" dirty="0" smtClean="0">
                <a:solidFill>
                  <a:srgbClr val="FF721E"/>
                </a:solidFill>
                <a:latin typeface="Arial" panose="020B0604020202020204" pitchFamily="34" charset="0"/>
                <a:cs typeface="Arial" panose="020B0604020202020204" pitchFamily="34" charset="0"/>
              </a:rPr>
              <a:t>AFRIQUE </a:t>
            </a:r>
            <a:r>
              <a:rPr lang="en-GB" sz="950" b="1" dirty="0">
                <a:solidFill>
                  <a:srgbClr val="FF721E"/>
                </a:solidFill>
                <a:latin typeface="Arial" panose="020B0604020202020204" pitchFamily="34" charset="0"/>
                <a:cs typeface="Arial" panose="020B0604020202020204" pitchFamily="34" charset="0"/>
              </a:rPr>
              <a:t>DE </a:t>
            </a:r>
            <a:r>
              <a:rPr lang="en-GB" sz="950" b="1" dirty="0" smtClean="0">
                <a:solidFill>
                  <a:srgbClr val="FF721E"/>
                </a:solidFill>
                <a:latin typeface="Arial" panose="020B0604020202020204" pitchFamily="34" charset="0"/>
                <a:cs typeface="Arial" panose="020B0604020202020204" pitchFamily="34" charset="0"/>
              </a:rPr>
              <a:t>L'OUEST</a:t>
            </a:r>
            <a:br>
              <a:rPr lang="en-GB" sz="950" b="1" dirty="0" smtClean="0">
                <a:solidFill>
                  <a:srgbClr val="FF721E"/>
                </a:solidFill>
                <a:latin typeface="Arial" panose="020B0604020202020204" pitchFamily="34" charset="0"/>
                <a:cs typeface="Arial" panose="020B0604020202020204" pitchFamily="34" charset="0"/>
              </a:rPr>
            </a:br>
            <a:r>
              <a:rPr lang="fr-FR" sz="800" b="1" i="1" cap="all" dirty="0">
                <a:solidFill>
                  <a:srgbClr val="036BB6"/>
                </a:solidFill>
                <a:latin typeface="Arial" panose="020B0604020202020204" pitchFamily="34" charset="0"/>
                <a:cs typeface="Arial" panose="020B0604020202020204" pitchFamily="34" charset="0"/>
              </a:rPr>
              <a:t>4,7 MILLIONS DE PERSONNES EN PHASE DE CRISE </a:t>
            </a:r>
            <a:r>
              <a:rPr lang="fr-FR" sz="800" b="1" i="1" cap="all" dirty="0" smtClean="0">
                <a:solidFill>
                  <a:srgbClr val="036BB6"/>
                </a:solidFill>
                <a:latin typeface="Arial" panose="020B0604020202020204" pitchFamily="34" charset="0"/>
                <a:cs typeface="Arial" panose="020B0604020202020204" pitchFamily="34" charset="0"/>
              </a:rPr>
              <a:t>ALIMENTAIRE</a:t>
            </a:r>
          </a:p>
          <a:p>
            <a:pPr algn="just"/>
            <a:r>
              <a:rPr lang="fr-FR" sz="800" dirty="0" smtClean="0">
                <a:solidFill>
                  <a:srgbClr val="A6A6A6"/>
                </a:solidFill>
                <a:latin typeface="Arial" pitchFamily="34" charset="0"/>
                <a:cs typeface="Arial" pitchFamily="34" charset="0"/>
              </a:rPr>
              <a:t>Selon </a:t>
            </a:r>
            <a:r>
              <a:rPr lang="fr-FR" sz="800" dirty="0">
                <a:solidFill>
                  <a:srgbClr val="A6A6A6"/>
                </a:solidFill>
                <a:latin typeface="Arial" pitchFamily="34" charset="0"/>
                <a:cs typeface="Arial" pitchFamily="34" charset="0"/>
              </a:rPr>
              <a:t>le Cadre Harmonisé, de Mars à Mai,  4,7 millions de personnes seront en phase de crise (IPC 3) au Cap-Vert, Guinée-Bissau, Mauritanie, Mali, Niger, Sierra Leone et au Tchad en raison d’une diminution significative des récoltes. Le nombre pourrait s’élever à 7,3 millions de personnes – avec le Burkina Faso, le Sénégal et le Libéria - pendant la période de soudure de Juin-Août en raison de la hausse des prix alimentaires et la baisse du pouvoir d'achat des ménages pauvres.</a:t>
            </a:r>
            <a:endParaRPr lang="fr-FR" sz="80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61628" y="4068663"/>
            <a:ext cx="74975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538388" y="4346103"/>
            <a:ext cx="803533" cy="43739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EBOLA DEPUIS LE 27 MARS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NIGÉRIA</a:t>
            </a:r>
            <a:endParaRPr lang="en-GB" dirty="0"/>
          </a:p>
        </p:txBody>
      </p:sp>
      <p:sp>
        <p:nvSpPr>
          <p:cNvPr id="45" name="TextBox 44"/>
          <p:cNvSpPr txBox="1"/>
          <p:nvPr/>
        </p:nvSpPr>
        <p:spPr>
          <a:xfrm>
            <a:off x="3749951" y="3130961"/>
            <a:ext cx="1401463" cy="279580"/>
          </a:xfrm>
          <a:prstGeom prst="rect">
            <a:avLst/>
          </a:prstGeom>
          <a:noFill/>
        </p:spPr>
        <p:txBody>
          <a:bodyPr wrap="square" lIns="0" tIns="0" rIns="0" bIns="0" rtlCol="0" anchor="ctr" anchorCtr="0">
            <a:noAutofit/>
          </a:bodyPr>
          <a:lstStyle/>
          <a:p>
            <a:r>
              <a:rPr lang="en-GB" sz="900" b="1" dirty="0">
                <a:solidFill>
                  <a:srgbClr val="026DB6"/>
                </a:solidFill>
                <a:latin typeface="Arial" panose="020B0604020202020204" pitchFamily="34" charset="0"/>
                <a:cs typeface="Arial" panose="020B0604020202020204" pitchFamily="34" charset="0"/>
              </a:rPr>
              <a:t>ENFANTS DÉPLACÉS PAR L’INSURRECTION</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432426" y="2371219"/>
            <a:ext cx="1558845" cy="293835"/>
          </a:xfrm>
          <a:prstGeom prst="rect">
            <a:avLst/>
          </a:prstGeom>
          <a:noFill/>
        </p:spPr>
        <p:txBody>
          <a:bodyPr wrap="square" lIns="0" tIns="0" rIns="0" bIns="0" rtlCol="0" anchor="ctr" anchorCtr="0">
            <a:noAutofit/>
          </a:bodyPr>
          <a:lstStyle/>
          <a:p>
            <a:r>
              <a:rPr lang="fr-FR" sz="900" b="1" i="1" cap="all" dirty="0">
                <a:solidFill>
                  <a:srgbClr val="036BB6"/>
                </a:solidFill>
                <a:latin typeface="Arial" panose="020B0604020202020204" pitchFamily="34" charset="0"/>
                <a:cs typeface="Arial" panose="020B0604020202020204" pitchFamily="34" charset="0"/>
              </a:rPr>
              <a:t>CONFINEMENT D’UNE FERME SUITE À DES CRAINTES DE GRIPPE AVIAIRE</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286999" y="4446548"/>
            <a:ext cx="160601" cy="221102"/>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0</a:t>
            </a:r>
            <a:endParaRPr lang="en-GB" sz="1600" b="1" baseline="30000"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3991" y="4475559"/>
            <a:ext cx="217529" cy="210513"/>
          </a:xfrm>
          <a:prstGeom prst="rect">
            <a:avLst/>
          </a:prstGeom>
        </p:spPr>
      </p:pic>
      <p:sp>
        <p:nvSpPr>
          <p:cNvPr id="37" name="TextBox 44"/>
          <p:cNvSpPr txBox="1"/>
          <p:nvPr/>
        </p:nvSpPr>
        <p:spPr>
          <a:xfrm>
            <a:off x="615349" y="4620231"/>
            <a:ext cx="1084602" cy="32652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smtClean="0"/>
              <a:t>CAS, </a:t>
            </a:r>
            <a:r>
              <a:rPr lang="fr-FR" dirty="0"/>
              <a:t>LE PLUS BAS DEPUIS MAI 2014</a:t>
            </a:r>
            <a:endParaRPr lang="en-GB" dirty="0"/>
          </a:p>
        </p:txBody>
      </p:sp>
      <p:sp>
        <p:nvSpPr>
          <p:cNvPr id="34" name="TextBox 22"/>
          <p:cNvSpPr txBox="1"/>
          <p:nvPr/>
        </p:nvSpPr>
        <p:spPr>
          <a:xfrm>
            <a:off x="5018102" y="3492599"/>
            <a:ext cx="688638"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770637" y="3708623"/>
            <a:ext cx="1152127" cy="576064"/>
          </a:xfrm>
          <a:prstGeom prst="rect">
            <a:avLst/>
          </a:prstGeom>
          <a:noFill/>
        </p:spPr>
        <p:txBody>
          <a:bodyPr wrap="square" lIns="0" tIns="0" rIns="0" bIns="0" rtlCol="0" anchor="ctr" anchorCtr="0">
            <a:noAutofit/>
          </a:bodyPr>
          <a:lstStyle/>
          <a:p>
            <a:r>
              <a:rPr lang="fr-FR" sz="900" b="1" dirty="0">
                <a:solidFill>
                  <a:srgbClr val="026DB6"/>
                </a:solidFill>
                <a:latin typeface="Arial" panose="020B0604020202020204" pitchFamily="34" charset="0"/>
                <a:cs typeface="Arial" panose="020B0604020202020204" pitchFamily="34" charset="0"/>
              </a:rPr>
              <a:t>FERMETURE DU SITE DE DÉPLACÉS DE </a:t>
            </a:r>
            <a:r>
              <a:rPr lang="fr-FR" sz="900" b="1" dirty="0" smtClean="0">
                <a:solidFill>
                  <a:srgbClr val="026DB6"/>
                </a:solidFill>
                <a:latin typeface="Arial" panose="020B0604020202020204" pitchFamily="34" charset="0"/>
                <a:cs typeface="Arial" panose="020B0604020202020204" pitchFamily="34" charset="0"/>
              </a:rPr>
              <a:t>L’AÉROPORT DE BANGUI </a:t>
            </a:r>
            <a:endParaRPr lang="en-GB" sz="900" b="1" dirty="0">
              <a:solidFill>
                <a:srgbClr val="026DB6"/>
              </a:solidFill>
              <a:latin typeface="Arial" panose="020B0604020202020204" pitchFamily="34" charset="0"/>
              <a:cs typeface="Arial" panose="020B0604020202020204" pitchFamily="34" charset="0"/>
            </a:endParaRPr>
          </a:p>
        </p:txBody>
      </p:sp>
      <p:sp>
        <p:nvSpPr>
          <p:cNvPr id="51" name="TextBox 48"/>
          <p:cNvSpPr txBox="1"/>
          <p:nvPr/>
        </p:nvSpPr>
        <p:spPr>
          <a:xfrm>
            <a:off x="3114663" y="3154906"/>
            <a:ext cx="594649"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800m</a:t>
            </a:r>
            <a:endParaRPr lang="en-GB" sz="1600" b="1" dirty="0">
              <a:solidFill>
                <a:srgbClr val="026DB6"/>
              </a:solidFill>
              <a:latin typeface="Arial" panose="020B0604020202020204" pitchFamily="34" charset="0"/>
              <a:cs typeface="Arial" panose="020B0604020202020204" pitchFamily="34" charset="0"/>
            </a:endParaRPr>
          </a:p>
        </p:txBody>
      </p:sp>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64" y="2406512"/>
            <a:ext cx="217529" cy="210513"/>
          </a:xfrm>
          <a:prstGeom prst="rect">
            <a:avLst/>
          </a:prstGeom>
        </p:spPr>
      </p:pic>
      <p:sp>
        <p:nvSpPr>
          <p:cNvPr id="42" name="TextBox 22"/>
          <p:cNvSpPr txBox="1"/>
          <p:nvPr/>
        </p:nvSpPr>
        <p:spPr>
          <a:xfrm>
            <a:off x="2368554" y="915492"/>
            <a:ext cx="151216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AFRIQUE DE L’OUEST</a:t>
            </a:r>
            <a:endParaRPr lang="en-GB" dirty="0"/>
          </a:p>
        </p:txBody>
      </p:sp>
      <p:sp>
        <p:nvSpPr>
          <p:cNvPr id="47" name="TextBox 48"/>
          <p:cNvSpPr txBox="1"/>
          <p:nvPr/>
        </p:nvSpPr>
        <p:spPr>
          <a:xfrm>
            <a:off x="2776535" y="1253555"/>
            <a:ext cx="481934" cy="22110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4.7M</a:t>
            </a:r>
            <a:endParaRPr lang="en-GB" sz="1600" b="1" dirty="0">
              <a:solidFill>
                <a:srgbClr val="026DB6"/>
              </a:solidFill>
              <a:latin typeface="Arial" panose="020B0604020202020204" pitchFamily="34" charset="0"/>
              <a:cs typeface="Arial" panose="020B0604020202020204" pitchFamily="34" charset="0"/>
            </a:endParaRPr>
          </a:p>
        </p:txBody>
      </p:sp>
      <p:sp>
        <p:nvSpPr>
          <p:cNvPr id="60" name="TextBox 44"/>
          <p:cNvSpPr txBox="1"/>
          <p:nvPr/>
        </p:nvSpPr>
        <p:spPr>
          <a:xfrm>
            <a:off x="3300322" y="1171501"/>
            <a:ext cx="1440162" cy="438422"/>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EN PHASE DE CRISE ALIMENTAIRE</a:t>
            </a:r>
            <a:endParaRPr lang="en-GB" dirty="0"/>
          </a:p>
        </p:txBody>
      </p:sp>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7867" y="1218423"/>
            <a:ext cx="291363" cy="291363"/>
          </a:xfrm>
          <a:prstGeom prst="rect">
            <a:avLst/>
          </a:prstGeom>
        </p:spPr>
      </p:pic>
      <p:pic>
        <p:nvPicPr>
          <p:cNvPr id="62"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50683" y="3853023"/>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908957" y="3139434"/>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22"/>
          <p:cNvSpPr txBox="1"/>
          <p:nvPr/>
        </p:nvSpPr>
        <p:spPr>
          <a:xfrm>
            <a:off x="76048" y="2164671"/>
            <a:ext cx="749755" cy="250815"/>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GUINÉE</a:t>
            </a:r>
            <a:endParaRPr lang="en-GB" dirty="0"/>
          </a:p>
        </p:txBody>
      </p:sp>
      <p:cxnSp>
        <p:nvCxnSpPr>
          <p:cNvPr id="49" name="Connecteur en angle 48"/>
          <p:cNvCxnSpPr/>
          <p:nvPr/>
        </p:nvCxnSpPr>
        <p:spPr>
          <a:xfrm rot="16200000" flipH="1">
            <a:off x="230411" y="2662896"/>
            <a:ext cx="816425" cy="247565"/>
          </a:xfrm>
          <a:prstGeom prst="bentConnector3">
            <a:avLst>
              <a:gd name="adj1" fmla="val 8778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0" name="TextBox 44"/>
          <p:cNvSpPr txBox="1"/>
          <p:nvPr/>
        </p:nvSpPr>
        <p:spPr>
          <a:xfrm>
            <a:off x="573590" y="2290079"/>
            <a:ext cx="1084602" cy="749949"/>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dirty="0" smtClean="0"/>
              <a:t>TUÉ, PLUSIEURS BLESSÉS LORS DE MANIFESTATIONS</a:t>
            </a:r>
            <a:endParaRPr lang="en-GB" dirty="0"/>
          </a:p>
        </p:txBody>
      </p:sp>
      <p:pic>
        <p:nvPicPr>
          <p:cNvPr id="52" name="Imag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48" y="2559797"/>
            <a:ext cx="217529" cy="210513"/>
          </a:xfrm>
          <a:prstGeom prst="rect">
            <a:avLst/>
          </a:prstGeom>
        </p:spPr>
      </p:pic>
      <p:sp>
        <p:nvSpPr>
          <p:cNvPr id="54" name="TextBox 48"/>
          <p:cNvSpPr txBox="1"/>
          <p:nvPr/>
        </p:nvSpPr>
        <p:spPr>
          <a:xfrm>
            <a:off x="328262" y="2511768"/>
            <a:ext cx="160601" cy="221102"/>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baseline="30000" dirty="0">
              <a:solidFill>
                <a:srgbClr val="026DB6"/>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9422"/>
            <a:ext cx="1069340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ZoneTexte 54"/>
          <p:cNvSpPr txBox="1"/>
          <p:nvPr/>
        </p:nvSpPr>
        <p:spPr>
          <a:xfrm>
            <a:off x="6787593" y="468727"/>
            <a:ext cx="1649513" cy="253916"/>
          </a:xfrm>
          <a:prstGeom prst="rect">
            <a:avLst/>
          </a:prstGeom>
          <a:noFill/>
        </p:spPr>
        <p:txBody>
          <a:bodyPr wrap="square" rtlCol="0">
            <a:spAutoFit/>
          </a:bodyPr>
          <a:lstStyle/>
          <a:p>
            <a:r>
              <a:rPr lang="fr-CA" sz="1050" b="1" dirty="0" smtClean="0">
                <a:solidFill>
                  <a:schemeClr val="bg2">
                    <a:lumMod val="75000"/>
                  </a:schemeClr>
                </a:solidFill>
              </a:rPr>
              <a:t>07 </a:t>
            </a:r>
            <a:r>
              <a:rPr lang="fr-CA" sz="1050" b="1" dirty="0" smtClean="0">
                <a:solidFill>
                  <a:schemeClr val="bg2">
                    <a:lumMod val="75000"/>
                  </a:schemeClr>
                </a:solidFill>
              </a:rPr>
              <a:t>– </a:t>
            </a:r>
            <a:r>
              <a:rPr lang="fr-CA" sz="1050" b="1" dirty="0" smtClean="0">
                <a:solidFill>
                  <a:schemeClr val="bg2">
                    <a:lumMod val="75000"/>
                  </a:schemeClr>
                </a:solidFill>
              </a:rPr>
              <a:t>13 Avril </a:t>
            </a:r>
            <a:r>
              <a:rPr lang="fr-CA" sz="1050" b="1" dirty="0" smtClean="0">
                <a:solidFill>
                  <a:schemeClr val="bg2">
                    <a:lumMod val="75000"/>
                  </a:schemeClr>
                </a:solidFill>
              </a:rPr>
              <a:t>2015</a:t>
            </a:r>
            <a:endParaRPr lang="fr-CA" sz="1050" b="1"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5640</TotalTime>
  <Words>121</Words>
  <Application>Microsoft Office PowerPoint</Application>
  <PresentationFormat>Personnalisé</PresentationFormat>
  <Paragraphs>39</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605</cp:revision>
  <cp:lastPrinted>2014-12-11T10:27:48Z</cp:lastPrinted>
  <dcterms:created xsi:type="dcterms:W3CDTF">2014-03-10T10:37:19Z</dcterms:created>
  <dcterms:modified xsi:type="dcterms:W3CDTF">2015-04-14T17:07:40Z</dcterms:modified>
</cp:coreProperties>
</file>