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995" autoAdjust="0"/>
    <p:restoredTop sz="93404" autoAdjust="0"/>
  </p:normalViewPr>
  <p:slideViewPr>
    <p:cSldViewPr>
      <p:cViewPr>
        <p:scale>
          <a:sx n="100" d="100"/>
          <a:sy n="100" d="100"/>
        </p:scale>
        <p:origin x="-768" y="9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22/04/2015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22/04/2015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22/04/2015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22/04/2015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22/04/2015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22/04/2015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22/04/2015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22/04/2015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22/04/2015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 y="846490"/>
            <a:ext cx="6683831" cy="6019759"/>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21 avril 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14 - 20 April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950" b="1" dirty="0" smtClean="0">
                <a:solidFill>
                  <a:srgbClr val="FF721E"/>
                </a:solidFill>
                <a:latin typeface="Arial"/>
              </a:rPr>
              <a:t>CAMEROUN</a:t>
            </a:r>
            <a:endParaRPr lang="fr-FR" sz="950" b="1" dirty="0">
              <a:solidFill>
                <a:srgbClr val="FF721E"/>
              </a:solidFill>
              <a:latin typeface="Arial"/>
            </a:endParaRPr>
          </a:p>
          <a:p>
            <a:r>
              <a:rPr lang="fr-FR" sz="850" b="1" i="1" cap="all" dirty="0">
                <a:solidFill>
                  <a:srgbClr val="036BB6"/>
                </a:solidFill>
                <a:latin typeface="Arial"/>
              </a:rPr>
              <a:t>19 TUÉS LORS D’UNE ATTAQUE DE BOKO HARAM </a:t>
            </a:r>
          </a:p>
          <a:p>
            <a:pPr algn="just"/>
            <a:r>
              <a:rPr lang="fr-FR" sz="800" dirty="0" smtClean="0">
                <a:solidFill>
                  <a:srgbClr val="A6A6A6"/>
                </a:solidFill>
                <a:latin typeface="Arial" pitchFamily="34" charset="0"/>
                <a:cs typeface="Arial" pitchFamily="34" charset="0"/>
              </a:rPr>
              <a:t>Au </a:t>
            </a:r>
            <a:r>
              <a:rPr lang="fr-FR" sz="800" dirty="0">
                <a:solidFill>
                  <a:srgbClr val="A6A6A6"/>
                </a:solidFill>
                <a:latin typeface="Arial" pitchFamily="34" charset="0"/>
                <a:cs typeface="Arial" pitchFamily="34" charset="0"/>
              </a:rPr>
              <a:t>moins 19 personnes ont été tuées lorsque des hommes armés de Boko Haram ont attaqué le village de </a:t>
            </a:r>
            <a:r>
              <a:rPr lang="fr-FR" sz="800" dirty="0" err="1">
                <a:solidFill>
                  <a:srgbClr val="A6A6A6"/>
                </a:solidFill>
                <a:latin typeface="Arial" pitchFamily="34" charset="0"/>
                <a:cs typeface="Arial" pitchFamily="34" charset="0"/>
              </a:rPr>
              <a:t>Bia</a:t>
            </a:r>
            <a:r>
              <a:rPr lang="fr-FR" sz="800" dirty="0">
                <a:solidFill>
                  <a:srgbClr val="A6A6A6"/>
                </a:solidFill>
                <a:latin typeface="Arial" pitchFamily="34" charset="0"/>
                <a:cs typeface="Arial" pitchFamily="34" charset="0"/>
              </a:rPr>
              <a:t> dans la région de l’Extrême Nord du Cameroun dans la nuit du 16 Avril. La plupart des victimes auraient été décapitées lors de l'attaque sur le village situé sur les rives du lac Tchad. Les insurgés ont déjà mené plusieurs attaques sur le territoire camerounais. Ces raids transfrontaliers ont incité les voisins du Nigéria à réorganiser la force régionale de contre-insurrection qui a chassé Boko Haram de plusieurs villes et villages du nord-est du </a:t>
            </a:r>
            <a:r>
              <a:rPr lang="fr-FR" sz="800" dirty="0" smtClean="0">
                <a:solidFill>
                  <a:srgbClr val="A6A6A6"/>
                </a:solidFill>
                <a:latin typeface="Arial" pitchFamily="34" charset="0"/>
                <a:cs typeface="Arial" pitchFamily="34" charset="0"/>
              </a:rPr>
              <a:t>Nigéria.</a:t>
            </a:r>
            <a:endParaRPr lang="en-GB" sz="800" dirty="0" smtClean="0">
              <a:solidFill>
                <a:srgbClr val="A6A6A6"/>
              </a:solidFill>
              <a:latin typeface="Arial" pitchFamily="34" charset="0"/>
              <a:cs typeface="Arial" pitchFamily="34" charset="0"/>
            </a:endParaRPr>
          </a:p>
          <a:p>
            <a:pPr algn="just"/>
            <a:endParaRPr lang="fr-FR" sz="700" dirty="0" smtClean="0">
              <a:solidFill>
                <a:srgbClr val="A6A6A6"/>
              </a:solidFill>
              <a:latin typeface="Arial" pitchFamily="34" charset="0"/>
              <a:cs typeface="Arial" pitchFamily="34" charset="0"/>
            </a:endParaRPr>
          </a:p>
          <a:p>
            <a:r>
              <a:rPr lang="en-GB" sz="950" b="1" dirty="0" smtClean="0">
                <a:solidFill>
                  <a:srgbClr val="FF721E"/>
                </a:solidFill>
                <a:latin typeface="Arial"/>
              </a:rPr>
              <a:t>GUINÉE</a:t>
            </a:r>
            <a:endParaRPr lang="fr-FR" sz="950" b="1" dirty="0">
              <a:solidFill>
                <a:srgbClr val="FF721E"/>
              </a:solidFill>
              <a:latin typeface="Arial"/>
            </a:endParaRPr>
          </a:p>
          <a:p>
            <a:r>
              <a:rPr lang="en-GB" sz="850" b="1" i="1" cap="all" dirty="0">
                <a:solidFill>
                  <a:srgbClr val="036BB6"/>
                </a:solidFill>
                <a:latin typeface="Arial"/>
              </a:rPr>
              <a:t>3 </a:t>
            </a:r>
            <a:r>
              <a:rPr lang="fr-FR" sz="850" b="1" i="1" cap="all" dirty="0">
                <a:solidFill>
                  <a:srgbClr val="036BB6"/>
                </a:solidFill>
                <a:latin typeface="Arial"/>
              </a:rPr>
              <a:t>MORTS DANS DES MANIFESTATIONS DE L’OPPOSITION</a:t>
            </a:r>
          </a:p>
          <a:p>
            <a:pPr algn="just"/>
            <a:r>
              <a:rPr lang="fr-FR" sz="850" dirty="0">
                <a:solidFill>
                  <a:srgbClr val="A6A6A6"/>
                </a:solidFill>
                <a:latin typeface="Arial" pitchFamily="34" charset="0"/>
                <a:cs typeface="Arial" pitchFamily="34" charset="0"/>
              </a:rPr>
              <a:t>Trois personnes ont été tuées et 50 autres blessées, les 13 et 14 avril, lors de violentes manifestations de l'opposition. Ces derniers exigent que les élections locales aient lieu avant les élections présidentielles d'octobre. Les manifestants, qui comptent marcher à nouveau sur le siège de la Commission Électorale Nationale de la Guinée le 20 Avril, prétendent que le calendrier électoral a été voté à la hâte sans consultation et accorde au parti au pouvoir un avantage injuste. Les manifestations surviennent au milieu de la flambée de fièvre Ebola qui est actuellement concentrée sur la région occidentale du pays</a:t>
            </a:r>
            <a:r>
              <a:rPr lang="en-GB" sz="850" dirty="0">
                <a:solidFill>
                  <a:srgbClr val="A6A6A6"/>
                </a:solidFill>
                <a:latin typeface="Arial" pitchFamily="34" charset="0"/>
                <a:cs typeface="Arial" pitchFamily="34" charset="0"/>
              </a:rPr>
              <a:t>.</a:t>
            </a:r>
            <a:endParaRPr lang="fr-FR" sz="850" dirty="0">
              <a:solidFill>
                <a:srgbClr val="A6A6A6"/>
              </a:solidFill>
              <a:latin typeface="Arial" pitchFamily="34" charset="0"/>
              <a:cs typeface="Arial" pitchFamily="34" charset="0"/>
            </a:endParaRPr>
          </a:p>
          <a:p>
            <a:endParaRPr lang="fr-FR" sz="700" dirty="0">
              <a:solidFill>
                <a:srgbClr val="A6A6A6"/>
              </a:solidFill>
              <a:latin typeface="Arial" pitchFamily="34" charset="0"/>
              <a:cs typeface="Arial" pitchFamily="34" charset="0"/>
            </a:endParaRPr>
          </a:p>
          <a:p>
            <a:r>
              <a:rPr lang="fr-FR" sz="950" b="1" dirty="0" smtClean="0">
                <a:solidFill>
                  <a:srgbClr val="FF721E"/>
                </a:solidFill>
                <a:latin typeface="Arial"/>
              </a:rPr>
              <a:t>NIGER</a:t>
            </a:r>
            <a:endParaRPr lang="fr-FR" sz="950" b="1" dirty="0">
              <a:solidFill>
                <a:srgbClr val="FF721E"/>
              </a:solidFill>
              <a:latin typeface="Arial"/>
            </a:endParaRPr>
          </a:p>
          <a:p>
            <a:r>
              <a:rPr lang="fr-FR" sz="850" b="1" i="1" cap="all" dirty="0" smtClean="0">
                <a:solidFill>
                  <a:srgbClr val="036BB6"/>
                </a:solidFill>
                <a:latin typeface="Arial"/>
              </a:rPr>
              <a:t>L’ÉPIDÉMIE </a:t>
            </a:r>
            <a:r>
              <a:rPr lang="fr-FR" sz="850" b="1" i="1" cap="all" dirty="0">
                <a:solidFill>
                  <a:srgbClr val="036BB6"/>
                </a:solidFill>
                <a:latin typeface="Arial"/>
              </a:rPr>
              <a:t>DE MÉNINGITE CAUSE 75 </a:t>
            </a:r>
            <a:r>
              <a:rPr lang="fr-FR" sz="850" b="1" i="1" cap="all" dirty="0" smtClean="0">
                <a:solidFill>
                  <a:srgbClr val="036BB6"/>
                </a:solidFill>
                <a:latin typeface="Arial"/>
              </a:rPr>
              <a:t>DÉCÉS</a:t>
            </a:r>
          </a:p>
          <a:p>
            <a:pPr algn="just"/>
            <a:r>
              <a:rPr lang="fr-FR" sz="800" dirty="0" smtClean="0">
                <a:solidFill>
                  <a:srgbClr val="A6A6A6"/>
                </a:solidFill>
                <a:latin typeface="Arial" pitchFamily="34" charset="0"/>
                <a:cs typeface="Arial" pitchFamily="34" charset="0"/>
              </a:rPr>
              <a:t>Selon le ministre de la Santé, au 13 Avril, l’épidémie de méningite qui a éclaté en Janvier a tué 75 personnes, principalement dans la capitale Niamey. Près de 700 personnes ont été infectées par la maladie qui a été signalée dans toutes les régions du Niger sauf dans la région sud-est de Diffa. Une campagne de vaccination a été lancée pour enrayer l'épidémie qui a éclaté en 2011.</a:t>
            </a:r>
          </a:p>
          <a:p>
            <a:endParaRPr lang="en-US" sz="700" b="1" dirty="0" smtClean="0">
              <a:solidFill>
                <a:srgbClr val="FF721E"/>
              </a:solidFill>
              <a:latin typeface="Arial"/>
            </a:endParaRPr>
          </a:p>
          <a:p>
            <a:r>
              <a:rPr lang="en-US" sz="950" b="1" dirty="0" smtClean="0">
                <a:solidFill>
                  <a:srgbClr val="FF721E"/>
                </a:solidFill>
                <a:latin typeface="Arial"/>
              </a:rPr>
              <a:t>SIERRA LEONE</a:t>
            </a:r>
          </a:p>
          <a:p>
            <a:r>
              <a:rPr lang="fr-FR" sz="850" b="1" i="1" cap="all" dirty="0">
                <a:solidFill>
                  <a:srgbClr val="036BB6"/>
                </a:solidFill>
                <a:latin typeface="Arial"/>
              </a:rPr>
              <a:t>RÉOUVERTURE DES ÉCOLES APRÈS NEUF </a:t>
            </a:r>
            <a:r>
              <a:rPr lang="fr-FR" sz="850" b="1" i="1" cap="all" dirty="0" smtClean="0">
                <a:solidFill>
                  <a:srgbClr val="036BB6"/>
                </a:solidFill>
                <a:latin typeface="Arial"/>
              </a:rPr>
              <a:t>MOIS</a:t>
            </a:r>
            <a:endParaRPr lang="fr-FR" sz="850" b="1" i="1" cap="all" dirty="0">
              <a:solidFill>
                <a:srgbClr val="036BB6"/>
              </a:solidFill>
              <a:latin typeface="Arial"/>
            </a:endParaRPr>
          </a:p>
          <a:p>
            <a:pPr algn="just"/>
            <a:r>
              <a:rPr lang="fr-FR" sz="850" dirty="0">
                <a:solidFill>
                  <a:srgbClr val="A6A6A6"/>
                </a:solidFill>
                <a:latin typeface="Arial" pitchFamily="34" charset="0"/>
                <a:cs typeface="Arial" pitchFamily="34" charset="0"/>
              </a:rPr>
              <a:t>Les écoles à travers le pays ont rouvert le  14 </a:t>
            </a:r>
            <a:r>
              <a:rPr lang="fr-FR" sz="850" dirty="0" smtClean="0">
                <a:solidFill>
                  <a:srgbClr val="A6A6A6"/>
                </a:solidFill>
                <a:latin typeface="Arial" pitchFamily="34" charset="0"/>
                <a:cs typeface="Arial" pitchFamily="34" charset="0"/>
              </a:rPr>
              <a:t>Avril, avec quelques </a:t>
            </a:r>
            <a:r>
              <a:rPr lang="fr-FR" sz="850" dirty="0">
                <a:solidFill>
                  <a:srgbClr val="A6A6A6"/>
                </a:solidFill>
                <a:latin typeface="Arial" pitchFamily="34" charset="0"/>
                <a:cs typeface="Arial" pitchFamily="34" charset="0"/>
              </a:rPr>
              <a:t>1,8 millions d'étudiants </a:t>
            </a:r>
            <a:r>
              <a:rPr lang="fr-FR" sz="850" dirty="0" smtClean="0">
                <a:solidFill>
                  <a:srgbClr val="A6A6A6"/>
                </a:solidFill>
                <a:latin typeface="Arial" pitchFamily="34" charset="0"/>
                <a:cs typeface="Arial" pitchFamily="34" charset="0"/>
              </a:rPr>
              <a:t>qui devraient </a:t>
            </a:r>
            <a:r>
              <a:rPr lang="fr-FR" sz="850" dirty="0">
                <a:solidFill>
                  <a:srgbClr val="A6A6A6"/>
                </a:solidFill>
                <a:latin typeface="Arial" pitchFamily="34" charset="0"/>
                <a:cs typeface="Arial" pitchFamily="34" charset="0"/>
              </a:rPr>
              <a:t>reprendre </a:t>
            </a:r>
            <a:r>
              <a:rPr lang="fr-FR" sz="850" dirty="0" smtClean="0">
                <a:solidFill>
                  <a:srgbClr val="A6A6A6"/>
                </a:solidFill>
                <a:latin typeface="Arial" pitchFamily="34" charset="0"/>
                <a:cs typeface="Arial" pitchFamily="34" charset="0"/>
              </a:rPr>
              <a:t>l’apprentissage après </a:t>
            </a:r>
            <a:r>
              <a:rPr lang="fr-FR" sz="850" dirty="0">
                <a:solidFill>
                  <a:srgbClr val="A6A6A6"/>
                </a:solidFill>
                <a:latin typeface="Arial" pitchFamily="34" charset="0"/>
                <a:cs typeface="Arial" pitchFamily="34" charset="0"/>
              </a:rPr>
              <a:t>neuf mois de fermeture en raison de l'épidémie d'Ébola qui a tué près de 3857 personnes. Pour assurer la sécurité,  des enseignants ont été formés et des kits d'hygiène distribués dans toutes les écoles. </a:t>
            </a:r>
            <a:endParaRPr lang="fr-FR" sz="850" dirty="0">
              <a:solidFill>
                <a:srgbClr val="A6A6A6"/>
              </a:solidFill>
              <a:latin typeface="Arial" pitchFamily="34" charset="0"/>
              <a:cs typeface="Arial" pitchFamily="34" charset="0"/>
            </a:endParaRPr>
          </a:p>
          <a:p>
            <a:r>
              <a:rPr lang="en-GB" sz="700" dirty="0"/>
              <a:t> </a:t>
            </a:r>
            <a:endParaRPr lang="en-GB" sz="700" b="1" dirty="0" smtClean="0"/>
          </a:p>
          <a:p>
            <a:r>
              <a:rPr lang="fr-FR" sz="950" b="1" dirty="0">
                <a:solidFill>
                  <a:srgbClr val="FF721E"/>
                </a:solidFill>
                <a:latin typeface="Arial"/>
              </a:rPr>
              <a:t>RÉGIONAL / MALADIE À VIRUS </a:t>
            </a:r>
            <a:r>
              <a:rPr lang="fr-FR" sz="950" b="1" dirty="0" smtClean="0">
                <a:solidFill>
                  <a:srgbClr val="FF721E"/>
                </a:solidFill>
                <a:latin typeface="Arial"/>
              </a:rPr>
              <a:t>ÉBOLA (MVE)</a:t>
            </a:r>
            <a:endParaRPr lang="en-US" sz="950" b="1" dirty="0" smtClean="0">
              <a:solidFill>
                <a:srgbClr val="FF721E"/>
              </a:solidFill>
              <a:latin typeface="Arial"/>
            </a:endParaRPr>
          </a:p>
          <a:p>
            <a:r>
              <a:rPr lang="fr-FR" sz="850" b="1" i="1" cap="all" dirty="0">
                <a:solidFill>
                  <a:srgbClr val="036BB6"/>
                </a:solidFill>
                <a:latin typeface="Arial"/>
              </a:rPr>
              <a:t>LÉGÈRE HAUSSE DES CAS </a:t>
            </a:r>
            <a:r>
              <a:rPr lang="fr-FR" sz="850" b="1" i="1" cap="all" dirty="0" smtClean="0">
                <a:solidFill>
                  <a:srgbClr val="036BB6"/>
                </a:solidFill>
                <a:latin typeface="Arial"/>
              </a:rPr>
              <a:t>HEBDOMADAIRES</a:t>
            </a:r>
          </a:p>
          <a:p>
            <a:pPr algn="just"/>
            <a:r>
              <a:rPr lang="fr-FR" sz="850" dirty="0" smtClean="0">
                <a:solidFill>
                  <a:srgbClr val="A6A6A6"/>
                </a:solidFill>
                <a:latin typeface="Arial" pitchFamily="34" charset="0"/>
                <a:cs typeface="Arial" pitchFamily="34" charset="0"/>
              </a:rPr>
              <a:t>Un total de 37 cas a été signalé dans la semaine précédant le 12 Avril, sept de plus que la semaine précédente. Toutes les infections étaient en Guinée et en Sierra Leone. Le Libéria n'a signalé aucun cas depuis le 27 Mars. Neuf cas confirmés d'Ébola ont été enregistrés en Sierra Leone, le même que la semaine précédente, tandis que la Guinée a signalé 28 cas. Au total, 25 791 cas confirmés, probables et suspects dont 10 689 décès ont été rapportés dans les trois pays.</a:t>
            </a:r>
            <a:endParaRPr lang="fr-FR" sz="850" dirty="0">
              <a:solidFill>
                <a:srgbClr val="A6A6A6"/>
              </a:solidFill>
              <a:latin typeface="Arial" pitchFamily="34" charset="0"/>
              <a:cs typeface="Arial" pitchFamily="34" charset="0"/>
            </a:endParaRPr>
          </a:p>
        </p:txBody>
      </p:sp>
      <p:sp>
        <p:nvSpPr>
          <p:cNvPr id="66" name="TextBox 22"/>
          <p:cNvSpPr txBox="1"/>
          <p:nvPr/>
        </p:nvSpPr>
        <p:spPr>
          <a:xfrm>
            <a:off x="2093315" y="4068663"/>
            <a:ext cx="1406507"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SIERRA LEONE</a:t>
            </a:r>
            <a:endParaRPr lang="en-GB" dirty="0"/>
          </a:p>
        </p:txBody>
      </p:sp>
      <p:sp>
        <p:nvSpPr>
          <p:cNvPr id="68" name="TextBox 44"/>
          <p:cNvSpPr txBox="1"/>
          <p:nvPr/>
        </p:nvSpPr>
        <p:spPr>
          <a:xfrm>
            <a:off x="2371263" y="4356695"/>
            <a:ext cx="1272576" cy="426800"/>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FR" dirty="0"/>
              <a:t>RÉOUVERTURE DES ÉCOLES APRÈS NEUF MOIS</a:t>
            </a: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p:nvPr/>
        </p:nvCxnSpPr>
        <p:spPr>
          <a:xfrm rot="10800000">
            <a:off x="831419" y="3463434"/>
            <a:ext cx="1666448" cy="605228"/>
          </a:xfrm>
          <a:prstGeom prst="bentConnector3">
            <a:avLst>
              <a:gd name="adj1" fmla="val 50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3049190" y="2000475"/>
            <a:ext cx="59464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3" name="TextBox 22"/>
          <p:cNvSpPr txBox="1"/>
          <p:nvPr/>
        </p:nvSpPr>
        <p:spPr>
          <a:xfrm>
            <a:off x="3741630" y="3772679"/>
            <a:ext cx="1061368" cy="16737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CAMEROUN</a:t>
            </a:r>
            <a:endParaRPr lang="en-GB" dirty="0"/>
          </a:p>
        </p:txBody>
      </p:sp>
      <p:sp>
        <p:nvSpPr>
          <p:cNvPr id="45" name="TextBox 44"/>
          <p:cNvSpPr txBox="1"/>
          <p:nvPr/>
        </p:nvSpPr>
        <p:spPr>
          <a:xfrm>
            <a:off x="4187350" y="4028437"/>
            <a:ext cx="1185439" cy="279580"/>
          </a:xfrm>
          <a:prstGeom prst="rect">
            <a:avLst/>
          </a:prstGeom>
          <a:noFill/>
        </p:spPr>
        <p:txBody>
          <a:bodyPr wrap="square" lIns="0" tIns="0" rIns="0" bIns="0" rtlCol="0" anchor="ctr" anchorCtr="0">
            <a:noAutofit/>
          </a:bodyPr>
          <a:lstStyle/>
          <a:p>
            <a:r>
              <a:rPr lang="fr-FR" sz="900" b="1" dirty="0">
                <a:solidFill>
                  <a:srgbClr val="026DB6"/>
                </a:solidFill>
                <a:latin typeface="Arial" panose="020B0604020202020204" pitchFamily="34" charset="0"/>
                <a:cs typeface="Arial" panose="020B0604020202020204" pitchFamily="34" charset="0"/>
              </a:rPr>
              <a:t>TUÉS LORS D’UNE ATTAQUE DE BOKO HARAM </a:t>
            </a: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RÉGIONAL </a:t>
            </a:r>
            <a:r>
              <a:rPr lang="en-GB" dirty="0" smtClean="0"/>
              <a:t>/ </a:t>
            </a:r>
            <a:r>
              <a:rPr lang="en-GB" dirty="0" smtClean="0"/>
              <a:t>MVE</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78239"/>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552781" y="2224364"/>
            <a:ext cx="1342821" cy="40413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DÉCÉS CAUSÉS PAR UNE ÉPIDÉMIE </a:t>
            </a:r>
            <a:r>
              <a:rPr lang="en-GB" sz="900" b="1" dirty="0">
                <a:solidFill>
                  <a:srgbClr val="026DB6"/>
                </a:solidFill>
                <a:latin typeface="Arial" panose="020B0604020202020204" pitchFamily="34" charset="0"/>
                <a:cs typeface="Arial" panose="020B0604020202020204" pitchFamily="34" charset="0"/>
              </a:rPr>
              <a:t>DE </a:t>
            </a:r>
            <a:r>
              <a:rPr lang="en-GB" sz="900" b="1" dirty="0" smtClean="0">
                <a:solidFill>
                  <a:srgbClr val="026DB6"/>
                </a:solidFill>
                <a:latin typeface="Arial" panose="020B0604020202020204" pitchFamily="34" charset="0"/>
                <a:cs typeface="Arial" panose="020B0604020202020204" pitchFamily="34" charset="0"/>
              </a:rPr>
              <a:t>MÉNINGITE</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328262" y="4667650"/>
            <a:ext cx="245329"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37</a:t>
            </a:r>
            <a:endParaRPr lang="en-GB" sz="1600" b="1" dirty="0">
              <a:solidFill>
                <a:srgbClr val="026DB6"/>
              </a:solidFill>
              <a:latin typeface="Arial" panose="020B0604020202020204" pitchFamily="34" charset="0"/>
              <a:cs typeface="Arial" panose="020B0604020202020204" pitchFamily="34" charset="0"/>
            </a:endParaRPr>
          </a:p>
        </p:txBody>
      </p:sp>
      <p:sp>
        <p:nvSpPr>
          <p:cNvPr id="37" name="TextBox 44"/>
          <p:cNvSpPr txBox="1"/>
          <p:nvPr/>
        </p:nvSpPr>
        <p:spPr>
          <a:xfrm>
            <a:off x="631326" y="4607857"/>
            <a:ext cx="1200555"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EN GUINÉE ET EN SIERRA </a:t>
            </a:r>
            <a:r>
              <a:rPr lang="en-GB" dirty="0" smtClean="0"/>
              <a:t>LEONE</a:t>
            </a:r>
            <a:endParaRPr lang="en-GB" dirty="0"/>
          </a:p>
        </p:txBody>
      </p:sp>
      <p:sp>
        <p:nvSpPr>
          <p:cNvPr id="51" name="TextBox 48"/>
          <p:cNvSpPr txBox="1"/>
          <p:nvPr/>
        </p:nvSpPr>
        <p:spPr>
          <a:xfrm>
            <a:off x="3909129" y="4026436"/>
            <a:ext cx="261701"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19</a:t>
            </a:r>
            <a:endParaRPr lang="en-GB" sz="1600" b="1" dirty="0">
              <a:solidFill>
                <a:srgbClr val="026DB6"/>
              </a:solidFill>
              <a:latin typeface="Arial" panose="020B0604020202020204" pitchFamily="34" charset="0"/>
              <a:cs typeface="Arial" panose="020B0604020202020204" pitchFamily="34" charset="0"/>
            </a:endParaRPr>
          </a:p>
        </p:txBody>
      </p:sp>
      <p:sp>
        <p:nvSpPr>
          <p:cNvPr id="40" name="TextBox 48"/>
          <p:cNvSpPr txBox="1"/>
          <p:nvPr/>
        </p:nvSpPr>
        <p:spPr>
          <a:xfrm>
            <a:off x="3242215" y="2304029"/>
            <a:ext cx="261701"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75</a:t>
            </a:r>
            <a:endParaRPr lang="en-GB" sz="1600" b="1" dirty="0">
              <a:solidFill>
                <a:srgbClr val="026DB6"/>
              </a:solidFill>
              <a:latin typeface="Arial" panose="020B0604020202020204" pitchFamily="34" charset="0"/>
              <a:cs typeface="Arial" panose="020B0604020202020204" pitchFamily="34" charset="0"/>
            </a:endParaRPr>
          </a:p>
        </p:txBody>
      </p:sp>
      <p:pic>
        <p:nvPicPr>
          <p:cNvPr id="49" name="Image 48"/>
          <p:cNvPicPr>
            <a:picLocks noChangeAspect="1"/>
          </p:cNvPicPr>
          <p:nvPr/>
        </p:nvPicPr>
        <p:blipFill>
          <a:blip r:embed="rId5"/>
          <a:stretch>
            <a:fillRect/>
          </a:stretch>
        </p:blipFill>
        <p:spPr>
          <a:xfrm>
            <a:off x="3035996" y="2237793"/>
            <a:ext cx="228837" cy="266976"/>
          </a:xfrm>
          <a:prstGeom prst="rect">
            <a:avLst/>
          </a:prstGeom>
        </p:spPr>
      </p:pic>
      <p:pic>
        <p:nvPicPr>
          <p:cNvPr id="14" name="Image 13"/>
          <p:cNvPicPr>
            <a:picLocks noChangeAspect="1"/>
          </p:cNvPicPr>
          <p:nvPr/>
        </p:nvPicPr>
        <p:blipFill>
          <a:blip r:embed="rId6"/>
          <a:stretch>
            <a:fillRect/>
          </a:stretch>
        </p:blipFill>
        <p:spPr>
          <a:xfrm>
            <a:off x="2049162" y="4449718"/>
            <a:ext cx="273202" cy="195144"/>
          </a:xfrm>
          <a:prstGeom prst="rect">
            <a:avLst/>
          </a:prstGeom>
        </p:spPr>
      </p:pic>
      <p:pic>
        <p:nvPicPr>
          <p:cNvPr id="50" name="Image 49"/>
          <p:cNvPicPr>
            <a:picLocks noChangeAspect="1"/>
          </p:cNvPicPr>
          <p:nvPr/>
        </p:nvPicPr>
        <p:blipFill>
          <a:blip r:embed="rId5"/>
          <a:stretch>
            <a:fillRect/>
          </a:stretch>
        </p:blipFill>
        <p:spPr>
          <a:xfrm>
            <a:off x="3714228" y="4002491"/>
            <a:ext cx="228837" cy="266976"/>
          </a:xfrm>
          <a:prstGeom prst="rect">
            <a:avLst/>
          </a:prstGeom>
        </p:spPr>
      </p:pic>
      <p:sp>
        <p:nvSpPr>
          <p:cNvPr id="52" name="TextBox 22"/>
          <p:cNvSpPr txBox="1"/>
          <p:nvPr/>
        </p:nvSpPr>
        <p:spPr>
          <a:xfrm>
            <a:off x="452526" y="1908423"/>
            <a:ext cx="757646"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GUINÉE</a:t>
            </a:r>
            <a:endParaRPr lang="en-GB" dirty="0"/>
          </a:p>
        </p:txBody>
      </p:sp>
      <p:sp>
        <p:nvSpPr>
          <p:cNvPr id="54" name="TextBox 44"/>
          <p:cNvSpPr txBox="1"/>
          <p:nvPr/>
        </p:nvSpPr>
        <p:spPr>
          <a:xfrm>
            <a:off x="833764" y="2129738"/>
            <a:ext cx="1272576" cy="34356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FR" dirty="0"/>
              <a:t>MORTS DANS DES MANIFESTATIONS DE L’OPPOSITION</a:t>
            </a:r>
            <a:endParaRPr lang="en-GB" dirty="0"/>
          </a:p>
        </p:txBody>
      </p:sp>
      <p:sp>
        <p:nvSpPr>
          <p:cNvPr id="57" name="TextBox 48"/>
          <p:cNvSpPr txBox="1"/>
          <p:nvPr/>
        </p:nvSpPr>
        <p:spPr>
          <a:xfrm>
            <a:off x="698631" y="2170542"/>
            <a:ext cx="101225"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a:t>
            </a:r>
            <a:endParaRPr lang="en-GB" sz="1600" b="1" dirty="0">
              <a:solidFill>
                <a:srgbClr val="026DB6"/>
              </a:solidFill>
              <a:latin typeface="Arial" panose="020B0604020202020204" pitchFamily="34" charset="0"/>
              <a:cs typeface="Arial" panose="020B0604020202020204" pitchFamily="34" charset="0"/>
            </a:endParaRPr>
          </a:p>
        </p:txBody>
      </p:sp>
      <p:pic>
        <p:nvPicPr>
          <p:cNvPr id="58" name="Image 57"/>
          <p:cNvPicPr>
            <a:picLocks noChangeAspect="1"/>
          </p:cNvPicPr>
          <p:nvPr/>
        </p:nvPicPr>
        <p:blipFill>
          <a:blip r:embed="rId5"/>
          <a:stretch>
            <a:fillRect/>
          </a:stretch>
        </p:blipFill>
        <p:spPr>
          <a:xfrm>
            <a:off x="447153" y="2151912"/>
            <a:ext cx="228837" cy="266976"/>
          </a:xfrm>
          <a:prstGeom prst="rect">
            <a:avLst/>
          </a:prstGeom>
        </p:spPr>
      </p:pic>
      <p:grpSp>
        <p:nvGrpSpPr>
          <p:cNvPr id="26" name="Groupe 25"/>
          <p:cNvGrpSpPr/>
          <p:nvPr/>
        </p:nvGrpSpPr>
        <p:grpSpPr>
          <a:xfrm>
            <a:off x="586036" y="2504769"/>
            <a:ext cx="763019" cy="661111"/>
            <a:chOff x="654467" y="2618453"/>
            <a:chExt cx="763019" cy="658121"/>
          </a:xfrm>
        </p:grpSpPr>
        <p:cxnSp>
          <p:nvCxnSpPr>
            <p:cNvPr id="59" name="Connecteur en angle 58"/>
            <p:cNvCxnSpPr/>
            <p:nvPr/>
          </p:nvCxnSpPr>
          <p:spPr>
            <a:xfrm rot="5400000">
              <a:off x="703510" y="2941164"/>
              <a:ext cx="658121" cy="12700"/>
            </a:xfrm>
            <a:prstGeom prst="bentConnector3">
              <a:avLst>
                <a:gd name="adj1" fmla="val -17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654467" y="2618453"/>
              <a:ext cx="763019"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grpSp>
      <p:pic>
        <p:nvPicPr>
          <p:cNvPr id="3" name="Imag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42" y="9285"/>
            <a:ext cx="10697442" cy="837205"/>
          </a:xfrm>
          <a:prstGeom prst="rect">
            <a:avLst/>
          </a:prstGeom>
        </p:spPr>
      </p:pic>
      <p:sp>
        <p:nvSpPr>
          <p:cNvPr id="4" name="ZoneTexte 3"/>
          <p:cNvSpPr txBox="1"/>
          <p:nvPr/>
        </p:nvSpPr>
        <p:spPr>
          <a:xfrm>
            <a:off x="6721523" y="466761"/>
            <a:ext cx="1584176" cy="261610"/>
          </a:xfrm>
          <a:prstGeom prst="rect">
            <a:avLst/>
          </a:prstGeom>
          <a:noFill/>
        </p:spPr>
        <p:txBody>
          <a:bodyPr wrap="square" rtlCol="0">
            <a:spAutoFit/>
          </a:bodyPr>
          <a:lstStyle/>
          <a:p>
            <a:r>
              <a:rPr lang="fr-CA" sz="1100" dirty="0" smtClean="0">
                <a:solidFill>
                  <a:schemeClr val="bg2">
                    <a:lumMod val="75000"/>
                  </a:schemeClr>
                </a:solidFill>
                <a:latin typeface="Arial" panose="020B0604020202020204" pitchFamily="34" charset="0"/>
                <a:cs typeface="Arial" panose="020B0604020202020204" pitchFamily="34" charset="0"/>
              </a:rPr>
              <a:t>14 – 20 avril 2015</a:t>
            </a:r>
            <a:endParaRPr lang="fr-CA" sz="1100"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5585</TotalTime>
  <Words>467</Words>
  <Application>Microsoft Office PowerPoint</Application>
  <PresentationFormat>Personnalisé</PresentationFormat>
  <Paragraphs>39</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608</cp:revision>
  <cp:lastPrinted>2014-12-11T10:27:48Z</cp:lastPrinted>
  <dcterms:created xsi:type="dcterms:W3CDTF">2014-03-10T10:37:19Z</dcterms:created>
  <dcterms:modified xsi:type="dcterms:W3CDTF">2015-04-22T16:02:18Z</dcterms:modified>
</cp:coreProperties>
</file>