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6453" autoAdjust="0"/>
  </p:normalViewPr>
  <p:slideViewPr>
    <p:cSldViewPr>
      <p:cViewPr>
        <p:scale>
          <a:sx n="110" d="100"/>
          <a:sy n="110" d="100"/>
        </p:scale>
        <p:origin x="-30" y="-30"/>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28/04/2015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28/04/2015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28/04/2015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28/04/2015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28/04/2015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28/04/2015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9" cy="6019759"/>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28 </a:t>
            </a:r>
            <a:r>
              <a:rPr lang="fr-FR" sz="800" dirty="0">
                <a:solidFill>
                  <a:srgbClr val="659AD2"/>
                </a:solidFill>
                <a:latin typeface="Arial" panose="020B0604020202020204" pitchFamily="34" charset="0"/>
                <a:cs typeface="Arial" panose="020B0604020202020204" pitchFamily="34" charset="0"/>
              </a:rPr>
              <a:t>avril 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21 - 27 April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950" b="1" dirty="0" smtClean="0">
                <a:solidFill>
                  <a:srgbClr val="FF721E"/>
                </a:solidFill>
                <a:latin typeface="Arial"/>
              </a:rPr>
              <a:t>GUINEE</a:t>
            </a:r>
          </a:p>
          <a:p>
            <a:r>
              <a:rPr lang="fr-FR" sz="850" b="1" i="1" cap="all" dirty="0">
                <a:solidFill>
                  <a:srgbClr val="036BB6"/>
                </a:solidFill>
                <a:latin typeface="Arial"/>
              </a:rPr>
              <a:t>11 INCARCÉRÉS POUR LE MEURTRE DE PERSONNELS DE </a:t>
            </a:r>
            <a:r>
              <a:rPr lang="fr-FR" sz="850" b="1" i="1" cap="all" dirty="0" smtClean="0">
                <a:solidFill>
                  <a:srgbClr val="036BB6"/>
                </a:solidFill>
                <a:latin typeface="Arial"/>
              </a:rPr>
              <a:t>SANTÉ</a:t>
            </a:r>
          </a:p>
          <a:p>
            <a:pPr algn="just"/>
            <a:r>
              <a:rPr lang="fr-FR" sz="800" dirty="0">
                <a:solidFill>
                  <a:srgbClr val="A6A6A6"/>
                </a:solidFill>
                <a:latin typeface="Arial" pitchFamily="34" charset="0"/>
                <a:cs typeface="Arial" pitchFamily="34" charset="0"/>
              </a:rPr>
              <a:t>Le 22 Avril, 11 personnes accusées de l'assassinat de huit agents de santé Ebola ont été condamnées à la perpétuité. Quinze autres ont été acquittés suite à l'attaque sur des travailleurs de santé et un journaliste en Septembre 2014 dans la ville </a:t>
            </a:r>
            <a:r>
              <a:rPr lang="fr-FR" sz="800" dirty="0" err="1">
                <a:solidFill>
                  <a:srgbClr val="A6A6A6"/>
                </a:solidFill>
                <a:latin typeface="Arial" pitchFamily="34" charset="0"/>
                <a:cs typeface="Arial" pitchFamily="34" charset="0"/>
              </a:rPr>
              <a:t>Womey</a:t>
            </a:r>
            <a:r>
              <a:rPr lang="fr-FR" sz="800" dirty="0">
                <a:solidFill>
                  <a:srgbClr val="A6A6A6"/>
                </a:solidFill>
                <a:latin typeface="Arial" pitchFamily="34" charset="0"/>
                <a:cs typeface="Arial" pitchFamily="34" charset="0"/>
              </a:rPr>
              <a:t>, dans la Préfecture de Nzérékoré au sud. L'hostilité envers les agents de santé, des idées fausses et la peur d'Ebola ont été certains des obstacles dans la lutte contre la propagation du virus en Guinée</a:t>
            </a:r>
            <a:r>
              <a:rPr lang="en-GB" sz="800" dirty="0" smtClean="0">
                <a:solidFill>
                  <a:srgbClr val="A6A6A6"/>
                </a:solidFill>
                <a:latin typeface="Arial" pitchFamily="34" charset="0"/>
                <a:cs typeface="Arial" pitchFamily="34" charset="0"/>
              </a:rPr>
              <a:t>.</a:t>
            </a:r>
            <a:endParaRPr lang="fr-FR" sz="800" dirty="0" smtClean="0">
              <a:solidFill>
                <a:srgbClr val="A6A6A6"/>
              </a:solidFill>
              <a:latin typeface="Arial" pitchFamily="34" charset="0"/>
              <a:cs typeface="Arial" pitchFamily="34" charset="0"/>
            </a:endParaRPr>
          </a:p>
          <a:p>
            <a:pPr algn="just"/>
            <a:endParaRPr lang="fr-FR" sz="700" dirty="0">
              <a:solidFill>
                <a:srgbClr val="A6A6A6"/>
              </a:solidFill>
              <a:latin typeface="Arial" pitchFamily="34" charset="0"/>
              <a:cs typeface="Arial" pitchFamily="34" charset="0"/>
            </a:endParaRPr>
          </a:p>
          <a:p>
            <a:r>
              <a:rPr lang="en-GB" sz="900" b="1" dirty="0" smtClean="0">
                <a:solidFill>
                  <a:srgbClr val="FF721E"/>
                </a:solidFill>
                <a:latin typeface="Arial"/>
              </a:rPr>
              <a:t>LIBERIA</a:t>
            </a:r>
            <a:endParaRPr lang="fr-FR" sz="900" b="1" dirty="0">
              <a:solidFill>
                <a:srgbClr val="FF721E"/>
              </a:solidFill>
              <a:latin typeface="Arial"/>
            </a:endParaRPr>
          </a:p>
          <a:p>
            <a:r>
              <a:rPr lang="fr-FR" sz="850" b="1" i="1" cap="all" dirty="0">
                <a:solidFill>
                  <a:srgbClr val="036BB6"/>
                </a:solidFill>
                <a:latin typeface="Arial"/>
              </a:rPr>
              <a:t>0 CAS DE FIEVRE EBOLA DEPUIS 37 </a:t>
            </a:r>
            <a:r>
              <a:rPr lang="fr-FR" sz="850" b="1" i="1" cap="all" dirty="0" smtClean="0">
                <a:solidFill>
                  <a:srgbClr val="036BB6"/>
                </a:solidFill>
                <a:latin typeface="Arial"/>
              </a:rPr>
              <a:t>JOURS</a:t>
            </a:r>
          </a:p>
          <a:p>
            <a:pPr algn="just"/>
            <a:r>
              <a:rPr lang="fr-FR" sz="800" dirty="0" smtClean="0">
                <a:solidFill>
                  <a:srgbClr val="A6A6A6"/>
                </a:solidFill>
                <a:latin typeface="Arial" pitchFamily="34" charset="0"/>
                <a:cs typeface="Arial" pitchFamily="34" charset="0"/>
              </a:rPr>
              <a:t>En </a:t>
            </a:r>
            <a:r>
              <a:rPr lang="fr-FR" sz="800" dirty="0">
                <a:solidFill>
                  <a:srgbClr val="A6A6A6"/>
                </a:solidFill>
                <a:latin typeface="Arial" pitchFamily="34" charset="0"/>
                <a:cs typeface="Arial" pitchFamily="34" charset="0"/>
              </a:rPr>
              <a:t>date du 27 Avril, le Libéria était resté 29 jours sans rapporter d’infection à virus Ebola depuis que le dernier patient a été enterré, et 37 jours depuis le dernier cas confirmé. Le pays, cependant, reste à risque en raison des transmissions en cours en Guinée et en Sierra Leone. Le contrôle et la surveillance des frontières est en cours. Les acteurs </a:t>
            </a:r>
            <a:r>
              <a:rPr lang="fr-FR" sz="800" dirty="0" smtClean="0">
                <a:solidFill>
                  <a:srgbClr val="A6A6A6"/>
                </a:solidFill>
                <a:latin typeface="Arial" pitchFamily="34" charset="0"/>
                <a:cs typeface="Arial" pitchFamily="34" charset="0"/>
              </a:rPr>
              <a:t>travaillent </a:t>
            </a:r>
            <a:r>
              <a:rPr lang="fr-FR" sz="800" dirty="0">
                <a:solidFill>
                  <a:srgbClr val="A6A6A6"/>
                </a:solidFill>
                <a:latin typeface="Arial" pitchFamily="34" charset="0"/>
                <a:cs typeface="Arial" pitchFamily="34" charset="0"/>
              </a:rPr>
              <a:t>sur des messages publics appropriés sur </a:t>
            </a:r>
            <a:r>
              <a:rPr lang="fr-FR" sz="800" dirty="0" smtClean="0">
                <a:solidFill>
                  <a:srgbClr val="A6A6A6"/>
                </a:solidFill>
                <a:latin typeface="Arial" pitchFamily="34" charset="0"/>
                <a:cs typeface="Arial" pitchFamily="34" charset="0"/>
              </a:rPr>
              <a:t>les bons comportements et pratiques </a:t>
            </a:r>
            <a:r>
              <a:rPr lang="fr-FR" sz="800" dirty="0">
                <a:solidFill>
                  <a:srgbClr val="A6A6A6"/>
                </a:solidFill>
                <a:latin typeface="Arial" pitchFamily="34" charset="0"/>
                <a:cs typeface="Arial" pitchFamily="34" charset="0"/>
              </a:rPr>
              <a:t>recommandées pour éviter toute complaisance. Les partenaires continuent de souligner l'importance de la participation communautaire dans la construction d’une surveillance efficace à long terme et la capacité de réponse</a:t>
            </a:r>
            <a:r>
              <a:rPr lang="en-GB" sz="800" dirty="0" smtClean="0">
                <a:solidFill>
                  <a:srgbClr val="A6A6A6"/>
                </a:solidFill>
                <a:latin typeface="Arial" pitchFamily="34" charset="0"/>
                <a:cs typeface="Arial" pitchFamily="34" charset="0"/>
              </a:rPr>
              <a:t>.</a:t>
            </a:r>
            <a:endParaRPr lang="fr-FR" sz="800" dirty="0">
              <a:solidFill>
                <a:srgbClr val="A6A6A6"/>
              </a:solidFill>
              <a:latin typeface="Arial" pitchFamily="34" charset="0"/>
              <a:cs typeface="Arial" pitchFamily="34" charset="0"/>
            </a:endParaRPr>
          </a:p>
          <a:p>
            <a:endParaRPr lang="fr-FR" sz="700" dirty="0">
              <a:solidFill>
                <a:srgbClr val="A6A6A6"/>
              </a:solidFill>
              <a:latin typeface="Arial" pitchFamily="34" charset="0"/>
              <a:cs typeface="Arial" pitchFamily="34" charset="0"/>
            </a:endParaRPr>
          </a:p>
          <a:p>
            <a:r>
              <a:rPr lang="fr-FR" sz="950" b="1" dirty="0" smtClean="0">
                <a:solidFill>
                  <a:srgbClr val="FF721E"/>
                </a:solidFill>
                <a:latin typeface="Arial"/>
              </a:rPr>
              <a:t>NIGER</a:t>
            </a:r>
            <a:endParaRPr lang="fr-FR" sz="950" b="1" dirty="0">
              <a:solidFill>
                <a:srgbClr val="FF721E"/>
              </a:solidFill>
              <a:latin typeface="Arial"/>
            </a:endParaRPr>
          </a:p>
          <a:p>
            <a:r>
              <a:rPr lang="fr-FR" sz="850" b="1" i="1" cap="all" dirty="0">
                <a:solidFill>
                  <a:srgbClr val="036BB6"/>
                </a:solidFill>
                <a:latin typeface="Arial"/>
              </a:rPr>
              <a:t>L’EPIDEMIE DE MÉNINGITE  FAIT 129 </a:t>
            </a:r>
            <a:r>
              <a:rPr lang="fr-FR" sz="850" b="1" i="1" cap="all" dirty="0" smtClean="0">
                <a:solidFill>
                  <a:srgbClr val="036BB6"/>
                </a:solidFill>
                <a:latin typeface="Arial"/>
              </a:rPr>
              <a:t>MORTS</a:t>
            </a:r>
          </a:p>
          <a:p>
            <a:pPr algn="just"/>
            <a:r>
              <a:rPr lang="fr-FR" sz="800" dirty="0">
                <a:solidFill>
                  <a:srgbClr val="A6A6A6"/>
                </a:solidFill>
                <a:latin typeface="Arial" pitchFamily="34" charset="0"/>
                <a:cs typeface="Arial" pitchFamily="34" charset="0"/>
              </a:rPr>
              <a:t>Une épidémie de méningite qui a éclaté en Janvier a tué 129 personnes et infecté 1150 autres au 22 </a:t>
            </a:r>
            <a:r>
              <a:rPr lang="fr-FR" sz="800" dirty="0" smtClean="0">
                <a:solidFill>
                  <a:srgbClr val="A6A6A6"/>
                </a:solidFill>
                <a:latin typeface="Arial" pitchFamily="34" charset="0"/>
                <a:cs typeface="Arial" pitchFamily="34" charset="0"/>
              </a:rPr>
              <a:t>Avril; </a:t>
            </a:r>
            <a:r>
              <a:rPr lang="fr-FR" sz="800" dirty="0">
                <a:solidFill>
                  <a:srgbClr val="A6A6A6"/>
                </a:solidFill>
                <a:latin typeface="Arial" pitchFamily="34" charset="0"/>
                <a:cs typeface="Arial" pitchFamily="34" charset="0"/>
              </a:rPr>
              <a:t>toutes les écoles de la capitale Niamey et aux alentours  ont été </a:t>
            </a:r>
            <a:r>
              <a:rPr lang="fr-FR" sz="800" dirty="0" smtClean="0">
                <a:solidFill>
                  <a:srgbClr val="A6A6A6"/>
                </a:solidFill>
                <a:latin typeface="Arial" pitchFamily="34" charset="0"/>
                <a:cs typeface="Arial" pitchFamily="34" charset="0"/>
              </a:rPr>
              <a:t>fermées</a:t>
            </a:r>
            <a:r>
              <a:rPr lang="fr-FR" sz="800" dirty="0">
                <a:solidFill>
                  <a:srgbClr val="A6A6A6"/>
                </a:solidFill>
                <a:latin typeface="Arial" pitchFamily="34" charset="0"/>
                <a:cs typeface="Arial" pitchFamily="34" charset="0"/>
              </a:rPr>
              <a:t>. Toutes les régions du pays, à l'exception de la région sud de Diffa, ont été touchées. Une campagne de vaccination de masse est en cours. Le dernier foyer a été signalé en 2011</a:t>
            </a:r>
            <a:r>
              <a:rPr lang="en-GB" sz="800" dirty="0" smtClean="0">
                <a:solidFill>
                  <a:srgbClr val="A6A6A6"/>
                </a:solidFill>
                <a:latin typeface="Arial" pitchFamily="34" charset="0"/>
                <a:cs typeface="Arial" pitchFamily="34" charset="0"/>
              </a:rPr>
              <a:t>.</a:t>
            </a:r>
            <a:endParaRPr lang="fr-FR" sz="800" dirty="0">
              <a:solidFill>
                <a:srgbClr val="A6A6A6"/>
              </a:solidFill>
              <a:latin typeface="Arial" pitchFamily="34" charset="0"/>
              <a:cs typeface="Arial" pitchFamily="34" charset="0"/>
            </a:endParaRPr>
          </a:p>
          <a:p>
            <a:endParaRPr lang="en-US" sz="700" b="1" dirty="0" smtClean="0">
              <a:solidFill>
                <a:srgbClr val="FF721E"/>
              </a:solidFill>
              <a:latin typeface="Arial"/>
            </a:endParaRPr>
          </a:p>
          <a:p>
            <a:r>
              <a:rPr lang="en-US" sz="950" b="1" dirty="0" smtClean="0">
                <a:solidFill>
                  <a:srgbClr val="FF721E"/>
                </a:solidFill>
                <a:latin typeface="Arial"/>
              </a:rPr>
              <a:t>NIGERIA</a:t>
            </a:r>
          </a:p>
          <a:p>
            <a:r>
              <a:rPr lang="fr-FR" sz="850" b="1" i="1" cap="all" dirty="0">
                <a:solidFill>
                  <a:srgbClr val="036BB6"/>
                </a:solidFill>
                <a:latin typeface="Arial"/>
              </a:rPr>
              <a:t>LES DÉPLACÉS </a:t>
            </a:r>
            <a:r>
              <a:rPr lang="fr-FR" sz="850" b="1" i="1" cap="all" dirty="0" smtClean="0">
                <a:solidFill>
                  <a:srgbClr val="036BB6"/>
                </a:solidFill>
                <a:latin typeface="Arial"/>
              </a:rPr>
              <a:t>rentrent CHEZ </a:t>
            </a:r>
            <a:r>
              <a:rPr lang="fr-FR" sz="850" b="1" i="1" cap="all" dirty="0">
                <a:solidFill>
                  <a:srgbClr val="036BB6"/>
                </a:solidFill>
                <a:latin typeface="Arial"/>
              </a:rPr>
              <a:t>EUX MALGRÉ </a:t>
            </a:r>
            <a:r>
              <a:rPr lang="fr-FR" sz="850" b="1" i="1" cap="all" dirty="0" smtClean="0">
                <a:solidFill>
                  <a:srgbClr val="036BB6"/>
                </a:solidFill>
                <a:latin typeface="Arial"/>
              </a:rPr>
              <a:t>L’INSÉCURITÉ</a:t>
            </a:r>
          </a:p>
          <a:p>
            <a:pPr algn="just"/>
            <a:r>
              <a:rPr lang="fr-FR" sz="800" dirty="0" smtClean="0">
                <a:solidFill>
                  <a:srgbClr val="A6A6A6"/>
                </a:solidFill>
                <a:latin typeface="Arial" pitchFamily="34" charset="0"/>
                <a:cs typeface="Arial" pitchFamily="34" charset="0"/>
              </a:rPr>
              <a:t>De </a:t>
            </a:r>
            <a:r>
              <a:rPr lang="fr-FR" sz="800" dirty="0">
                <a:solidFill>
                  <a:srgbClr val="A6A6A6"/>
                </a:solidFill>
                <a:latin typeface="Arial" pitchFamily="34" charset="0"/>
                <a:cs typeface="Arial" pitchFamily="34" charset="0"/>
              </a:rPr>
              <a:t>plus en plus de personnes déplacées dans le nord-est du Nigéria regagnent  spontanément leurs régions d'origine malgré l'insécurité persistante et le manque critique d'accès aux services de base. Dans l'Etat de Borno, l'Autorité Etatique de Gestion des Urgences a signalé la relocalisation et la réinstallation de </a:t>
            </a:r>
            <a:r>
              <a:rPr lang="fr-FR" sz="800" dirty="0" smtClean="0">
                <a:solidFill>
                  <a:srgbClr val="A6A6A6"/>
                </a:solidFill>
                <a:latin typeface="Arial" pitchFamily="34" charset="0"/>
                <a:cs typeface="Arial" pitchFamily="34" charset="0"/>
              </a:rPr>
              <a:t>801 personnes </a:t>
            </a:r>
            <a:r>
              <a:rPr lang="fr-FR" sz="800" dirty="0">
                <a:solidFill>
                  <a:srgbClr val="A6A6A6"/>
                </a:solidFill>
                <a:latin typeface="Arial" pitchFamily="34" charset="0"/>
                <a:cs typeface="Arial" pitchFamily="34" charset="0"/>
              </a:rPr>
              <a:t>déplacées (128 hommes, 168 femmes et 505 enfants) du camp de déplacés de l’école primaire </a:t>
            </a:r>
            <a:r>
              <a:rPr lang="fr-FR" sz="800" dirty="0" err="1">
                <a:solidFill>
                  <a:srgbClr val="A6A6A6"/>
                </a:solidFill>
                <a:latin typeface="Arial" pitchFamily="34" charset="0"/>
                <a:cs typeface="Arial" pitchFamily="34" charset="0"/>
              </a:rPr>
              <a:t>Pompomari</a:t>
            </a:r>
            <a:r>
              <a:rPr lang="fr-FR" sz="800" dirty="0">
                <a:solidFill>
                  <a:srgbClr val="A6A6A6"/>
                </a:solidFill>
                <a:latin typeface="Arial" pitchFamily="34" charset="0"/>
                <a:cs typeface="Arial" pitchFamily="34" charset="0"/>
              </a:rPr>
              <a:t> à </a:t>
            </a:r>
            <a:r>
              <a:rPr lang="fr-FR" sz="800" dirty="0" err="1">
                <a:solidFill>
                  <a:srgbClr val="A6A6A6"/>
                </a:solidFill>
                <a:latin typeface="Arial" pitchFamily="34" charset="0"/>
                <a:cs typeface="Arial" pitchFamily="34" charset="0"/>
              </a:rPr>
              <a:t>Damaturu</a:t>
            </a:r>
            <a:r>
              <a:rPr lang="fr-FR" sz="800" dirty="0">
                <a:solidFill>
                  <a:srgbClr val="A6A6A6"/>
                </a:solidFill>
                <a:latin typeface="Arial" pitchFamily="34" charset="0"/>
                <a:cs typeface="Arial" pitchFamily="34" charset="0"/>
              </a:rPr>
              <a:t>  aux Etats d’Adamawa, Borno, Gombe et </a:t>
            </a:r>
            <a:r>
              <a:rPr lang="fr-FR" sz="800" dirty="0" err="1">
                <a:solidFill>
                  <a:srgbClr val="A6A6A6"/>
                </a:solidFill>
                <a:latin typeface="Arial" pitchFamily="34" charset="0"/>
                <a:cs typeface="Arial" pitchFamily="34" charset="0"/>
              </a:rPr>
              <a:t>Yobe</a:t>
            </a:r>
            <a:r>
              <a:rPr lang="fr-FR" sz="800" dirty="0">
                <a:solidFill>
                  <a:srgbClr val="A6A6A6"/>
                </a:solidFill>
                <a:latin typeface="Arial" pitchFamily="34" charset="0"/>
                <a:cs typeface="Arial" pitchFamily="34" charset="0"/>
              </a:rPr>
              <a:t>. Le nombre total de personnes restant dans le camp est de 3304</a:t>
            </a:r>
            <a:r>
              <a:rPr lang="en-GB" sz="800" dirty="0" smtClean="0">
                <a:solidFill>
                  <a:srgbClr val="A6A6A6"/>
                </a:solidFill>
                <a:latin typeface="Arial" pitchFamily="34" charset="0"/>
                <a:cs typeface="Arial" pitchFamily="34" charset="0"/>
              </a:rPr>
              <a:t>.</a:t>
            </a:r>
            <a:endParaRPr lang="fr-FR" sz="800" dirty="0">
              <a:solidFill>
                <a:srgbClr val="A6A6A6"/>
              </a:solidFill>
              <a:latin typeface="Arial" pitchFamily="34" charset="0"/>
              <a:cs typeface="Arial" pitchFamily="34" charset="0"/>
            </a:endParaRPr>
          </a:p>
          <a:p>
            <a:r>
              <a:rPr lang="en-GB" sz="700" dirty="0">
                <a:latin typeface="Arial" panose="020B0604020202020204" pitchFamily="34" charset="0"/>
                <a:cs typeface="Arial" panose="020B0604020202020204" pitchFamily="34" charset="0"/>
              </a:rPr>
              <a:t> </a:t>
            </a:r>
            <a:endParaRPr lang="en-GB" sz="700" b="1" dirty="0" smtClean="0">
              <a:latin typeface="Arial" panose="020B0604020202020204" pitchFamily="34" charset="0"/>
              <a:cs typeface="Arial" panose="020B0604020202020204" pitchFamily="34" charset="0"/>
            </a:endParaRPr>
          </a:p>
          <a:p>
            <a:r>
              <a:rPr lang="en-US" sz="950" b="1" dirty="0" smtClean="0">
                <a:solidFill>
                  <a:srgbClr val="FF721E"/>
                </a:solidFill>
                <a:latin typeface="Arial"/>
              </a:rPr>
              <a:t>RÉGIONAL/MALADIE A </a:t>
            </a:r>
            <a:r>
              <a:rPr lang="en-US" sz="950" b="1" dirty="0">
                <a:solidFill>
                  <a:srgbClr val="FF721E"/>
                </a:solidFill>
                <a:latin typeface="Arial"/>
              </a:rPr>
              <a:t>VIRUS </a:t>
            </a:r>
            <a:r>
              <a:rPr lang="en-US" sz="950" b="1" dirty="0" smtClean="0">
                <a:solidFill>
                  <a:srgbClr val="FF721E"/>
                </a:solidFill>
                <a:latin typeface="Arial"/>
              </a:rPr>
              <a:t>EBOLA (MVE)</a:t>
            </a:r>
          </a:p>
          <a:p>
            <a:r>
              <a:rPr lang="fr-FR" sz="850" b="1" i="1" cap="all" dirty="0" smtClean="0">
                <a:solidFill>
                  <a:srgbClr val="036BB6"/>
                </a:solidFill>
                <a:latin typeface="Arial"/>
              </a:rPr>
              <a:t>RÉCENTE </a:t>
            </a:r>
            <a:r>
              <a:rPr lang="fr-FR" sz="850" b="1" i="1" cap="all" dirty="0">
                <a:solidFill>
                  <a:srgbClr val="036BB6"/>
                </a:solidFill>
                <a:latin typeface="Arial"/>
              </a:rPr>
              <a:t>BAISSE DANS LA DIMINUTION DES </a:t>
            </a:r>
            <a:r>
              <a:rPr lang="fr-FR" sz="850" b="1" i="1" cap="all" dirty="0" smtClean="0">
                <a:solidFill>
                  <a:srgbClr val="036BB6"/>
                </a:solidFill>
                <a:latin typeface="Arial"/>
              </a:rPr>
              <a:t>CAS</a:t>
            </a:r>
          </a:p>
          <a:p>
            <a:pPr algn="just"/>
            <a:r>
              <a:rPr lang="fr-FR" sz="800" dirty="0" smtClean="0">
                <a:solidFill>
                  <a:srgbClr val="A6A6A6"/>
                </a:solidFill>
                <a:latin typeface="Arial" pitchFamily="34" charset="0"/>
                <a:cs typeface="Arial" pitchFamily="34" charset="0"/>
              </a:rPr>
              <a:t>Dans </a:t>
            </a:r>
            <a:r>
              <a:rPr lang="fr-FR" sz="800" dirty="0">
                <a:solidFill>
                  <a:srgbClr val="A6A6A6"/>
                </a:solidFill>
                <a:latin typeface="Arial" pitchFamily="34" charset="0"/>
                <a:cs typeface="Arial" pitchFamily="34" charset="0"/>
              </a:rPr>
              <a:t>la semaine précédant le 19 Avril, un total de 33 cas confirmés a été signalé en Guinée (21) et en Sierra Leone (12). Le Libéria n'a signalé aucun cas depuis la mort du dernier patient Ebola le 27 Mars. La baisse des cas observée  depuis les trois dernières semaines s’est arrêtée. Au total, 26 044 cas confirmés, probables et suspects, dont  10 808 décès, ont été rapportés dans les trois </a:t>
            </a:r>
            <a:r>
              <a:rPr lang="fr-FR" sz="800" dirty="0" smtClean="0">
                <a:solidFill>
                  <a:srgbClr val="A6A6A6"/>
                </a:solidFill>
                <a:latin typeface="Arial" pitchFamily="34" charset="0"/>
                <a:cs typeface="Arial" pitchFamily="34" charset="0"/>
              </a:rPr>
              <a:t>pays.</a:t>
            </a:r>
            <a:endParaRPr lang="fr-FR" sz="800" dirty="0">
              <a:solidFill>
                <a:srgbClr val="A6A6A6"/>
              </a:solidFill>
              <a:latin typeface="Arial" pitchFamily="34" charset="0"/>
              <a:cs typeface="Arial" pitchFamily="34" charset="0"/>
            </a:endParaRPr>
          </a:p>
        </p:txBody>
      </p:sp>
      <p:sp>
        <p:nvSpPr>
          <p:cNvPr id="66" name="TextBox 22"/>
          <p:cNvSpPr txBox="1"/>
          <p:nvPr/>
        </p:nvSpPr>
        <p:spPr>
          <a:xfrm>
            <a:off x="2093315" y="4068663"/>
            <a:ext cx="794645"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68" name="TextBox 44"/>
          <p:cNvSpPr txBox="1"/>
          <p:nvPr/>
        </p:nvSpPr>
        <p:spPr>
          <a:xfrm>
            <a:off x="2489948" y="4356695"/>
            <a:ext cx="1272576"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FR" i="1" cap="all" dirty="0">
                <a:solidFill>
                  <a:srgbClr val="036BB6"/>
                </a:solidFill>
                <a:latin typeface="Arial"/>
              </a:rPr>
              <a:t>0 CAS </a:t>
            </a:r>
            <a:r>
              <a:rPr lang="fr-FR" i="1" cap="all" dirty="0" smtClean="0">
                <a:solidFill>
                  <a:srgbClr val="036BB6"/>
                </a:solidFill>
                <a:latin typeface="Arial"/>
              </a:rPr>
              <a:t>MVE DEPUIS </a:t>
            </a:r>
            <a:r>
              <a:rPr lang="fr-FR" i="1" cap="all" dirty="0">
                <a:solidFill>
                  <a:srgbClr val="036BB6"/>
                </a:solidFill>
                <a:latin typeface="Arial"/>
              </a:rPr>
              <a:t>37 JOURS</a:t>
            </a: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p:nvPr/>
        </p:nvCxnSpPr>
        <p:spPr>
          <a:xfrm rot="10800000">
            <a:off x="1210173" y="3780632"/>
            <a:ext cx="1287695" cy="288031"/>
          </a:xfrm>
          <a:prstGeom prst="bentConnector3">
            <a:avLst>
              <a:gd name="adj1" fmla="val -87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3083603" y="1993844"/>
            <a:ext cx="59464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3" name="TextBox 22"/>
          <p:cNvSpPr txBox="1"/>
          <p:nvPr/>
        </p:nvSpPr>
        <p:spPr>
          <a:xfrm>
            <a:off x="3007940" y="2971109"/>
            <a:ext cx="826592" cy="16737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NIGERIA</a:t>
            </a:r>
            <a:endParaRPr lang="en-GB" dirty="0"/>
          </a:p>
        </p:txBody>
      </p:sp>
      <p:sp>
        <p:nvSpPr>
          <p:cNvPr id="45" name="TextBox 44"/>
          <p:cNvSpPr txBox="1"/>
          <p:nvPr/>
        </p:nvSpPr>
        <p:spPr>
          <a:xfrm>
            <a:off x="3186460" y="3162347"/>
            <a:ext cx="1497398" cy="440744"/>
          </a:xfrm>
          <a:prstGeom prst="rect">
            <a:avLst/>
          </a:prstGeom>
          <a:noFill/>
        </p:spPr>
        <p:txBody>
          <a:bodyPr wrap="square" lIns="0" tIns="0" rIns="0" bIns="0" rtlCol="0" anchor="ctr" anchorCtr="0">
            <a:noAutofit/>
          </a:bodyPr>
          <a:lstStyle/>
          <a:p>
            <a:r>
              <a:rPr lang="fr-FR" sz="900" b="1" dirty="0">
                <a:solidFill>
                  <a:srgbClr val="026DB6"/>
                </a:solidFill>
                <a:latin typeface="Arial" panose="020B0604020202020204" pitchFamily="34" charset="0"/>
                <a:cs typeface="Arial" panose="020B0604020202020204" pitchFamily="34" charset="0"/>
              </a:rPr>
              <a:t>LES DÉPLACÉS </a:t>
            </a:r>
            <a:r>
              <a:rPr lang="fr-FR" sz="900" b="1" dirty="0" smtClean="0">
                <a:solidFill>
                  <a:srgbClr val="026DB6"/>
                </a:solidFill>
                <a:latin typeface="Arial" panose="020B0604020202020204" pitchFamily="34" charset="0"/>
                <a:cs typeface="Arial" panose="020B0604020202020204" pitchFamily="34" charset="0"/>
              </a:rPr>
              <a:t>RENTRENT CHEZ </a:t>
            </a:r>
            <a:r>
              <a:rPr lang="fr-FR" sz="900" b="1" dirty="0">
                <a:solidFill>
                  <a:srgbClr val="026DB6"/>
                </a:solidFill>
                <a:latin typeface="Arial" panose="020B0604020202020204" pitchFamily="34" charset="0"/>
                <a:cs typeface="Arial" panose="020B0604020202020204" pitchFamily="34" charset="0"/>
              </a:rPr>
              <a:t>EUX MALGRÉ L’INSÉCURITÉ</a:t>
            </a: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MVE</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78239"/>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661761" y="2224363"/>
            <a:ext cx="1396908" cy="293835"/>
          </a:xfrm>
          <a:prstGeom prst="rect">
            <a:avLst/>
          </a:prstGeom>
          <a:noFill/>
        </p:spPr>
        <p:txBody>
          <a:bodyPr wrap="square" lIns="0" tIns="0" rIns="0" bIns="0" rtlCol="0" anchor="ctr" anchorCtr="0">
            <a:noAutofit/>
          </a:bodyPr>
          <a:lstStyle/>
          <a:p>
            <a:r>
              <a:rPr lang="fr-FR" sz="900" b="1" dirty="0" smtClean="0">
                <a:solidFill>
                  <a:srgbClr val="026DB6"/>
                </a:solidFill>
                <a:latin typeface="Arial" panose="020B0604020202020204" pitchFamily="34" charset="0"/>
                <a:cs typeface="Arial" panose="020B0604020202020204" pitchFamily="34" charset="0"/>
              </a:rPr>
              <a:t>MORTS DUS A L’EPIDEMIE </a:t>
            </a:r>
            <a:r>
              <a:rPr lang="fr-FR" sz="900" b="1" dirty="0">
                <a:solidFill>
                  <a:srgbClr val="026DB6"/>
                </a:solidFill>
                <a:latin typeface="Arial" panose="020B0604020202020204" pitchFamily="34" charset="0"/>
                <a:cs typeface="Arial" panose="020B0604020202020204" pitchFamily="34" charset="0"/>
              </a:rPr>
              <a:t>DE MÉNINGITE </a:t>
            </a:r>
          </a:p>
        </p:txBody>
      </p:sp>
      <p:sp>
        <p:nvSpPr>
          <p:cNvPr id="38" name="TextBox 48"/>
          <p:cNvSpPr txBox="1"/>
          <p:nvPr/>
        </p:nvSpPr>
        <p:spPr>
          <a:xfrm>
            <a:off x="328262" y="4667650"/>
            <a:ext cx="245329"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33</a:t>
            </a:r>
            <a:endParaRPr lang="en-GB" sz="1600" b="1" dirty="0">
              <a:solidFill>
                <a:srgbClr val="026DB6"/>
              </a:solidFill>
              <a:latin typeface="Arial" panose="020B0604020202020204" pitchFamily="34" charset="0"/>
              <a:cs typeface="Arial" panose="020B0604020202020204" pitchFamily="34" charset="0"/>
            </a:endParaRPr>
          </a:p>
        </p:txBody>
      </p:sp>
      <p:sp>
        <p:nvSpPr>
          <p:cNvPr id="37" name="TextBox 44"/>
          <p:cNvSpPr txBox="1"/>
          <p:nvPr/>
        </p:nvSpPr>
        <p:spPr>
          <a:xfrm>
            <a:off x="631326" y="4607857"/>
            <a:ext cx="1200555"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a:t>
            </a:r>
            <a:r>
              <a:rPr lang="en-GB" dirty="0"/>
              <a:t>E</a:t>
            </a:r>
            <a:r>
              <a:rPr lang="en-GB" dirty="0" smtClean="0"/>
              <a:t>N GUINEE ET EN SIERRA LEONE</a:t>
            </a:r>
            <a:endParaRPr lang="en-GB" dirty="0"/>
          </a:p>
        </p:txBody>
      </p:sp>
      <p:sp>
        <p:nvSpPr>
          <p:cNvPr id="40" name="TextBox 48"/>
          <p:cNvSpPr txBox="1"/>
          <p:nvPr/>
        </p:nvSpPr>
        <p:spPr>
          <a:xfrm>
            <a:off x="3242215" y="2256423"/>
            <a:ext cx="37629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129</a:t>
            </a:r>
            <a:endParaRPr lang="en-GB" sz="1600" b="1" dirty="0">
              <a:solidFill>
                <a:srgbClr val="026DB6"/>
              </a:solidFill>
              <a:latin typeface="Arial" panose="020B0604020202020204" pitchFamily="34" charset="0"/>
              <a:cs typeface="Arial" panose="020B0604020202020204" pitchFamily="34" charset="0"/>
            </a:endParaRPr>
          </a:p>
        </p:txBody>
      </p:sp>
      <p:sp>
        <p:nvSpPr>
          <p:cNvPr id="52" name="TextBox 22"/>
          <p:cNvSpPr txBox="1"/>
          <p:nvPr/>
        </p:nvSpPr>
        <p:spPr>
          <a:xfrm>
            <a:off x="452526" y="1908423"/>
            <a:ext cx="757646"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GUINEE</a:t>
            </a:r>
            <a:endParaRPr lang="en-GB" dirty="0"/>
          </a:p>
        </p:txBody>
      </p:sp>
      <p:sp>
        <p:nvSpPr>
          <p:cNvPr id="54" name="TextBox 44"/>
          <p:cNvSpPr txBox="1"/>
          <p:nvPr/>
        </p:nvSpPr>
        <p:spPr>
          <a:xfrm>
            <a:off x="967459" y="2118052"/>
            <a:ext cx="1416592" cy="453872"/>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FR" dirty="0" smtClean="0"/>
              <a:t>INCARCÉRÉS </a:t>
            </a:r>
            <a:r>
              <a:rPr lang="fr-FR" dirty="0"/>
              <a:t>POUR LE MEURTRE DE PERSONNELS DE SANTÉ</a:t>
            </a:r>
          </a:p>
        </p:txBody>
      </p:sp>
      <p:sp>
        <p:nvSpPr>
          <p:cNvPr id="57" name="TextBox 48"/>
          <p:cNvSpPr txBox="1"/>
          <p:nvPr/>
        </p:nvSpPr>
        <p:spPr>
          <a:xfrm>
            <a:off x="698631" y="2224364"/>
            <a:ext cx="23028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11</a:t>
            </a:r>
            <a:endParaRPr lang="en-GB" sz="1600" b="1" dirty="0">
              <a:solidFill>
                <a:srgbClr val="026DB6"/>
              </a:solidFill>
              <a:latin typeface="Arial" panose="020B0604020202020204" pitchFamily="34" charset="0"/>
              <a:cs typeface="Arial" panose="020B0604020202020204" pitchFamily="34" charset="0"/>
            </a:endParaRPr>
          </a:p>
        </p:txBody>
      </p:sp>
      <p:grpSp>
        <p:nvGrpSpPr>
          <p:cNvPr id="26" name="Groupe 25"/>
          <p:cNvGrpSpPr/>
          <p:nvPr/>
        </p:nvGrpSpPr>
        <p:grpSpPr>
          <a:xfrm>
            <a:off x="585870" y="2571876"/>
            <a:ext cx="763019" cy="661111"/>
            <a:chOff x="654467" y="2618453"/>
            <a:chExt cx="763019" cy="658121"/>
          </a:xfrm>
        </p:grpSpPr>
        <p:cxnSp>
          <p:nvCxnSpPr>
            <p:cNvPr id="59" name="Connecteur en angle 58"/>
            <p:cNvCxnSpPr/>
            <p:nvPr/>
          </p:nvCxnSpPr>
          <p:spPr>
            <a:xfrm rot="5400000">
              <a:off x="703510" y="2941164"/>
              <a:ext cx="658121" cy="12700"/>
            </a:xfrm>
            <a:prstGeom prst="bentConnector3">
              <a:avLst>
                <a:gd name="adj1" fmla="val -17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654467" y="2618453"/>
              <a:ext cx="763019"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grpSp>
      <p:sp>
        <p:nvSpPr>
          <p:cNvPr id="41" name="TextBox 48"/>
          <p:cNvSpPr txBox="1"/>
          <p:nvPr/>
        </p:nvSpPr>
        <p:spPr>
          <a:xfrm>
            <a:off x="2321339" y="4341947"/>
            <a:ext cx="8884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pic>
        <p:nvPicPr>
          <p:cNvPr id="42" name="Imag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8508" y="4367720"/>
            <a:ext cx="217529" cy="210513"/>
          </a:xfrm>
          <a:prstGeom prst="rect">
            <a:avLst/>
          </a:prstGeom>
        </p:spPr>
      </p:pic>
      <p:pic>
        <p:nvPicPr>
          <p:cNvPr id="44" name="Imag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224" y="2233965"/>
            <a:ext cx="217529" cy="210513"/>
          </a:xfrm>
          <a:prstGeom prst="rect">
            <a:avLst/>
          </a:prstGeom>
        </p:spPr>
      </p:pic>
      <p:pic>
        <p:nvPicPr>
          <p:cNvPr id="46" name="Imag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4064" y="2276808"/>
            <a:ext cx="217529" cy="210513"/>
          </a:xfrm>
          <a:prstGeom prst="rect">
            <a:avLst/>
          </a:prstGeom>
        </p:spPr>
      </p:pic>
      <p:pic>
        <p:nvPicPr>
          <p:cNvPr id="47"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925015" y="3232988"/>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 y="-1"/>
            <a:ext cx="10693393" cy="828303"/>
          </a:xfrm>
          <a:prstGeom prst="rect">
            <a:avLst/>
          </a:prstGeom>
        </p:spPr>
      </p:pic>
      <p:sp>
        <p:nvSpPr>
          <p:cNvPr id="48" name="ZoneTexte 47"/>
          <p:cNvSpPr txBox="1"/>
          <p:nvPr/>
        </p:nvSpPr>
        <p:spPr>
          <a:xfrm>
            <a:off x="6721523" y="466761"/>
            <a:ext cx="1584176" cy="261610"/>
          </a:xfrm>
          <a:prstGeom prst="rect">
            <a:avLst/>
          </a:prstGeom>
          <a:noFill/>
        </p:spPr>
        <p:txBody>
          <a:bodyPr wrap="square" rtlCol="0">
            <a:spAutoFit/>
          </a:bodyPr>
          <a:lstStyle/>
          <a:p>
            <a:r>
              <a:rPr lang="fr-CA" sz="1100" dirty="0" smtClean="0">
                <a:solidFill>
                  <a:schemeClr val="bg2">
                    <a:lumMod val="75000"/>
                  </a:schemeClr>
                </a:solidFill>
                <a:latin typeface="Arial" panose="020B0604020202020204" pitchFamily="34" charset="0"/>
                <a:cs typeface="Arial" panose="020B0604020202020204" pitchFamily="34" charset="0"/>
              </a:rPr>
              <a:t>21 – 27 avril 2015</a:t>
            </a:r>
            <a:endParaRPr lang="fr-CA" sz="1100"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5532</TotalTime>
  <Words>496</Words>
  <Application>Microsoft Office PowerPoint</Application>
  <PresentationFormat>Personnalisé</PresentationFormat>
  <Paragraphs>39</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607</cp:revision>
  <cp:lastPrinted>2015-04-28T12:35:35Z</cp:lastPrinted>
  <dcterms:created xsi:type="dcterms:W3CDTF">2014-03-10T10:37:19Z</dcterms:created>
  <dcterms:modified xsi:type="dcterms:W3CDTF">2015-04-28T15:14:41Z</dcterms:modified>
</cp:coreProperties>
</file>