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
  </p:notesMasterIdLst>
  <p:handoutMasterIdLst>
    <p:handoutMasterId r:id="rId5"/>
  </p:handoutMasterIdLst>
  <p:sldIdLst>
    <p:sldId id="256" r:id="rId3"/>
  </p:sldIdLst>
  <p:sldSz cx="10693400" cy="7561263"/>
  <p:notesSz cx="6797675" cy="9928225"/>
  <p:defaultText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2">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036BB6"/>
    <a:srgbClr val="FF721E"/>
    <a:srgbClr val="404040"/>
    <a:srgbClr val="026DB6"/>
    <a:srgbClr val="E1E8F6"/>
    <a:srgbClr val="659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656" autoAdjust="0"/>
    <p:restoredTop sz="95488" autoAdjust="0"/>
  </p:normalViewPr>
  <p:slideViewPr>
    <p:cSldViewPr>
      <p:cViewPr>
        <p:scale>
          <a:sx n="110" d="100"/>
          <a:sy n="110" d="100"/>
        </p:scale>
        <p:origin x="312" y="90"/>
      </p:cViewPr>
      <p:guideLst>
        <p:guide orient="horz" pos="2382"/>
        <p:guide pos="33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5" d="100"/>
          <a:sy n="65" d="100"/>
        </p:scale>
        <p:origin x="2646"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sz="quarter" idx="1"/>
          </p:nvPr>
        </p:nvSpPr>
        <p:spPr>
          <a:xfrm>
            <a:off x="3850446" y="4"/>
            <a:ext cx="2945659" cy="496412"/>
          </a:xfrm>
          <a:prstGeom prst="rect">
            <a:avLst/>
          </a:prstGeom>
        </p:spPr>
        <p:txBody>
          <a:bodyPr vert="horz" lIns="88230" tIns="44115" rIns="88230" bIns="44115" rtlCol="0"/>
          <a:lstStyle>
            <a:lvl1pPr algn="r">
              <a:defRPr sz="1200"/>
            </a:lvl1pPr>
          </a:lstStyle>
          <a:p>
            <a:fld id="{8D0646A3-2D5B-49F5-BAF5-25EA1885F4A2}" type="datetimeFigureOut">
              <a:rPr lang="en-GB" smtClean="0"/>
              <a:pPr/>
              <a:t>16/06/2015</a:t>
            </a:fld>
            <a:endParaRPr lang="en-GB"/>
          </a:p>
        </p:txBody>
      </p:sp>
      <p:sp>
        <p:nvSpPr>
          <p:cNvPr id="4" name="Footer Placeholder 3"/>
          <p:cNvSpPr>
            <a:spLocks noGrp="1"/>
          </p:cNvSpPr>
          <p:nvPr>
            <p:ph type="ftr" sz="quarter" idx="2"/>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5" name="Slide Number Placeholder 4"/>
          <p:cNvSpPr>
            <a:spLocks noGrp="1"/>
          </p:cNvSpPr>
          <p:nvPr>
            <p:ph type="sldNum" sz="quarter" idx="3"/>
          </p:nvPr>
        </p:nvSpPr>
        <p:spPr>
          <a:xfrm>
            <a:off x="3850446" y="9430093"/>
            <a:ext cx="2945659" cy="496412"/>
          </a:xfrm>
          <a:prstGeom prst="rect">
            <a:avLst/>
          </a:prstGeom>
        </p:spPr>
        <p:txBody>
          <a:bodyPr vert="horz" lIns="88230" tIns="44115" rIns="88230" bIns="44115" rtlCol="0" anchor="b"/>
          <a:lstStyle>
            <a:lvl1pPr algn="r">
              <a:defRPr sz="1200"/>
            </a:lvl1pPr>
          </a:lstStyle>
          <a:p>
            <a:fld id="{577AD020-3FC2-4759-B854-5FBC332A98B5}" type="slidenum">
              <a:rPr lang="en-GB" smtClean="0"/>
              <a:pPr/>
              <a:t>‹#›</a:t>
            </a:fld>
            <a:endParaRPr lang="en-GB"/>
          </a:p>
        </p:txBody>
      </p:sp>
    </p:spTree>
    <p:extLst>
      <p:ext uri="{BB962C8B-B14F-4D97-AF65-F5344CB8AC3E}">
        <p14:creationId xmlns:p14="http://schemas.microsoft.com/office/powerpoint/2010/main" val="499453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idx="1"/>
          </p:nvPr>
        </p:nvSpPr>
        <p:spPr>
          <a:xfrm>
            <a:off x="3850446" y="4"/>
            <a:ext cx="2945659" cy="496412"/>
          </a:xfrm>
          <a:prstGeom prst="rect">
            <a:avLst/>
          </a:prstGeom>
        </p:spPr>
        <p:txBody>
          <a:bodyPr vert="horz" lIns="88230" tIns="44115" rIns="88230" bIns="44115" rtlCol="0"/>
          <a:lstStyle>
            <a:lvl1pPr algn="r">
              <a:defRPr sz="1200"/>
            </a:lvl1pPr>
          </a:lstStyle>
          <a:p>
            <a:fld id="{5A2B425A-96DC-4E2D-8346-6BA9089F278C}" type="datetimeFigureOut">
              <a:rPr lang="en-GB" smtClean="0"/>
              <a:pPr/>
              <a:t>16/06/2015</a:t>
            </a:fld>
            <a:endParaRPr lang="en-GB"/>
          </a:p>
        </p:txBody>
      </p:sp>
      <p:sp>
        <p:nvSpPr>
          <p:cNvPr id="4" name="Slide Image Placeholder 3"/>
          <p:cNvSpPr>
            <a:spLocks noGrp="1" noRot="1" noChangeAspect="1"/>
          </p:cNvSpPr>
          <p:nvPr>
            <p:ph type="sldImg" idx="2"/>
          </p:nvPr>
        </p:nvSpPr>
        <p:spPr>
          <a:xfrm>
            <a:off x="768350" y="746125"/>
            <a:ext cx="5260975" cy="3721100"/>
          </a:xfrm>
          <a:prstGeom prst="rect">
            <a:avLst/>
          </a:prstGeom>
          <a:noFill/>
          <a:ln w="12700">
            <a:solidFill>
              <a:prstClr val="black"/>
            </a:solidFill>
          </a:ln>
        </p:spPr>
        <p:txBody>
          <a:bodyPr vert="horz" lIns="88230" tIns="44115" rIns="88230" bIns="44115"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88230" tIns="44115" rIns="88230" bIns="441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7" name="Slide Number Placeholder 6"/>
          <p:cNvSpPr>
            <a:spLocks noGrp="1"/>
          </p:cNvSpPr>
          <p:nvPr>
            <p:ph type="sldNum" sz="quarter" idx="5"/>
          </p:nvPr>
        </p:nvSpPr>
        <p:spPr>
          <a:xfrm>
            <a:off x="3850446" y="9430093"/>
            <a:ext cx="2945659" cy="496412"/>
          </a:xfrm>
          <a:prstGeom prst="rect">
            <a:avLst/>
          </a:prstGeom>
        </p:spPr>
        <p:txBody>
          <a:bodyPr vert="horz" lIns="88230" tIns="44115" rIns="88230" bIns="44115" rtlCol="0" anchor="b"/>
          <a:lstStyle>
            <a:lvl1pPr algn="r">
              <a:defRPr sz="1200"/>
            </a:lvl1pPr>
          </a:lstStyle>
          <a:p>
            <a:fld id="{A2D061BF-6542-4C76-8F8B-861149430082}" type="slidenum">
              <a:rPr lang="en-GB" smtClean="0"/>
              <a:pPr/>
              <a:t>‹#›</a:t>
            </a:fld>
            <a:endParaRPr lang="en-GB"/>
          </a:p>
        </p:txBody>
      </p:sp>
    </p:spTree>
    <p:extLst>
      <p:ext uri="{BB962C8B-B14F-4D97-AF65-F5344CB8AC3E}">
        <p14:creationId xmlns:p14="http://schemas.microsoft.com/office/powerpoint/2010/main" val="3743431958"/>
      </p:ext>
    </p:extLst>
  </p:cSld>
  <p:clrMap bg1="lt1" tx1="dk1" bg2="lt2" tx2="dk2" accent1="accent1" accent2="accent2" accent3="accent3" accent4="accent4" accent5="accent5" accent6="accent6" hlink="hlink" folHlink="folHlink"/>
  <p:hf sldNum="0" hdr="0" ftr="0" dt="0"/>
  <p:notesStyle>
    <a:lvl1pPr marL="0" algn="l" defTabSz="995690" rtl="0" eaLnBrk="1" latinLnBrk="0" hangingPunct="1">
      <a:defRPr sz="1300" kern="1200">
        <a:solidFill>
          <a:schemeClr val="tx1"/>
        </a:solidFill>
        <a:latin typeface="+mn-lt"/>
        <a:ea typeface="+mn-ea"/>
        <a:cs typeface="+mn-cs"/>
      </a:defRPr>
    </a:lvl1pPr>
    <a:lvl2pPr marL="497845" algn="l" defTabSz="995690" rtl="0" eaLnBrk="1" latinLnBrk="0" hangingPunct="1">
      <a:defRPr sz="1300" kern="1200">
        <a:solidFill>
          <a:schemeClr val="tx1"/>
        </a:solidFill>
        <a:latin typeface="+mn-lt"/>
        <a:ea typeface="+mn-ea"/>
        <a:cs typeface="+mn-cs"/>
      </a:defRPr>
    </a:lvl2pPr>
    <a:lvl3pPr marL="995690" algn="l" defTabSz="995690" rtl="0" eaLnBrk="1" latinLnBrk="0" hangingPunct="1">
      <a:defRPr sz="1300" kern="1200">
        <a:solidFill>
          <a:schemeClr val="tx1"/>
        </a:solidFill>
        <a:latin typeface="+mn-lt"/>
        <a:ea typeface="+mn-ea"/>
        <a:cs typeface="+mn-cs"/>
      </a:defRPr>
    </a:lvl3pPr>
    <a:lvl4pPr marL="1493535" algn="l" defTabSz="995690" rtl="0" eaLnBrk="1" latinLnBrk="0" hangingPunct="1">
      <a:defRPr sz="1300" kern="1200">
        <a:solidFill>
          <a:schemeClr val="tx1"/>
        </a:solidFill>
        <a:latin typeface="+mn-lt"/>
        <a:ea typeface="+mn-ea"/>
        <a:cs typeface="+mn-cs"/>
      </a:defRPr>
    </a:lvl4pPr>
    <a:lvl5pPr marL="1991380" algn="l" defTabSz="995690" rtl="0" eaLnBrk="1" latinLnBrk="0" hangingPunct="1">
      <a:defRPr sz="1300" kern="1200">
        <a:solidFill>
          <a:schemeClr val="tx1"/>
        </a:solidFill>
        <a:latin typeface="+mn-lt"/>
        <a:ea typeface="+mn-ea"/>
        <a:cs typeface="+mn-cs"/>
      </a:defRPr>
    </a:lvl5pPr>
    <a:lvl6pPr marL="2489225" algn="l" defTabSz="995690" rtl="0" eaLnBrk="1" latinLnBrk="0" hangingPunct="1">
      <a:defRPr sz="1300" kern="1200">
        <a:solidFill>
          <a:schemeClr val="tx1"/>
        </a:solidFill>
        <a:latin typeface="+mn-lt"/>
        <a:ea typeface="+mn-ea"/>
        <a:cs typeface="+mn-cs"/>
      </a:defRPr>
    </a:lvl6pPr>
    <a:lvl7pPr marL="2987070" algn="l" defTabSz="995690" rtl="0" eaLnBrk="1" latinLnBrk="0" hangingPunct="1">
      <a:defRPr sz="1300" kern="1200">
        <a:solidFill>
          <a:schemeClr val="tx1"/>
        </a:solidFill>
        <a:latin typeface="+mn-lt"/>
        <a:ea typeface="+mn-ea"/>
        <a:cs typeface="+mn-cs"/>
      </a:defRPr>
    </a:lvl7pPr>
    <a:lvl8pPr marL="3484916" algn="l" defTabSz="995690" rtl="0" eaLnBrk="1" latinLnBrk="0" hangingPunct="1">
      <a:defRPr sz="1300" kern="1200">
        <a:solidFill>
          <a:schemeClr val="tx1"/>
        </a:solidFill>
        <a:latin typeface="+mn-lt"/>
        <a:ea typeface="+mn-ea"/>
        <a:cs typeface="+mn-cs"/>
      </a:defRPr>
    </a:lvl8pPr>
    <a:lvl9pPr marL="3982761" algn="l" defTabSz="99569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8350" y="746125"/>
            <a:ext cx="5260975" cy="37211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27131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2348894"/>
            <a:ext cx="9089390" cy="1620771"/>
          </a:xfrm>
        </p:spPr>
        <p:txBody>
          <a:bodyPr/>
          <a:lstStyle/>
          <a:p>
            <a:r>
              <a:rPr lang="en-US" smtClean="0"/>
              <a:t>Click to edit Master title style</a:t>
            </a:r>
            <a:endParaRPr lang="en-GB"/>
          </a:p>
        </p:txBody>
      </p:sp>
      <p:sp>
        <p:nvSpPr>
          <p:cNvPr id="3" name="Subtitle 2"/>
          <p:cNvSpPr>
            <a:spLocks noGrp="1"/>
          </p:cNvSpPr>
          <p:nvPr>
            <p:ph type="subTitle" idx="1"/>
          </p:nvPr>
        </p:nvSpPr>
        <p:spPr>
          <a:xfrm>
            <a:off x="1604010" y="4284716"/>
            <a:ext cx="7485380" cy="1932323"/>
          </a:xfrm>
        </p:spPr>
        <p:txBody>
          <a:bodyPr/>
          <a:lstStyle>
            <a:lvl1pPr marL="0" indent="0" algn="ctr">
              <a:buNone/>
              <a:defRPr>
                <a:solidFill>
                  <a:schemeClr val="tx1">
                    <a:tint val="75000"/>
                  </a:schemeClr>
                </a:solidFill>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02DC2E5-8ACC-47FC-9359-99277C577CE0}" type="datetime1">
              <a:rPr lang="en-GB" smtClean="0"/>
              <a:pPr/>
              <a:t>16/06/2015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55929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B3E7074-8760-4BCC-837A-292AACC0D714}" type="datetime1">
              <a:rPr lang="en-GB" smtClean="0"/>
              <a:pPr/>
              <a:t>16/06/2015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77980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2715" y="302803"/>
            <a:ext cx="2406015" cy="645157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4670" y="302803"/>
            <a:ext cx="7039822" cy="64515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3A0E6EA-3E7E-4BFF-8ABC-259986C49B93}" type="datetime1">
              <a:rPr lang="en-GB" smtClean="0"/>
              <a:pPr/>
              <a:t>16/06/2015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53597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6E99D6-352E-4F51-84FB-A2FC5DF7FEF4}" type="datetime1">
              <a:rPr lang="en-GB" smtClean="0"/>
              <a:pPr/>
              <a:t>16/06/2015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1856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4858813"/>
            <a:ext cx="9089390" cy="1501751"/>
          </a:xfrm>
        </p:spPr>
        <p:txBody>
          <a:bodyPr anchor="t"/>
          <a:lstStyle>
            <a:lvl1pPr algn="l">
              <a:defRPr sz="4400" b="1" cap="all"/>
            </a:lvl1pPr>
          </a:lstStyle>
          <a:p>
            <a:r>
              <a:rPr lang="en-US" smtClean="0"/>
              <a:t>Click to edit Master title style</a:t>
            </a:r>
            <a:endParaRPr lang="en-GB"/>
          </a:p>
        </p:txBody>
      </p:sp>
      <p:sp>
        <p:nvSpPr>
          <p:cNvPr id="3" name="Text Placeholder 2"/>
          <p:cNvSpPr>
            <a:spLocks noGrp="1"/>
          </p:cNvSpPr>
          <p:nvPr>
            <p:ph type="body" idx="1"/>
          </p:nvPr>
        </p:nvSpPr>
        <p:spPr>
          <a:xfrm>
            <a:off x="844705" y="3204786"/>
            <a:ext cx="9089390" cy="1654026"/>
          </a:xfrm>
        </p:spPr>
        <p:txBody>
          <a:bodyPr anchor="b"/>
          <a:lstStyle>
            <a:lvl1pPr marL="0" indent="0">
              <a:buNone/>
              <a:defRPr sz="2200">
                <a:solidFill>
                  <a:schemeClr val="tx1">
                    <a:tint val="75000"/>
                  </a:schemeClr>
                </a:solidFill>
              </a:defRPr>
            </a:lvl1pPr>
            <a:lvl2pPr marL="497845" indent="0">
              <a:buNone/>
              <a:defRPr sz="2000">
                <a:solidFill>
                  <a:schemeClr val="tx1">
                    <a:tint val="75000"/>
                  </a:schemeClr>
                </a:solidFill>
              </a:defRPr>
            </a:lvl2pPr>
            <a:lvl3pPr marL="995690" indent="0">
              <a:buNone/>
              <a:defRPr sz="1700">
                <a:solidFill>
                  <a:schemeClr val="tx1">
                    <a:tint val="75000"/>
                  </a:schemeClr>
                </a:solidFill>
              </a:defRPr>
            </a:lvl3pPr>
            <a:lvl4pPr marL="1493535" indent="0">
              <a:buNone/>
              <a:defRPr sz="1500">
                <a:solidFill>
                  <a:schemeClr val="tx1">
                    <a:tint val="75000"/>
                  </a:schemeClr>
                </a:solidFill>
              </a:defRPr>
            </a:lvl4pPr>
            <a:lvl5pPr marL="1991380" indent="0">
              <a:buNone/>
              <a:defRPr sz="1500">
                <a:solidFill>
                  <a:schemeClr val="tx1">
                    <a:tint val="75000"/>
                  </a:schemeClr>
                </a:solidFill>
              </a:defRPr>
            </a:lvl5pPr>
            <a:lvl6pPr marL="2489225" indent="0">
              <a:buNone/>
              <a:defRPr sz="1500">
                <a:solidFill>
                  <a:schemeClr val="tx1">
                    <a:tint val="75000"/>
                  </a:schemeClr>
                </a:solidFill>
              </a:defRPr>
            </a:lvl6pPr>
            <a:lvl7pPr marL="2987070" indent="0">
              <a:buNone/>
              <a:defRPr sz="1500">
                <a:solidFill>
                  <a:schemeClr val="tx1">
                    <a:tint val="75000"/>
                  </a:schemeClr>
                </a:solidFill>
              </a:defRPr>
            </a:lvl7pPr>
            <a:lvl8pPr marL="3484916" indent="0">
              <a:buNone/>
              <a:defRPr sz="1500">
                <a:solidFill>
                  <a:schemeClr val="tx1">
                    <a:tint val="75000"/>
                  </a:schemeClr>
                </a:solidFill>
              </a:defRPr>
            </a:lvl8pPr>
            <a:lvl9pPr marL="3982761"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216BB3-7439-468A-B41B-39126443FFBC}" type="datetime1">
              <a:rPr lang="en-GB" smtClean="0"/>
              <a:pPr/>
              <a:t>16/06/2015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70272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4670"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35812"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1E75163-42EC-4AD8-B81D-DF080387C213}" type="datetime1">
              <a:rPr lang="en-GB" smtClean="0"/>
              <a:pPr/>
              <a:t>16/06/2015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38416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670" y="1692533"/>
            <a:ext cx="4724775"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34670" y="2397901"/>
            <a:ext cx="4724775"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099" y="1692533"/>
            <a:ext cx="4726632"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432099" y="2397901"/>
            <a:ext cx="4726632"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F106A3D-A572-457C-AB25-92061A9246A4}" type="datetime1">
              <a:rPr lang="en-GB" smtClean="0"/>
              <a:pPr/>
              <a:t>16/06/2015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69430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F506773-2272-4D7C-9F58-EEB8F2B23F2E}" type="datetime1">
              <a:rPr lang="en-GB" smtClean="0"/>
              <a:pPr/>
              <a:t>16/06/2015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86806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 y="0"/>
            <a:ext cx="10692384" cy="7562088"/>
          </a:xfrm>
          <a:prstGeom prst="rect">
            <a:avLst/>
          </a:prstGeom>
          <a:noFill/>
          <a:ln>
            <a:noFill/>
          </a:ln>
        </p:spPr>
      </p:pic>
      <p:sp>
        <p:nvSpPr>
          <p:cNvPr id="2" name="Date Placeholder 1"/>
          <p:cNvSpPr>
            <a:spLocks noGrp="1"/>
          </p:cNvSpPr>
          <p:nvPr>
            <p:ph type="dt" sz="half" idx="10"/>
          </p:nvPr>
        </p:nvSpPr>
        <p:spPr/>
        <p:txBody>
          <a:bodyPr/>
          <a:lstStyle/>
          <a:p>
            <a:fld id="{97A29D95-B44C-4E17-8D1E-C0C6D26135E7}" type="datetime1">
              <a:rPr lang="en-GB" smtClean="0"/>
              <a:pPr/>
              <a:t>16/06/2015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3893383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70" y="301050"/>
            <a:ext cx="3518055" cy="1281214"/>
          </a:xfrm>
        </p:spPr>
        <p:txBody>
          <a:bodyPr anchor="b"/>
          <a:lstStyle>
            <a:lvl1pPr algn="l">
              <a:defRPr sz="2200" b="1"/>
            </a:lvl1pPr>
          </a:lstStyle>
          <a:p>
            <a:r>
              <a:rPr lang="en-US" smtClean="0"/>
              <a:t>Click to edit Master title style</a:t>
            </a:r>
            <a:endParaRPr lang="en-GB"/>
          </a:p>
        </p:txBody>
      </p:sp>
      <p:sp>
        <p:nvSpPr>
          <p:cNvPr id="3" name="Content Placeholder 2"/>
          <p:cNvSpPr>
            <a:spLocks noGrp="1"/>
          </p:cNvSpPr>
          <p:nvPr>
            <p:ph idx="1"/>
          </p:nvPr>
        </p:nvSpPr>
        <p:spPr>
          <a:xfrm>
            <a:off x="4180823" y="301052"/>
            <a:ext cx="5977907" cy="6453328"/>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670" y="1582266"/>
            <a:ext cx="3518055" cy="5172114"/>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15B157-4115-4BD9-B1EA-F5747A4B8A1C}" type="datetime1">
              <a:rPr lang="en-GB" smtClean="0"/>
              <a:pPr/>
              <a:t>16/06/2015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062471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981" y="5292884"/>
            <a:ext cx="6416040" cy="624855"/>
          </a:xfrm>
        </p:spPr>
        <p:txBody>
          <a:bodyPr anchor="b"/>
          <a:lstStyle>
            <a:lvl1pPr algn="l">
              <a:defRPr sz="2200" b="1"/>
            </a:lvl1pPr>
          </a:lstStyle>
          <a:p>
            <a:r>
              <a:rPr lang="en-US" smtClean="0"/>
              <a:t>Click to edit Master title style</a:t>
            </a:r>
            <a:endParaRPr lang="en-GB"/>
          </a:p>
        </p:txBody>
      </p:sp>
      <p:sp>
        <p:nvSpPr>
          <p:cNvPr id="3" name="Picture Placeholder 2"/>
          <p:cNvSpPr>
            <a:spLocks noGrp="1"/>
          </p:cNvSpPr>
          <p:nvPr>
            <p:ph type="pic" idx="1"/>
          </p:nvPr>
        </p:nvSpPr>
        <p:spPr>
          <a:xfrm>
            <a:off x="2095981" y="675613"/>
            <a:ext cx="6416040" cy="4536758"/>
          </a:xfrm>
        </p:spPr>
        <p:txBody>
          <a:bodyPr/>
          <a:lstStyle>
            <a:lvl1pPr marL="0" indent="0">
              <a:buNone/>
              <a:defRPr sz="3500"/>
            </a:lvl1pPr>
            <a:lvl2pPr marL="497845" indent="0">
              <a:buNone/>
              <a:defRPr sz="3000"/>
            </a:lvl2pPr>
            <a:lvl3pPr marL="995690" indent="0">
              <a:buNone/>
              <a:defRPr sz="2600"/>
            </a:lvl3pPr>
            <a:lvl4pPr marL="1493535" indent="0">
              <a:buNone/>
              <a:defRPr sz="2200"/>
            </a:lvl4pPr>
            <a:lvl5pPr marL="1991380" indent="0">
              <a:buNone/>
              <a:defRPr sz="2200"/>
            </a:lvl5pPr>
            <a:lvl6pPr marL="2489225" indent="0">
              <a:buNone/>
              <a:defRPr sz="2200"/>
            </a:lvl6pPr>
            <a:lvl7pPr marL="2987070" indent="0">
              <a:buNone/>
              <a:defRPr sz="2200"/>
            </a:lvl7pPr>
            <a:lvl8pPr marL="3484916" indent="0">
              <a:buNone/>
              <a:defRPr sz="2200"/>
            </a:lvl8pPr>
            <a:lvl9pPr marL="3982761" indent="0">
              <a:buNone/>
              <a:defRPr sz="2200"/>
            </a:lvl9pPr>
          </a:lstStyle>
          <a:p>
            <a:endParaRPr lang="en-GB"/>
          </a:p>
        </p:txBody>
      </p:sp>
      <p:sp>
        <p:nvSpPr>
          <p:cNvPr id="4" name="Text Placeholder 3"/>
          <p:cNvSpPr>
            <a:spLocks noGrp="1"/>
          </p:cNvSpPr>
          <p:nvPr>
            <p:ph type="body" sz="half" idx="2"/>
          </p:nvPr>
        </p:nvSpPr>
        <p:spPr>
          <a:xfrm>
            <a:off x="2095981" y="5917739"/>
            <a:ext cx="6416040" cy="887398"/>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FA93CA-EEB8-4DBE-AFFC-5980FCA8EDDA}" type="datetime1">
              <a:rPr lang="en-GB" smtClean="0"/>
              <a:pPr/>
              <a:t>16/06/2015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86875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670" y="302801"/>
            <a:ext cx="9624060" cy="1260211"/>
          </a:xfrm>
          <a:prstGeom prst="rect">
            <a:avLst/>
          </a:prstGeom>
        </p:spPr>
        <p:txBody>
          <a:bodyPr vert="horz" lIns="99569" tIns="49785" rIns="99569" bIns="4978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534670" y="1764296"/>
            <a:ext cx="9624060" cy="4990084"/>
          </a:xfrm>
          <a:prstGeom prst="rect">
            <a:avLst/>
          </a:prstGeom>
        </p:spPr>
        <p:txBody>
          <a:bodyPr vert="horz" lIns="99569" tIns="49785" rIns="99569" bIns="497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534670" y="7008172"/>
            <a:ext cx="2495127" cy="402567"/>
          </a:xfrm>
          <a:prstGeom prst="rect">
            <a:avLst/>
          </a:prstGeom>
        </p:spPr>
        <p:txBody>
          <a:bodyPr vert="horz" lIns="99569" tIns="49785" rIns="99569" bIns="49785" rtlCol="0" anchor="ctr"/>
          <a:lstStyle>
            <a:lvl1pPr algn="l">
              <a:defRPr sz="1300">
                <a:solidFill>
                  <a:schemeClr val="tx1">
                    <a:tint val="75000"/>
                  </a:schemeClr>
                </a:solidFill>
              </a:defRPr>
            </a:lvl1pPr>
          </a:lstStyle>
          <a:p>
            <a:fld id="{ABF06E5B-50A3-4DD2-AAC9-73A32F812E11}" type="datetime1">
              <a:rPr lang="en-GB" smtClean="0"/>
              <a:pPr/>
              <a:t>16/06/2015</a:t>
            </a:fld>
            <a:endParaRPr lang="en-GB"/>
          </a:p>
        </p:txBody>
      </p:sp>
      <p:sp>
        <p:nvSpPr>
          <p:cNvPr id="5" name="Footer Placeholder 4"/>
          <p:cNvSpPr>
            <a:spLocks noGrp="1"/>
          </p:cNvSpPr>
          <p:nvPr>
            <p:ph type="ftr" sz="quarter" idx="3"/>
          </p:nvPr>
        </p:nvSpPr>
        <p:spPr>
          <a:xfrm>
            <a:off x="3653579" y="7008172"/>
            <a:ext cx="3386243" cy="402567"/>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663603" y="7008172"/>
            <a:ext cx="2495127" cy="402567"/>
          </a:xfrm>
          <a:prstGeom prst="rect">
            <a:avLst/>
          </a:prstGeom>
        </p:spPr>
        <p:txBody>
          <a:bodyPr vert="horz" lIns="99569" tIns="49785" rIns="99569" bIns="49785" rtlCol="0" anchor="ctr"/>
          <a:lstStyle>
            <a:lvl1pPr algn="r">
              <a:defRPr sz="1300">
                <a:solidFill>
                  <a:schemeClr val="tx1">
                    <a:tint val="75000"/>
                  </a:schemeClr>
                </a:solidFill>
              </a:defRPr>
            </a:lvl1pPr>
          </a:lstStyle>
          <a:p>
            <a:fld id="{FF547F84-F19D-43CA-90AB-35119836C190}" type="slidenum">
              <a:rPr lang="en-GB" smtClean="0"/>
              <a:pPr/>
              <a:t>‹#›</a:t>
            </a:fld>
            <a:endParaRPr lang="en-GB"/>
          </a:p>
        </p:txBody>
      </p:sp>
    </p:spTree>
    <p:extLst>
      <p:ext uri="{BB962C8B-B14F-4D97-AF65-F5344CB8AC3E}">
        <p14:creationId xmlns:p14="http://schemas.microsoft.com/office/powerpoint/2010/main" val="2412763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95690" rtl="0" eaLnBrk="1" latinLnBrk="0" hangingPunct="1">
        <a:spcBef>
          <a:spcPct val="0"/>
        </a:spcBef>
        <a:buNone/>
        <a:defRPr sz="4800" kern="1200">
          <a:solidFill>
            <a:schemeClr val="tx1"/>
          </a:solidFill>
          <a:latin typeface="+mj-lt"/>
          <a:ea typeface="+mj-ea"/>
          <a:cs typeface="+mj-cs"/>
        </a:defRPr>
      </a:lvl1pPr>
    </p:titleStyle>
    <p:bodyStyle>
      <a:lvl1pPr marL="373384" indent="-373384" algn="l" defTabSz="995690"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08998" indent="-311153" algn="l" defTabSz="99569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244613" indent="-248923" algn="l" defTabSz="99569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4245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4030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 y="846490"/>
            <a:ext cx="6683826" cy="6019755"/>
          </a:xfrm>
          <a:prstGeom prst="rect">
            <a:avLst/>
          </a:prstGeom>
        </p:spPr>
      </p:pic>
      <p:sp>
        <p:nvSpPr>
          <p:cNvPr id="20" name="TextBox 19"/>
          <p:cNvSpPr txBox="1"/>
          <p:nvPr/>
        </p:nvSpPr>
        <p:spPr>
          <a:xfrm>
            <a:off x="138675" y="6084887"/>
            <a:ext cx="3930633" cy="716095"/>
          </a:xfrm>
          <a:prstGeom prst="rect">
            <a:avLst/>
          </a:prstGeom>
          <a:noFill/>
        </p:spPr>
        <p:txBody>
          <a:bodyPr wrap="square" lIns="99569" tIns="49785" rIns="99569" bIns="49785" rtlCol="0">
            <a:spAutoFit/>
          </a:bodyPr>
          <a:lstStyle/>
          <a:p>
            <a:r>
              <a:rPr lang="fr-FR" sz="800" dirty="0">
                <a:solidFill>
                  <a:srgbClr val="659AD2"/>
                </a:solidFill>
                <a:latin typeface="Arial" panose="020B0604020202020204" pitchFamily="34" charset="0"/>
                <a:cs typeface="Arial" panose="020B0604020202020204" pitchFamily="34" charset="0"/>
              </a:rPr>
              <a:t>Date de création: </a:t>
            </a:r>
            <a:r>
              <a:rPr lang="fr-FR" sz="800" dirty="0" smtClean="0">
                <a:solidFill>
                  <a:srgbClr val="659AD2"/>
                </a:solidFill>
                <a:latin typeface="Arial" panose="020B0604020202020204" pitchFamily="34" charset="0"/>
                <a:cs typeface="Arial" panose="020B0604020202020204" pitchFamily="34" charset="0"/>
              </a:rPr>
              <a:t>16 juin </a:t>
            </a:r>
            <a:r>
              <a:rPr lang="fr-FR" sz="800" dirty="0">
                <a:solidFill>
                  <a:srgbClr val="659AD2"/>
                </a:solidFill>
                <a:latin typeface="Arial" panose="020B0604020202020204" pitchFamily="34" charset="0"/>
                <a:cs typeface="Arial" panose="020B0604020202020204" pitchFamily="34" charset="0"/>
              </a:rPr>
              <a:t>2015</a:t>
            </a:r>
          </a:p>
          <a:p>
            <a:r>
              <a:rPr lang="fr-FR" sz="800" dirty="0">
                <a:solidFill>
                  <a:srgbClr val="659AD2"/>
                </a:solidFill>
                <a:latin typeface="Arial" panose="020B0604020202020204" pitchFamily="34" charset="0"/>
                <a:cs typeface="Arial" panose="020B0604020202020204" pitchFamily="34" charset="0"/>
              </a:rPr>
              <a:t>Sources de données de la carte: UNCS, </a:t>
            </a:r>
            <a:r>
              <a:rPr lang="fr-FR" sz="800" dirty="0" err="1">
                <a:solidFill>
                  <a:srgbClr val="659AD2"/>
                </a:solidFill>
                <a:latin typeface="Arial" panose="020B0604020202020204" pitchFamily="34" charset="0"/>
                <a:cs typeface="Arial" panose="020B0604020202020204" pitchFamily="34" charset="0"/>
              </a:rPr>
              <a:t>DevInfo</a:t>
            </a:r>
            <a:r>
              <a:rPr lang="fr-FR" sz="800" dirty="0">
                <a:solidFill>
                  <a:srgbClr val="659AD2"/>
                </a:solidFill>
                <a:latin typeface="Arial" panose="020B0604020202020204" pitchFamily="34" charset="0"/>
                <a:cs typeface="Arial" panose="020B0604020202020204" pitchFamily="34" charset="0"/>
              </a:rPr>
              <a:t>, OCHA.</a:t>
            </a:r>
          </a:p>
          <a:p>
            <a:endParaRPr lang="fr-FR" sz="800" dirty="0">
              <a:solidFill>
                <a:srgbClr val="659AD2"/>
              </a:solidFill>
              <a:latin typeface="Arial" panose="020B0604020202020204" pitchFamily="34" charset="0"/>
              <a:cs typeface="Arial" panose="020B0604020202020204" pitchFamily="34" charset="0"/>
            </a:endParaRPr>
          </a:p>
          <a:p>
            <a:r>
              <a:rPr lang="fr-FR" sz="800" dirty="0">
                <a:solidFill>
                  <a:srgbClr val="659AD2"/>
                </a:solidFill>
                <a:latin typeface="Arial" panose="020B0604020202020204" pitchFamily="34" charset="0"/>
                <a:cs typeface="Arial" panose="020B0604020202020204" pitchFamily="34" charset="0"/>
              </a:rPr>
              <a:t>Les frontières, noms et désignations employés sur cette carte n’impliquent pas une reconnaissance ou acceptation officielle par les Nations Unies.</a:t>
            </a:r>
            <a:endParaRPr lang="fr-FR" sz="800" dirty="0">
              <a:solidFill>
                <a:srgbClr val="659AD2"/>
              </a:solidFill>
              <a:latin typeface="Arial" panose="020B0604020202020204" pitchFamily="34" charset="0"/>
              <a:cs typeface="Arial" panose="020B0604020202020204" pitchFamily="34" charset="0"/>
            </a:endParaRPr>
          </a:p>
        </p:txBody>
      </p:sp>
      <p:sp>
        <p:nvSpPr>
          <p:cNvPr id="36" name="TextBox 35"/>
          <p:cNvSpPr txBox="1"/>
          <p:nvPr/>
        </p:nvSpPr>
        <p:spPr>
          <a:xfrm>
            <a:off x="6570836" y="475406"/>
            <a:ext cx="2083028" cy="254431"/>
          </a:xfrm>
          <a:prstGeom prst="rect">
            <a:avLst/>
          </a:prstGeom>
          <a:noFill/>
        </p:spPr>
        <p:txBody>
          <a:bodyPr wrap="square" lIns="99569" tIns="49785" rIns="99569" bIns="49785" rtlCol="0">
            <a:spAutoFit/>
          </a:bodyPr>
          <a:lstStyle/>
          <a:p>
            <a:r>
              <a:rPr lang="en-GB" sz="1000" b="1" dirty="0">
                <a:solidFill>
                  <a:schemeClr val="bg1"/>
                </a:solidFill>
                <a:latin typeface="Arial" panose="020B0604020202020204" pitchFamily="34" charset="0"/>
                <a:cs typeface="Arial" panose="020B0604020202020204" pitchFamily="34" charset="0"/>
              </a:rPr>
              <a:t>9</a:t>
            </a:r>
            <a:r>
              <a:rPr lang="en-GB" sz="1000" b="1" dirty="0" smtClean="0">
                <a:solidFill>
                  <a:schemeClr val="bg1"/>
                </a:solidFill>
                <a:latin typeface="Arial" panose="020B0604020202020204" pitchFamily="34" charset="0"/>
                <a:cs typeface="Arial" panose="020B0604020202020204" pitchFamily="34" charset="0"/>
              </a:rPr>
              <a:t> – 15 June 2015</a:t>
            </a:r>
            <a:endParaRPr lang="en-GB" sz="10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6683423" y="828303"/>
            <a:ext cx="3953770" cy="6192688"/>
          </a:xfrm>
          <a:prstGeom prst="rect">
            <a:avLst/>
          </a:prstGeom>
          <a:noFill/>
        </p:spPr>
        <p:txBody>
          <a:bodyPr wrap="square" lIns="99569" tIns="49785" rIns="99569" bIns="49785" rtlCol="0">
            <a:noAutofit/>
          </a:bodyPr>
          <a:lstStyle/>
          <a:p>
            <a:pPr lvl="0"/>
            <a:r>
              <a:rPr lang="fr-FR" sz="900" b="1" dirty="0" smtClean="0">
                <a:solidFill>
                  <a:srgbClr val="FF721E"/>
                </a:solidFill>
                <a:latin typeface="Arial"/>
              </a:rPr>
              <a:t>TCHAD</a:t>
            </a:r>
            <a:endParaRPr lang="fr-FR" sz="900" b="1" dirty="0">
              <a:solidFill>
                <a:srgbClr val="FF721E"/>
              </a:solidFill>
              <a:latin typeface="Arial"/>
            </a:endParaRPr>
          </a:p>
          <a:p>
            <a:pPr lvl="0"/>
            <a:r>
              <a:rPr lang="fr-FR" sz="700" b="1" i="1" cap="all" dirty="0">
                <a:solidFill>
                  <a:srgbClr val="036BB6"/>
                </a:solidFill>
                <a:latin typeface="Arial"/>
              </a:rPr>
              <a:t>23 tués dans des attentats </a:t>
            </a:r>
            <a:r>
              <a:rPr lang="fr-FR" sz="700" b="1" i="1" cap="all" dirty="0" smtClean="0">
                <a:solidFill>
                  <a:srgbClr val="036BB6"/>
                </a:solidFill>
                <a:latin typeface="Arial"/>
              </a:rPr>
              <a:t>suicides</a:t>
            </a:r>
          </a:p>
          <a:p>
            <a:pPr lvl="0" algn="just"/>
            <a:r>
              <a:rPr lang="fr-FR" sz="675" dirty="0">
                <a:solidFill>
                  <a:srgbClr val="A6A6A6"/>
                </a:solidFill>
                <a:latin typeface="Arial" pitchFamily="34" charset="0"/>
                <a:cs typeface="Arial" pitchFamily="34" charset="0"/>
              </a:rPr>
              <a:t>Le 15 </a:t>
            </a:r>
            <a:r>
              <a:rPr lang="fr-FR" sz="675" dirty="0" smtClean="0">
                <a:solidFill>
                  <a:srgbClr val="A6A6A6"/>
                </a:solidFill>
                <a:latin typeface="Arial" pitchFamily="34" charset="0"/>
                <a:cs typeface="Arial" pitchFamily="34" charset="0"/>
              </a:rPr>
              <a:t>juin</a:t>
            </a:r>
            <a:r>
              <a:rPr lang="fr-FR" sz="675" dirty="0">
                <a:solidFill>
                  <a:srgbClr val="A6A6A6"/>
                </a:solidFill>
                <a:latin typeface="Arial" pitchFamily="34" charset="0"/>
                <a:cs typeface="Arial" pitchFamily="34" charset="0"/>
              </a:rPr>
              <a:t>, deux attentats suicides simultanés devant le siège de la police et de l'académie de police dans la capitale N'Djamena ont tué au moins 23 personnes. Il n'y avait aucune revendication immédiate, mais les militants de Boko Haram ont dans le passé menacé d'attaquer le Tchad et les pays voisins pour avoir combattu le groupe armé. L'attaque est la première de son genre au Tchad. Jusqu'à présent, Boko Haram a ciblé des villages tchadiens sur les rives du lac Tchad</a:t>
            </a:r>
            <a:r>
              <a:rPr lang="fr-FR" sz="675" dirty="0" smtClean="0">
                <a:solidFill>
                  <a:srgbClr val="A6A6A6"/>
                </a:solidFill>
                <a:latin typeface="Arial" pitchFamily="34" charset="0"/>
                <a:cs typeface="Arial" pitchFamily="34" charset="0"/>
              </a:rPr>
              <a:t>.</a:t>
            </a:r>
          </a:p>
          <a:p>
            <a:pPr lvl="0"/>
            <a:endParaRPr lang="en-GB" sz="200" dirty="0">
              <a:solidFill>
                <a:srgbClr val="A6A6A6"/>
              </a:solidFill>
              <a:latin typeface="Arial" pitchFamily="34" charset="0"/>
              <a:cs typeface="Arial" pitchFamily="34" charset="0"/>
            </a:endParaRPr>
          </a:p>
          <a:p>
            <a:pPr lvl="0"/>
            <a:r>
              <a:rPr lang="fr-FR" sz="700" b="1" i="1" cap="all" dirty="0" smtClean="0">
                <a:solidFill>
                  <a:srgbClr val="036BB6"/>
                </a:solidFill>
                <a:latin typeface="Arial"/>
              </a:rPr>
              <a:t>TROIS </a:t>
            </a:r>
            <a:r>
              <a:rPr lang="fr-FR" sz="700" b="1" i="1" cap="all" dirty="0">
                <a:solidFill>
                  <a:srgbClr val="036BB6"/>
                </a:solidFill>
                <a:latin typeface="Arial"/>
              </a:rPr>
              <a:t>ANS  sans </a:t>
            </a:r>
            <a:r>
              <a:rPr lang="fr-FR" sz="700" b="1" i="1" cap="all" dirty="0" smtClean="0">
                <a:solidFill>
                  <a:srgbClr val="036BB6"/>
                </a:solidFill>
                <a:latin typeface="Arial"/>
              </a:rPr>
              <a:t>poliomyélite Célébré</a:t>
            </a:r>
          </a:p>
          <a:p>
            <a:pPr lvl="0" algn="just"/>
            <a:r>
              <a:rPr lang="fr-FR" sz="675" dirty="0">
                <a:solidFill>
                  <a:srgbClr val="A6A6A6"/>
                </a:solidFill>
                <a:latin typeface="Arial" pitchFamily="34" charset="0"/>
                <a:cs typeface="Arial" pitchFamily="34" charset="0"/>
              </a:rPr>
              <a:t>Le 12 </a:t>
            </a:r>
            <a:r>
              <a:rPr lang="fr-FR" sz="675" dirty="0" smtClean="0">
                <a:solidFill>
                  <a:srgbClr val="A6A6A6"/>
                </a:solidFill>
                <a:latin typeface="Arial" pitchFamily="34" charset="0"/>
                <a:cs typeface="Arial" pitchFamily="34" charset="0"/>
              </a:rPr>
              <a:t>juin</a:t>
            </a:r>
            <a:r>
              <a:rPr lang="fr-FR" sz="675" dirty="0">
                <a:solidFill>
                  <a:srgbClr val="A6A6A6"/>
                </a:solidFill>
                <a:latin typeface="Arial" pitchFamily="34" charset="0"/>
                <a:cs typeface="Arial" pitchFamily="34" charset="0"/>
              </a:rPr>
              <a:t>, le Tchad a célébré la troisième année consécutive sans cas de poliomyélite, marquant ainsi une étape essentielle vers l'éradication du Poliovirus Sauvage dans le pays. L’accomplissement est dû à l'engagement continu du gouvernement tchadien et à leur étroite collaboration avec l'UNICEF, l'OMS, d'autres partenaires de la polio et les bailleurs de fonds. Des efforts importants ont été déployés pour maintenir des activités </a:t>
            </a:r>
            <a:r>
              <a:rPr lang="fr-FR" sz="675" dirty="0" smtClean="0">
                <a:solidFill>
                  <a:srgbClr val="A6A6A6"/>
                </a:solidFill>
                <a:latin typeface="Arial" pitchFamily="34" charset="0"/>
                <a:cs typeface="Arial" pitchFamily="34" charset="0"/>
              </a:rPr>
              <a:t>de vaccination supplémentaires .</a:t>
            </a:r>
          </a:p>
          <a:p>
            <a:pPr lvl="0" algn="just"/>
            <a:endParaRPr lang="fr-FR" sz="100" b="1" dirty="0">
              <a:solidFill>
                <a:srgbClr val="A6A6A6"/>
              </a:solidFill>
              <a:latin typeface="Arial" pitchFamily="34" charset="0"/>
              <a:cs typeface="Arial" pitchFamily="34" charset="0"/>
            </a:endParaRPr>
          </a:p>
          <a:p>
            <a:pPr lvl="0" algn="just"/>
            <a:r>
              <a:rPr lang="en-GB" sz="900" b="1" dirty="0" smtClean="0">
                <a:solidFill>
                  <a:srgbClr val="FF721E"/>
                </a:solidFill>
                <a:latin typeface="Arial"/>
              </a:rPr>
              <a:t>CAMEROUN</a:t>
            </a:r>
            <a:endParaRPr lang="fr-FR" sz="900" b="1" dirty="0">
              <a:solidFill>
                <a:srgbClr val="FF721E"/>
              </a:solidFill>
              <a:latin typeface="Arial"/>
            </a:endParaRPr>
          </a:p>
          <a:p>
            <a:pPr lvl="0"/>
            <a:r>
              <a:rPr lang="fr-FR" sz="700" b="1" i="1" cap="all" dirty="0">
                <a:solidFill>
                  <a:srgbClr val="036BB6"/>
                </a:solidFill>
                <a:latin typeface="Arial"/>
              </a:rPr>
              <a:t>Plus d’incursions de Boko Haram au </a:t>
            </a:r>
            <a:r>
              <a:rPr lang="fr-FR" sz="700" b="1" i="1" cap="all" dirty="0" smtClean="0">
                <a:solidFill>
                  <a:srgbClr val="036BB6"/>
                </a:solidFill>
                <a:latin typeface="Arial"/>
              </a:rPr>
              <a:t>Cameroun</a:t>
            </a:r>
          </a:p>
          <a:p>
            <a:pPr lvl="0" algn="just"/>
            <a:r>
              <a:rPr lang="fr-FR" sz="675" dirty="0">
                <a:solidFill>
                  <a:srgbClr val="A6A6A6"/>
                </a:solidFill>
                <a:latin typeface="Arial" pitchFamily="34" charset="0"/>
                <a:cs typeface="Arial" pitchFamily="34" charset="0"/>
              </a:rPr>
              <a:t>Face à la pression militaire, Boko Haram semble faire plus de raids transfrontaliers au Cameroun pour l'approvisionnement en nourriture ou pour échapper aux forces nigérianes et régionales. Au cours de la dernière semaine, les militants ont attaqué et pillé un village près de la zone frontalière de Fotokol. Ils ont également pillé des camions sur une </a:t>
            </a:r>
            <a:r>
              <a:rPr lang="fr-FR" sz="675" dirty="0" smtClean="0">
                <a:solidFill>
                  <a:srgbClr val="A6A6A6"/>
                </a:solidFill>
                <a:latin typeface="Arial" pitchFamily="34" charset="0"/>
                <a:cs typeface="Arial" pitchFamily="34" charset="0"/>
              </a:rPr>
              <a:t>autoroute </a:t>
            </a:r>
            <a:r>
              <a:rPr lang="fr-FR" sz="675" dirty="0">
                <a:solidFill>
                  <a:srgbClr val="A6A6A6"/>
                </a:solidFill>
                <a:latin typeface="Arial" pitchFamily="34" charset="0"/>
                <a:cs typeface="Arial" pitchFamily="34" charset="0"/>
              </a:rPr>
              <a:t>stratégique. Les autorités locales estiment que les militants optent désormais pour des attaques isolées mais ciblées,  représentant un grand danger pour les missions humanitaires dans les zones reculées</a:t>
            </a:r>
            <a:r>
              <a:rPr lang="fr-FR" sz="675" dirty="0" smtClean="0">
                <a:solidFill>
                  <a:srgbClr val="A6A6A6"/>
                </a:solidFill>
                <a:latin typeface="Arial" pitchFamily="34" charset="0"/>
                <a:cs typeface="Arial" pitchFamily="34" charset="0"/>
              </a:rPr>
              <a:t>.</a:t>
            </a:r>
          </a:p>
          <a:p>
            <a:pPr lvl="0"/>
            <a:endParaRPr lang="en-US" sz="200" b="1" dirty="0">
              <a:solidFill>
                <a:srgbClr val="FF721E"/>
              </a:solidFill>
              <a:latin typeface="Arial"/>
            </a:endParaRPr>
          </a:p>
          <a:p>
            <a:pPr lvl="0"/>
            <a:r>
              <a:rPr lang="fr-FR" sz="900" b="1" dirty="0">
                <a:solidFill>
                  <a:srgbClr val="FF721E"/>
                </a:solidFill>
                <a:latin typeface="Arial"/>
              </a:rPr>
              <a:t>NIGER</a:t>
            </a:r>
          </a:p>
          <a:p>
            <a:pPr lvl="0"/>
            <a:r>
              <a:rPr lang="fr-FR" sz="700" b="1" i="1" cap="all" dirty="0">
                <a:solidFill>
                  <a:srgbClr val="036BB6"/>
                </a:solidFill>
                <a:latin typeface="Arial"/>
              </a:rPr>
              <a:t>18 MIGRANTS retrouvés morts dans le </a:t>
            </a:r>
            <a:r>
              <a:rPr lang="fr-FR" sz="700" b="1" i="1" cap="all" dirty="0" smtClean="0">
                <a:solidFill>
                  <a:srgbClr val="036BB6"/>
                </a:solidFill>
                <a:latin typeface="Arial"/>
              </a:rPr>
              <a:t>désert</a:t>
            </a:r>
          </a:p>
          <a:p>
            <a:pPr lvl="0" algn="just"/>
            <a:r>
              <a:rPr lang="fr-FR" sz="675" dirty="0">
                <a:solidFill>
                  <a:srgbClr val="A6A6A6"/>
                </a:solidFill>
                <a:latin typeface="Arial" pitchFamily="34" charset="0"/>
                <a:cs typeface="Arial" pitchFamily="34" charset="0"/>
              </a:rPr>
              <a:t>Le 14 juin, l’OIM a déclaré que les corps de 18 migrants (17 hommes et une femme) ont été trouvés dans le désert près de la ville d'</a:t>
            </a:r>
            <a:r>
              <a:rPr lang="fr-FR" sz="675" dirty="0" err="1">
                <a:solidFill>
                  <a:srgbClr val="A6A6A6"/>
                </a:solidFill>
                <a:latin typeface="Arial" pitchFamily="34" charset="0"/>
                <a:cs typeface="Arial" pitchFamily="34" charset="0"/>
              </a:rPr>
              <a:t>Arlit</a:t>
            </a:r>
            <a:r>
              <a:rPr lang="fr-FR" sz="675" dirty="0">
                <a:solidFill>
                  <a:srgbClr val="A6A6A6"/>
                </a:solidFill>
                <a:latin typeface="Arial" pitchFamily="34" charset="0"/>
                <a:cs typeface="Arial" pitchFamily="34" charset="0"/>
              </a:rPr>
              <a:t> dans le nord du Niger. On estime que les migrants, principalement de l’Afrique de l’Ouest, sont morts de déshydratation le 3 </a:t>
            </a:r>
            <a:r>
              <a:rPr lang="fr-FR" sz="675" dirty="0" smtClean="0">
                <a:solidFill>
                  <a:srgbClr val="A6A6A6"/>
                </a:solidFill>
                <a:latin typeface="Arial" pitchFamily="34" charset="0"/>
                <a:cs typeface="Arial" pitchFamily="34" charset="0"/>
              </a:rPr>
              <a:t>juin</a:t>
            </a:r>
            <a:r>
              <a:rPr lang="fr-FR" sz="675" dirty="0">
                <a:solidFill>
                  <a:srgbClr val="A6A6A6"/>
                </a:solidFill>
                <a:latin typeface="Arial" pitchFamily="34" charset="0"/>
                <a:cs typeface="Arial" pitchFamily="34" charset="0"/>
              </a:rPr>
              <a:t>, après s’être égaré au cours d'une tempête de sable. Près de 50 000 migrants ont été secourus cette année entre les côtes de la Libye et l'Italie. Le périple intérieur n’en est pas moins ardu et de nombreux décès pourraient ne pas être signalés à cause du manque de collecte d’informations et d’opérations de sauvetage systématiques</a:t>
            </a:r>
            <a:r>
              <a:rPr lang="fr-FR" sz="675" dirty="0" smtClean="0">
                <a:solidFill>
                  <a:srgbClr val="A6A6A6"/>
                </a:solidFill>
                <a:latin typeface="Arial" pitchFamily="34" charset="0"/>
                <a:cs typeface="Arial" pitchFamily="34" charset="0"/>
              </a:rPr>
              <a:t>.</a:t>
            </a:r>
          </a:p>
          <a:p>
            <a:pPr lvl="0"/>
            <a:endParaRPr lang="en-US" sz="200" b="1" dirty="0">
              <a:solidFill>
                <a:srgbClr val="FF721E"/>
              </a:solidFill>
              <a:latin typeface="Arial"/>
            </a:endParaRPr>
          </a:p>
          <a:p>
            <a:pPr lvl="0"/>
            <a:r>
              <a:rPr lang="en-US" sz="900" b="1" dirty="0">
                <a:solidFill>
                  <a:srgbClr val="FF721E"/>
                </a:solidFill>
                <a:latin typeface="Arial"/>
              </a:rPr>
              <a:t>NIGERIA</a:t>
            </a:r>
          </a:p>
          <a:p>
            <a:pPr lvl="0"/>
            <a:r>
              <a:rPr lang="fr-FR" sz="700" b="1" i="1" cap="all" dirty="0">
                <a:solidFill>
                  <a:srgbClr val="036BB6"/>
                </a:solidFill>
                <a:latin typeface="Arial"/>
              </a:rPr>
              <a:t>10 TUÉS DANS des explosions, QG MILITAIRE </a:t>
            </a:r>
            <a:r>
              <a:rPr lang="fr-FR" sz="700" b="1" i="1" cap="all" dirty="0" smtClean="0">
                <a:solidFill>
                  <a:srgbClr val="036BB6"/>
                </a:solidFill>
                <a:latin typeface="Arial"/>
              </a:rPr>
              <a:t>déplacé</a:t>
            </a:r>
          </a:p>
          <a:p>
            <a:pPr lvl="0" algn="just"/>
            <a:r>
              <a:rPr lang="fr-FR" sz="675" dirty="0">
                <a:solidFill>
                  <a:srgbClr val="A6A6A6"/>
                </a:solidFill>
                <a:latin typeface="Arial" pitchFamily="34" charset="0"/>
                <a:cs typeface="Arial" pitchFamily="34" charset="0"/>
              </a:rPr>
              <a:t>Le 15 </a:t>
            </a:r>
            <a:r>
              <a:rPr lang="fr-FR" sz="675" dirty="0" smtClean="0">
                <a:solidFill>
                  <a:srgbClr val="A6A6A6"/>
                </a:solidFill>
                <a:latin typeface="Arial" pitchFamily="34" charset="0"/>
                <a:cs typeface="Arial" pitchFamily="34" charset="0"/>
              </a:rPr>
              <a:t>juin</a:t>
            </a:r>
            <a:r>
              <a:rPr lang="fr-FR" sz="675" dirty="0">
                <a:solidFill>
                  <a:srgbClr val="A6A6A6"/>
                </a:solidFill>
                <a:latin typeface="Arial" pitchFamily="34" charset="0"/>
                <a:cs typeface="Arial" pitchFamily="34" charset="0"/>
              </a:rPr>
              <a:t>, 10 personnes ont été tuées dans un double attentat dans la ville de Potiskum dans le nord de l'État de Yobe. Il n’y a pas eu de revendications, mais la ville a été frappée à plusieurs reprises par Boko Haram. L'attaque est survenue une semaine après que le Nigéria a annoncé qu'il déplaçait ses quartiers généraux militaires à Maiduguri, ville de l'État de Borno</a:t>
            </a:r>
            <a:r>
              <a:rPr lang="fr-FR" sz="675" dirty="0" smtClean="0">
                <a:solidFill>
                  <a:srgbClr val="A6A6A6"/>
                </a:solidFill>
                <a:latin typeface="Arial" pitchFamily="34" charset="0"/>
                <a:cs typeface="Arial" pitchFamily="34" charset="0"/>
              </a:rPr>
              <a:t>, berceau </a:t>
            </a:r>
            <a:r>
              <a:rPr lang="fr-FR" sz="675" dirty="0">
                <a:solidFill>
                  <a:srgbClr val="A6A6A6"/>
                </a:solidFill>
                <a:latin typeface="Arial" pitchFamily="34" charset="0"/>
                <a:cs typeface="Arial" pitchFamily="34" charset="0"/>
              </a:rPr>
              <a:t>de Boko Haram. Le Nigéria a également pris la tête de la force régionale commune mise en place pour combattre les militants</a:t>
            </a:r>
            <a:r>
              <a:rPr lang="fr-FR" sz="675" dirty="0" smtClean="0">
                <a:solidFill>
                  <a:srgbClr val="A6A6A6"/>
                </a:solidFill>
                <a:latin typeface="Arial" pitchFamily="34" charset="0"/>
                <a:cs typeface="Arial" pitchFamily="34" charset="0"/>
              </a:rPr>
              <a:t>.</a:t>
            </a:r>
          </a:p>
          <a:p>
            <a:pPr lvl="0"/>
            <a:endParaRPr lang="en-GB" sz="200" dirty="0" smtClean="0">
              <a:solidFill>
                <a:srgbClr val="A6A6A6"/>
              </a:solidFill>
              <a:latin typeface="Arial" pitchFamily="34" charset="0"/>
              <a:cs typeface="Arial" pitchFamily="34" charset="0"/>
            </a:endParaRPr>
          </a:p>
          <a:p>
            <a:pPr lvl="0"/>
            <a:r>
              <a:rPr lang="en-GB" sz="900" b="1" dirty="0" smtClean="0">
                <a:solidFill>
                  <a:srgbClr val="FF721E"/>
                </a:solidFill>
                <a:latin typeface="Arial"/>
              </a:rPr>
              <a:t>MVE GUINEE/SIERRA </a:t>
            </a:r>
            <a:r>
              <a:rPr lang="en-GB" sz="900" b="1" dirty="0">
                <a:solidFill>
                  <a:srgbClr val="FF721E"/>
                </a:solidFill>
                <a:latin typeface="Arial"/>
              </a:rPr>
              <a:t>LEONE </a:t>
            </a:r>
            <a:endParaRPr lang="fr-FR" sz="900" b="1" dirty="0">
              <a:solidFill>
                <a:srgbClr val="FF721E"/>
              </a:solidFill>
              <a:latin typeface="Arial"/>
            </a:endParaRPr>
          </a:p>
          <a:p>
            <a:pPr lvl="0"/>
            <a:r>
              <a:rPr lang="fr-FR" sz="700" b="1" i="1" cap="all" dirty="0">
                <a:solidFill>
                  <a:srgbClr val="036BB6"/>
                </a:solidFill>
                <a:latin typeface="Arial"/>
              </a:rPr>
              <a:t>Ralentissement </a:t>
            </a:r>
            <a:r>
              <a:rPr lang="fr-FR" sz="700" b="1" i="1" cap="all" dirty="0" smtClean="0">
                <a:solidFill>
                  <a:srgbClr val="036BB6"/>
                </a:solidFill>
                <a:latin typeface="Arial"/>
              </a:rPr>
              <a:t>Dans </a:t>
            </a:r>
            <a:r>
              <a:rPr lang="fr-FR" sz="700" b="1" i="1" cap="all" dirty="0">
                <a:solidFill>
                  <a:srgbClr val="036BB6"/>
                </a:solidFill>
                <a:latin typeface="Arial"/>
              </a:rPr>
              <a:t>la diminution des </a:t>
            </a:r>
            <a:r>
              <a:rPr lang="fr-FR" sz="700" b="1" i="1" cap="all" dirty="0" smtClean="0">
                <a:solidFill>
                  <a:srgbClr val="036BB6"/>
                </a:solidFill>
                <a:latin typeface="Arial"/>
              </a:rPr>
              <a:t>CAS</a:t>
            </a:r>
          </a:p>
          <a:p>
            <a:pPr lvl="0" algn="just"/>
            <a:r>
              <a:rPr lang="fr-FR" sz="675" dirty="0">
                <a:solidFill>
                  <a:srgbClr val="A6A6A6"/>
                </a:solidFill>
                <a:latin typeface="Arial" pitchFamily="34" charset="0"/>
                <a:cs typeface="Arial" pitchFamily="34" charset="0"/>
              </a:rPr>
              <a:t>Le déclin dans les cas de maladie à virus Ébola (MVE) constaté en avril et mai s’est interrompu, avec 31 cas signalés en Guinée et en Sierra Leone dans la semaine allant au 7 </a:t>
            </a:r>
            <a:r>
              <a:rPr lang="fr-FR" sz="675" dirty="0" smtClean="0">
                <a:solidFill>
                  <a:srgbClr val="A6A6A6"/>
                </a:solidFill>
                <a:latin typeface="Arial" pitchFamily="34" charset="0"/>
                <a:cs typeface="Arial" pitchFamily="34" charset="0"/>
              </a:rPr>
              <a:t>juin </a:t>
            </a:r>
            <a:r>
              <a:rPr lang="fr-FR" sz="675" dirty="0">
                <a:solidFill>
                  <a:srgbClr val="A6A6A6"/>
                </a:solidFill>
                <a:latin typeface="Arial" pitchFamily="34" charset="0"/>
                <a:cs typeface="Arial" pitchFamily="34" charset="0"/>
              </a:rPr>
              <a:t>- la deuxième semaine consécutive où les infections ont augmenté. La zone géographique de transmission plus large et la persistance de la maladie provenant de sources inconnues mettent en évidence les </a:t>
            </a:r>
            <a:r>
              <a:rPr lang="fr-FR" sz="675" dirty="0" smtClean="0">
                <a:solidFill>
                  <a:srgbClr val="A6A6A6"/>
                </a:solidFill>
                <a:latin typeface="Arial" pitchFamily="34" charset="0"/>
                <a:cs typeface="Arial" pitchFamily="34" charset="0"/>
              </a:rPr>
              <a:t>défis encore rencontrés </a:t>
            </a:r>
            <a:r>
              <a:rPr lang="fr-FR" sz="675" dirty="0">
                <a:solidFill>
                  <a:srgbClr val="A6A6A6"/>
                </a:solidFill>
                <a:latin typeface="Arial" pitchFamily="34" charset="0"/>
                <a:cs typeface="Arial" pitchFamily="34" charset="0"/>
              </a:rPr>
              <a:t>à trouver et à éliminer toutes les chaînes de transmission. Selon les données préliminaires de l’OMS, dans la semaine menant au 14 </a:t>
            </a:r>
            <a:r>
              <a:rPr lang="fr-FR" sz="675" dirty="0" smtClean="0">
                <a:solidFill>
                  <a:srgbClr val="A6A6A6"/>
                </a:solidFill>
                <a:latin typeface="Arial" pitchFamily="34" charset="0"/>
                <a:cs typeface="Arial" pitchFamily="34" charset="0"/>
              </a:rPr>
              <a:t>juin</a:t>
            </a:r>
            <a:r>
              <a:rPr lang="fr-FR" sz="675" dirty="0">
                <a:solidFill>
                  <a:srgbClr val="A6A6A6"/>
                </a:solidFill>
                <a:latin typeface="Arial" pitchFamily="34" charset="0"/>
                <a:cs typeface="Arial" pitchFamily="34" charset="0"/>
              </a:rPr>
              <a:t>, 24 nouveaux cas ont été signalés (19 en Sierra Leone et cinq en Guinée</a:t>
            </a:r>
            <a:r>
              <a:rPr lang="fr-FR" sz="675" dirty="0" smtClean="0">
                <a:solidFill>
                  <a:srgbClr val="A6A6A6"/>
                </a:solidFill>
                <a:latin typeface="Arial" pitchFamily="34" charset="0"/>
                <a:cs typeface="Arial" pitchFamily="34" charset="0"/>
              </a:rPr>
              <a:t>).</a:t>
            </a:r>
          </a:p>
          <a:p>
            <a:pPr lvl="0"/>
            <a:endParaRPr lang="en-GB" sz="200" dirty="0">
              <a:solidFill>
                <a:srgbClr val="A6A6A6"/>
              </a:solidFill>
              <a:latin typeface="Arial" pitchFamily="34" charset="0"/>
              <a:cs typeface="Arial" pitchFamily="34" charset="0"/>
            </a:endParaRPr>
          </a:p>
          <a:p>
            <a:pPr lvl="0"/>
            <a:r>
              <a:rPr lang="en-GB" sz="900" b="1" dirty="0" smtClean="0">
                <a:solidFill>
                  <a:srgbClr val="FF721E"/>
                </a:solidFill>
                <a:latin typeface="Arial"/>
              </a:rPr>
              <a:t>AFRIQUE DE L’OUEST</a:t>
            </a:r>
            <a:endParaRPr lang="fr-FR" sz="900" b="1" dirty="0">
              <a:solidFill>
                <a:srgbClr val="FF721E"/>
              </a:solidFill>
              <a:latin typeface="Arial"/>
            </a:endParaRPr>
          </a:p>
          <a:p>
            <a:pPr lvl="0"/>
            <a:r>
              <a:rPr lang="fr-FR" sz="700" b="1" i="1" cap="all" dirty="0">
                <a:solidFill>
                  <a:srgbClr val="036BB6"/>
                </a:solidFill>
                <a:latin typeface="Arial"/>
              </a:rPr>
              <a:t>BESOIN POUR UNE MEILLEURE GESTION DES </a:t>
            </a:r>
            <a:r>
              <a:rPr lang="fr-FR" sz="700" b="1" i="1" cap="all" dirty="0" smtClean="0">
                <a:solidFill>
                  <a:srgbClr val="036BB6"/>
                </a:solidFill>
                <a:latin typeface="Arial"/>
              </a:rPr>
              <a:t>CATASTROPHES</a:t>
            </a:r>
          </a:p>
          <a:p>
            <a:pPr lvl="0" algn="just"/>
            <a:r>
              <a:rPr lang="fr-FR" sz="675" dirty="0">
                <a:solidFill>
                  <a:srgbClr val="A6A6A6"/>
                </a:solidFill>
                <a:latin typeface="Arial" pitchFamily="34" charset="0"/>
                <a:cs typeface="Arial" pitchFamily="34" charset="0"/>
              </a:rPr>
              <a:t>Le 10 </a:t>
            </a:r>
            <a:r>
              <a:rPr lang="fr-FR" sz="675" dirty="0" smtClean="0">
                <a:solidFill>
                  <a:srgbClr val="A6A6A6"/>
                </a:solidFill>
                <a:latin typeface="Arial" pitchFamily="34" charset="0"/>
                <a:cs typeface="Arial" pitchFamily="34" charset="0"/>
              </a:rPr>
              <a:t>juin</a:t>
            </a:r>
            <a:r>
              <a:rPr lang="fr-FR" sz="675" dirty="0">
                <a:solidFill>
                  <a:srgbClr val="A6A6A6"/>
                </a:solidFill>
                <a:latin typeface="Arial" pitchFamily="34" charset="0"/>
                <a:cs typeface="Arial" pitchFamily="34" charset="0"/>
              </a:rPr>
              <a:t>, le Comité Régional de Gestion des Catastrophes en Afrique de l'Ouest (GECEAO) a appelé à une meilleure préparation et anticipation afin d’atténuer les difficultés rencontrées par les communautés à la suite de catastrophes naturelles ou d'origine humaine. Cette année, plus de 27 millions de personnes sont confrontées à l'insécurité alimentaire, parmi elles, 4,7 millions ont besoin d'assistance alimentaire immédiate. Lors de la consultation GECEAO, du 8 au 10 </a:t>
            </a:r>
            <a:r>
              <a:rPr lang="fr-FR" sz="675" dirty="0" smtClean="0">
                <a:solidFill>
                  <a:srgbClr val="A6A6A6"/>
                </a:solidFill>
                <a:latin typeface="Arial" pitchFamily="34" charset="0"/>
                <a:cs typeface="Arial" pitchFamily="34" charset="0"/>
              </a:rPr>
              <a:t>juin </a:t>
            </a:r>
            <a:r>
              <a:rPr lang="fr-FR" sz="675" dirty="0">
                <a:solidFill>
                  <a:srgbClr val="A6A6A6"/>
                </a:solidFill>
                <a:latin typeface="Arial" pitchFamily="34" charset="0"/>
                <a:cs typeface="Arial" pitchFamily="34" charset="0"/>
              </a:rPr>
              <a:t>à Abidjan, il a été convenu d’œuvrer à harmoniser les méthodologies de gestion des risques de catastrophe, faire un meilleur usage des données existantes </a:t>
            </a:r>
            <a:r>
              <a:rPr lang="fr-FR" sz="675" dirty="0" smtClean="0">
                <a:solidFill>
                  <a:srgbClr val="A6A6A6"/>
                </a:solidFill>
                <a:latin typeface="Arial" pitchFamily="34" charset="0"/>
                <a:cs typeface="Arial" pitchFamily="34" charset="0"/>
              </a:rPr>
              <a:t>et </a:t>
            </a:r>
            <a:r>
              <a:rPr lang="fr-FR" sz="675" dirty="0">
                <a:solidFill>
                  <a:srgbClr val="A6A6A6"/>
                </a:solidFill>
                <a:latin typeface="Arial" pitchFamily="34" charset="0"/>
                <a:cs typeface="Arial" pitchFamily="34" charset="0"/>
              </a:rPr>
              <a:t>garantir que les produits d’informations sont simplifiés.</a:t>
            </a:r>
            <a:endParaRPr lang="fr-FR" sz="700" dirty="0">
              <a:solidFill>
                <a:srgbClr val="A6A6A6"/>
              </a:solidFill>
              <a:latin typeface="Arial" pitchFamily="34" charset="0"/>
              <a:cs typeface="Arial" pitchFamily="34" charset="0"/>
            </a:endParaRPr>
          </a:p>
          <a:p>
            <a:pPr algn="just"/>
            <a:r>
              <a:rPr lang="en-GB" sz="675" dirty="0" smtClean="0">
                <a:solidFill>
                  <a:srgbClr val="A6A6A6"/>
                </a:solidFill>
                <a:latin typeface="Arial" pitchFamily="34" charset="0"/>
                <a:cs typeface="Arial" pitchFamily="34" charset="0"/>
              </a:rPr>
              <a:t>.</a:t>
            </a:r>
            <a:endParaRPr lang="fr-FR" sz="675" dirty="0">
              <a:solidFill>
                <a:srgbClr val="A6A6A6"/>
              </a:solidFill>
              <a:latin typeface="Arial" pitchFamily="34" charset="0"/>
              <a:cs typeface="Arial" pitchFamily="34" charset="0"/>
            </a:endParaRPr>
          </a:p>
          <a:p>
            <a:pPr algn="just"/>
            <a:endParaRPr lang="fr-FR" sz="700" dirty="0">
              <a:solidFill>
                <a:srgbClr val="A6A6A6"/>
              </a:solidFill>
              <a:latin typeface="Arial" pitchFamily="34" charset="0"/>
              <a:cs typeface="Arial" pitchFamily="34" charset="0"/>
            </a:endParaRPr>
          </a:p>
          <a:p>
            <a:pPr algn="just"/>
            <a:r>
              <a:rPr lang="fr-FR" sz="700" dirty="0">
                <a:solidFill>
                  <a:srgbClr val="A6A6A6"/>
                </a:solidFill>
                <a:latin typeface="Arial" pitchFamily="34" charset="0"/>
                <a:cs typeface="Arial" pitchFamily="34" charset="0"/>
              </a:rPr>
              <a:t> </a:t>
            </a:r>
          </a:p>
        </p:txBody>
      </p:sp>
      <p:sp>
        <p:nvSpPr>
          <p:cNvPr id="66" name="TextBox 22"/>
          <p:cNvSpPr txBox="1"/>
          <p:nvPr/>
        </p:nvSpPr>
        <p:spPr>
          <a:xfrm>
            <a:off x="3719827" y="3789979"/>
            <a:ext cx="1106247" cy="245109"/>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CAMEROUN</a:t>
            </a:r>
            <a:endParaRPr lang="en-GB" dirty="0"/>
          </a:p>
        </p:txBody>
      </p:sp>
      <p:sp>
        <p:nvSpPr>
          <p:cNvPr id="68" name="TextBox 44"/>
          <p:cNvSpPr txBox="1"/>
          <p:nvPr/>
        </p:nvSpPr>
        <p:spPr>
          <a:xfrm>
            <a:off x="3856981" y="4036486"/>
            <a:ext cx="1388856" cy="221538"/>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PLUS D’INCURSIONS DES MILITANTS</a:t>
            </a:r>
            <a:endParaRPr lang="en-GB" dirty="0"/>
          </a:p>
        </p:txBody>
      </p:sp>
      <p:cxnSp>
        <p:nvCxnSpPr>
          <p:cNvPr id="82" name="Connecteur droit 81"/>
          <p:cNvCxnSpPr/>
          <p:nvPr/>
        </p:nvCxnSpPr>
        <p:spPr>
          <a:xfrm flipV="1">
            <a:off x="1480901" y="2883411"/>
            <a:ext cx="6723" cy="1"/>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63" name="TextBox 22"/>
          <p:cNvSpPr txBox="1"/>
          <p:nvPr/>
        </p:nvSpPr>
        <p:spPr>
          <a:xfrm>
            <a:off x="18107" y="4193488"/>
            <a:ext cx="1907588" cy="315986"/>
          </a:xfrm>
          <a:prstGeom prst="rect">
            <a:avLst/>
          </a:prstGeom>
          <a:noFill/>
        </p:spPr>
        <p:txBody>
          <a:bodyPr wrap="square" lIns="99569" tIns="49785" rIns="99569" bIns="49785"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MVE GUINEE/ </a:t>
            </a:r>
            <a:r>
              <a:rPr lang="en-GB" dirty="0" smtClean="0"/>
              <a:t>SIERRA LEONE</a:t>
            </a:r>
            <a:endParaRPr lang="en-GB" dirty="0"/>
          </a:p>
        </p:txBody>
      </p:sp>
      <p:pic>
        <p:nvPicPr>
          <p:cNvPr id="64" name="Image 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7266" y="4579856"/>
            <a:ext cx="217529" cy="210513"/>
          </a:xfrm>
          <a:prstGeom prst="rect">
            <a:avLst/>
          </a:prstGeom>
        </p:spPr>
      </p:pic>
      <p:cxnSp>
        <p:nvCxnSpPr>
          <p:cNvPr id="74" name="Connecteur en angle 73"/>
          <p:cNvCxnSpPr/>
          <p:nvPr/>
        </p:nvCxnSpPr>
        <p:spPr>
          <a:xfrm rot="16200000" flipV="1">
            <a:off x="206119" y="3622345"/>
            <a:ext cx="899941" cy="111817"/>
          </a:xfrm>
          <a:prstGeom prst="bentConnector3">
            <a:avLst>
              <a:gd name="adj1" fmla="val 3129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37" name="TextBox 44"/>
          <p:cNvSpPr txBox="1"/>
          <p:nvPr/>
        </p:nvSpPr>
        <p:spPr>
          <a:xfrm>
            <a:off x="419523" y="4509474"/>
            <a:ext cx="1542801" cy="351277"/>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AFFAIBLISSEMENT </a:t>
            </a:r>
            <a:r>
              <a:rPr lang="en-GB" dirty="0" smtClean="0"/>
              <a:t> DE LA DIMINUTION DES CAS</a:t>
            </a:r>
            <a:endParaRPr lang="en-GB" dirty="0"/>
          </a:p>
        </p:txBody>
      </p:sp>
      <p:sp>
        <p:nvSpPr>
          <p:cNvPr id="33" name="TextBox 22"/>
          <p:cNvSpPr txBox="1"/>
          <p:nvPr/>
        </p:nvSpPr>
        <p:spPr>
          <a:xfrm>
            <a:off x="3037763" y="2003540"/>
            <a:ext cx="576065"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NIGER</a:t>
            </a:r>
            <a:endParaRPr lang="en-GB" dirty="0"/>
          </a:p>
        </p:txBody>
      </p:sp>
      <p:sp>
        <p:nvSpPr>
          <p:cNvPr id="42" name="TextBox 44"/>
          <p:cNvSpPr txBox="1"/>
          <p:nvPr/>
        </p:nvSpPr>
        <p:spPr>
          <a:xfrm>
            <a:off x="3564043" y="2357097"/>
            <a:ext cx="878356"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MIGRANTS </a:t>
            </a:r>
            <a:r>
              <a:rPr lang="en-GB" sz="900" b="1" dirty="0" smtClean="0">
                <a:solidFill>
                  <a:srgbClr val="026DB6"/>
                </a:solidFill>
                <a:latin typeface="Arial" panose="020B0604020202020204" pitchFamily="34" charset="0"/>
                <a:cs typeface="Arial" panose="020B0604020202020204" pitchFamily="34" charset="0"/>
              </a:rPr>
              <a:t>RETROUVÉS MORTS DANS LE DÉSERT</a:t>
            </a:r>
            <a:endParaRPr lang="en-GB" sz="900" b="1" dirty="0">
              <a:solidFill>
                <a:srgbClr val="026DB6"/>
              </a:solidFill>
              <a:latin typeface="Arial" panose="020B0604020202020204" pitchFamily="34" charset="0"/>
              <a:cs typeface="Arial" panose="020B0604020202020204" pitchFamily="34" charset="0"/>
            </a:endParaRPr>
          </a:p>
        </p:txBody>
      </p:sp>
      <p:sp>
        <p:nvSpPr>
          <p:cNvPr id="43" name="TextBox 48"/>
          <p:cNvSpPr txBox="1"/>
          <p:nvPr/>
        </p:nvSpPr>
        <p:spPr>
          <a:xfrm>
            <a:off x="3247381" y="2330209"/>
            <a:ext cx="227734"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18</a:t>
            </a:r>
            <a:endParaRPr lang="en-GB" sz="1600" b="1" dirty="0">
              <a:solidFill>
                <a:srgbClr val="026DB6"/>
              </a:solidFill>
              <a:latin typeface="Arial" panose="020B0604020202020204" pitchFamily="34" charset="0"/>
              <a:cs typeface="Arial" panose="020B0604020202020204" pitchFamily="34" charset="0"/>
            </a:endParaRPr>
          </a:p>
        </p:txBody>
      </p:sp>
      <p:cxnSp>
        <p:nvCxnSpPr>
          <p:cNvPr id="49" name="Connecteur en angle 48"/>
          <p:cNvCxnSpPr/>
          <p:nvPr/>
        </p:nvCxnSpPr>
        <p:spPr>
          <a:xfrm rot="5400000" flipH="1" flipV="1">
            <a:off x="586293" y="3621720"/>
            <a:ext cx="349609" cy="98199"/>
          </a:xfrm>
          <a:prstGeom prst="bentConnector3">
            <a:avLst>
              <a:gd name="adj1" fmla="val -18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32" name="TextBox 22"/>
          <p:cNvSpPr txBox="1"/>
          <p:nvPr/>
        </p:nvSpPr>
        <p:spPr>
          <a:xfrm>
            <a:off x="2931766" y="2961670"/>
            <a:ext cx="788061"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NIGERIA</a:t>
            </a:r>
            <a:endParaRPr lang="en-GB" dirty="0"/>
          </a:p>
        </p:txBody>
      </p:sp>
      <p:sp>
        <p:nvSpPr>
          <p:cNvPr id="39" name="TextBox 44"/>
          <p:cNvSpPr txBox="1"/>
          <p:nvPr/>
        </p:nvSpPr>
        <p:spPr>
          <a:xfrm>
            <a:off x="3463189" y="3168502"/>
            <a:ext cx="979210"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TUÉS DANS DES EXPLOSIONS</a:t>
            </a:r>
            <a:endParaRPr lang="en-GB" sz="900" b="1" dirty="0">
              <a:solidFill>
                <a:srgbClr val="026DB6"/>
              </a:solidFill>
              <a:latin typeface="Arial" panose="020B0604020202020204" pitchFamily="34" charset="0"/>
              <a:cs typeface="Arial" panose="020B0604020202020204" pitchFamily="34" charset="0"/>
            </a:endParaRPr>
          </a:p>
        </p:txBody>
      </p:sp>
      <p:sp>
        <p:nvSpPr>
          <p:cNvPr id="40" name="TextBox 48"/>
          <p:cNvSpPr txBox="1"/>
          <p:nvPr/>
        </p:nvSpPr>
        <p:spPr>
          <a:xfrm>
            <a:off x="3193026" y="3213261"/>
            <a:ext cx="229470"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10</a:t>
            </a:r>
            <a:endParaRPr lang="en-GB" sz="1600" b="1" dirty="0">
              <a:solidFill>
                <a:srgbClr val="026DB6"/>
              </a:solidFill>
              <a:latin typeface="Arial" panose="020B0604020202020204" pitchFamily="34" charset="0"/>
              <a:cs typeface="Arial" panose="020B0604020202020204" pitchFamily="34" charset="0"/>
            </a:endParaRPr>
          </a:p>
        </p:txBody>
      </p:sp>
      <p:sp>
        <p:nvSpPr>
          <p:cNvPr id="45" name="TextBox 22"/>
          <p:cNvSpPr txBox="1"/>
          <p:nvPr/>
        </p:nvSpPr>
        <p:spPr>
          <a:xfrm>
            <a:off x="4554612" y="1908423"/>
            <a:ext cx="734347"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TCHAD</a:t>
            </a:r>
            <a:endParaRPr lang="en-GB" dirty="0"/>
          </a:p>
        </p:txBody>
      </p:sp>
      <p:sp>
        <p:nvSpPr>
          <p:cNvPr id="47" name="TextBox 44"/>
          <p:cNvSpPr txBox="1"/>
          <p:nvPr/>
        </p:nvSpPr>
        <p:spPr>
          <a:xfrm>
            <a:off x="5061251" y="2132325"/>
            <a:ext cx="1293230" cy="293835"/>
          </a:xfrm>
          <a:prstGeom prst="rect">
            <a:avLst/>
          </a:prstGeom>
          <a:noFill/>
        </p:spPr>
        <p:txBody>
          <a:bodyPr wrap="square" lIns="0" tIns="0" rIns="0" bIns="0" rtlCol="0" anchor="ctr" anchorCtr="0">
            <a:noAutofit/>
          </a:bodyPr>
          <a:lstStyle/>
          <a:p>
            <a:r>
              <a:rPr lang="fr-CA" sz="900" b="1" dirty="0" smtClean="0">
                <a:solidFill>
                  <a:srgbClr val="026DB6"/>
                </a:solidFill>
                <a:latin typeface="Arial" panose="020B0604020202020204" pitchFamily="34" charset="0"/>
                <a:cs typeface="Arial" panose="020B0604020202020204" pitchFamily="34" charset="0"/>
              </a:rPr>
              <a:t>TUÉS DANS DES ATTENTATS SUICIDES</a:t>
            </a:r>
            <a:endParaRPr lang="en-GB" sz="900" b="1" dirty="0">
              <a:solidFill>
                <a:srgbClr val="026DB6"/>
              </a:solidFill>
              <a:latin typeface="Arial" panose="020B0604020202020204" pitchFamily="34" charset="0"/>
              <a:cs typeface="Arial" panose="020B0604020202020204" pitchFamily="34" charset="0"/>
            </a:endParaRPr>
          </a:p>
        </p:txBody>
      </p:sp>
      <p:sp>
        <p:nvSpPr>
          <p:cNvPr id="48" name="TextBox 48"/>
          <p:cNvSpPr txBox="1"/>
          <p:nvPr/>
        </p:nvSpPr>
        <p:spPr>
          <a:xfrm>
            <a:off x="4794947" y="2144630"/>
            <a:ext cx="229470"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23</a:t>
            </a:r>
            <a:endParaRPr lang="en-GB" sz="1600" b="1" dirty="0">
              <a:solidFill>
                <a:srgbClr val="026DB6"/>
              </a:solidFill>
              <a:latin typeface="Arial" panose="020B0604020202020204" pitchFamily="34" charset="0"/>
              <a:cs typeface="Arial" panose="020B0604020202020204" pitchFamily="34" charset="0"/>
            </a:endParaRPr>
          </a:p>
        </p:txBody>
      </p:sp>
      <p:sp>
        <p:nvSpPr>
          <p:cNvPr id="56" name="TextBox 44"/>
          <p:cNvSpPr txBox="1"/>
          <p:nvPr/>
        </p:nvSpPr>
        <p:spPr>
          <a:xfrm>
            <a:off x="5048066" y="2484487"/>
            <a:ext cx="1162805" cy="293835"/>
          </a:xfrm>
          <a:prstGeom prst="rect">
            <a:avLst/>
          </a:prstGeom>
          <a:noFill/>
        </p:spPr>
        <p:txBody>
          <a:bodyPr wrap="square" lIns="0" tIns="0" rIns="0" bIns="0" rtlCol="0" anchor="ctr" anchorCtr="0">
            <a:noAutofit/>
          </a:bodyPr>
          <a:lstStyle/>
          <a:p>
            <a:r>
              <a:rPr lang="fr-CA" sz="900" b="1" dirty="0" smtClean="0">
                <a:solidFill>
                  <a:srgbClr val="026DB6"/>
                </a:solidFill>
                <a:latin typeface="Arial" panose="020B0604020202020204" pitchFamily="34" charset="0"/>
                <a:cs typeface="Arial" panose="020B0604020202020204" pitchFamily="34" charset="0"/>
              </a:rPr>
              <a:t>ANS SANS POLIO</a:t>
            </a:r>
            <a:endParaRPr lang="en-GB" sz="900" b="1" dirty="0">
              <a:solidFill>
                <a:srgbClr val="026DB6"/>
              </a:solidFill>
              <a:latin typeface="Arial" panose="020B0604020202020204" pitchFamily="34" charset="0"/>
              <a:cs typeface="Arial" panose="020B0604020202020204" pitchFamily="34" charset="0"/>
            </a:endParaRPr>
          </a:p>
        </p:txBody>
      </p:sp>
      <p:sp>
        <p:nvSpPr>
          <p:cNvPr id="57" name="TextBox 48"/>
          <p:cNvSpPr txBox="1"/>
          <p:nvPr/>
        </p:nvSpPr>
        <p:spPr>
          <a:xfrm>
            <a:off x="4872640" y="2513448"/>
            <a:ext cx="88277" cy="229717"/>
          </a:xfrm>
          <a:prstGeom prst="rect">
            <a:avLst/>
          </a:prstGeom>
          <a:noFill/>
        </p:spPr>
        <p:txBody>
          <a:bodyPr wrap="square" lIns="0" tIns="0" rIns="0" bIns="0" rtlCol="0">
            <a:noAutofit/>
          </a:bodyPr>
          <a:lstStyle/>
          <a:p>
            <a:pPr algn="r"/>
            <a:r>
              <a:rPr lang="en-GB" sz="1600" b="1" dirty="0">
                <a:solidFill>
                  <a:srgbClr val="026DB6"/>
                </a:solidFill>
                <a:latin typeface="Arial" panose="020B0604020202020204" pitchFamily="34" charset="0"/>
                <a:cs typeface="Arial" panose="020B0604020202020204" pitchFamily="34" charset="0"/>
              </a:rPr>
              <a:t>3</a:t>
            </a:r>
          </a:p>
        </p:txBody>
      </p:sp>
      <p:pic>
        <p:nvPicPr>
          <p:cNvPr id="58" name="Image 5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37414" y="2526148"/>
            <a:ext cx="217529" cy="210513"/>
          </a:xfrm>
          <a:prstGeom prst="rect">
            <a:avLst/>
          </a:prstGeom>
        </p:spPr>
      </p:pic>
      <p:pic>
        <p:nvPicPr>
          <p:cNvPr id="60" name="Picture 6"/>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865210" y="3150187"/>
            <a:ext cx="352471" cy="352471"/>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p:cNvPicPr>
            <a:picLocks noChangeAspect="1"/>
          </p:cNvPicPr>
          <p:nvPr/>
        </p:nvPicPr>
        <p:blipFill>
          <a:blip r:embed="rId6"/>
          <a:stretch>
            <a:fillRect/>
          </a:stretch>
        </p:blipFill>
        <p:spPr>
          <a:xfrm>
            <a:off x="4529548" y="2144630"/>
            <a:ext cx="225000" cy="236250"/>
          </a:xfrm>
          <a:prstGeom prst="rect">
            <a:avLst/>
          </a:prstGeom>
        </p:spPr>
      </p:pic>
      <p:pic>
        <p:nvPicPr>
          <p:cNvPr id="3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9422"/>
            <a:ext cx="10693401"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ZoneTexte 54"/>
          <p:cNvSpPr txBox="1"/>
          <p:nvPr/>
        </p:nvSpPr>
        <p:spPr>
          <a:xfrm>
            <a:off x="6787593" y="468727"/>
            <a:ext cx="1649513" cy="253916"/>
          </a:xfrm>
          <a:prstGeom prst="rect">
            <a:avLst/>
          </a:prstGeom>
          <a:noFill/>
        </p:spPr>
        <p:txBody>
          <a:bodyPr wrap="square" rtlCol="0">
            <a:spAutoFit/>
          </a:bodyPr>
          <a:lstStyle/>
          <a:p>
            <a:r>
              <a:rPr lang="fr-CA" sz="1050" b="1" dirty="0" smtClean="0">
                <a:solidFill>
                  <a:schemeClr val="bg2">
                    <a:lumMod val="75000"/>
                  </a:schemeClr>
                </a:solidFill>
              </a:rPr>
              <a:t>09 </a:t>
            </a:r>
            <a:r>
              <a:rPr lang="fr-CA" sz="1050" b="1" dirty="0" smtClean="0">
                <a:solidFill>
                  <a:schemeClr val="bg2">
                    <a:lumMod val="75000"/>
                  </a:schemeClr>
                </a:solidFill>
              </a:rPr>
              <a:t>– </a:t>
            </a:r>
            <a:r>
              <a:rPr lang="fr-CA" sz="1050" b="1" dirty="0" smtClean="0">
                <a:solidFill>
                  <a:schemeClr val="bg2">
                    <a:lumMod val="75000"/>
                  </a:schemeClr>
                </a:solidFill>
              </a:rPr>
              <a:t>15 juin </a:t>
            </a:r>
            <a:r>
              <a:rPr lang="fr-CA" sz="1050" b="1" dirty="0" smtClean="0">
                <a:solidFill>
                  <a:schemeClr val="bg2">
                    <a:lumMod val="75000"/>
                  </a:schemeClr>
                </a:solidFill>
              </a:rPr>
              <a:t>2015</a:t>
            </a:r>
            <a:endParaRPr lang="fr-CA" sz="1050" b="1" dirty="0">
              <a:solidFill>
                <a:schemeClr val="bg2">
                  <a:lumMod val="75000"/>
                </a:schemeClr>
              </a:solidFill>
            </a:endParaRPr>
          </a:p>
        </p:txBody>
      </p:sp>
      <p:pic>
        <p:nvPicPr>
          <p:cNvPr id="34" name="Picture 6"/>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511247" y="3958295"/>
            <a:ext cx="352471" cy="352471"/>
          </a:xfrm>
          <a:prstGeom prst="rect">
            <a:avLst/>
          </a:prstGeom>
          <a:noFill/>
          <a:extLst>
            <a:ext uri="{909E8E84-426E-40DD-AFC4-6F175D3DCCD1}">
              <a14:hiddenFill xmlns:a14="http://schemas.microsoft.com/office/drawing/2010/main">
                <a:solidFill>
                  <a:srgbClr val="FFFFFF"/>
                </a:solidFill>
              </a14:hiddenFill>
            </a:ext>
          </a:extLst>
        </p:spPr>
      </p:pic>
      <p:pic>
        <p:nvPicPr>
          <p:cNvPr id="35" name="Image 2"/>
          <p:cNvPicPr>
            <a:picLocks noChangeAspect="1"/>
          </p:cNvPicPr>
          <p:nvPr/>
        </p:nvPicPr>
        <p:blipFill>
          <a:blip r:embed="rId8"/>
          <a:stretch>
            <a:fillRect/>
          </a:stretch>
        </p:blipFill>
        <p:spPr>
          <a:xfrm>
            <a:off x="2994548" y="2334926"/>
            <a:ext cx="236250" cy="225000"/>
          </a:xfrm>
          <a:prstGeom prst="rect">
            <a:avLst/>
          </a:prstGeom>
        </p:spPr>
      </p:pic>
    </p:spTree>
    <p:extLst>
      <p:ext uri="{BB962C8B-B14F-4D97-AF65-F5344CB8AC3E}">
        <p14:creationId xmlns:p14="http://schemas.microsoft.com/office/powerpoint/2010/main" val="355978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978112C3-794E-4766-A3EB-BDA2149EA95B}">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otalTime>6695</TotalTime>
  <Words>852</Words>
  <Application>Microsoft Office PowerPoint</Application>
  <PresentationFormat>Custom</PresentationFormat>
  <Paragraphs>50</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OCHA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OCHA</dc:creator>
  <cp:lastModifiedBy>Seynabou Niang Bah</cp:lastModifiedBy>
  <cp:revision>651</cp:revision>
  <cp:lastPrinted>2014-12-11T10:27:48Z</cp:lastPrinted>
  <dcterms:created xsi:type="dcterms:W3CDTF">2014-03-10T10:37:19Z</dcterms:created>
  <dcterms:modified xsi:type="dcterms:W3CDTF">2015-06-17T12:21:16Z</dcterms:modified>
</cp:coreProperties>
</file>