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36BB6"/>
    <a:srgbClr val="FF721E"/>
    <a:srgbClr val="404040"/>
    <a:srgbClr val="026DB6"/>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926" autoAdjust="0"/>
    <p:restoredTop sz="96453" autoAdjust="0"/>
  </p:normalViewPr>
  <p:slideViewPr>
    <p:cSldViewPr>
      <p:cViewPr>
        <p:scale>
          <a:sx n="100" d="100"/>
          <a:sy n="100" d="100"/>
        </p:scale>
        <p:origin x="462" y="78"/>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05/08/2015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05/08/2015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05/08/2015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05/08/2015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05/08/2015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05/08/2015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05/08/2015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05/08/2015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05/08/2015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05/08/2015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05/08/2015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05/08/2015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05/08/2015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05/08/2015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 y="846490"/>
            <a:ext cx="6683822" cy="6019751"/>
          </a:xfrm>
          <a:prstGeom prst="rect">
            <a:avLst/>
          </a:prstGeom>
        </p:spPr>
      </p:pic>
      <p:sp>
        <p:nvSpPr>
          <p:cNvPr id="20" name="TextBox 19"/>
          <p:cNvSpPr txBox="1"/>
          <p:nvPr/>
        </p:nvSpPr>
        <p:spPr>
          <a:xfrm>
            <a:off x="138675" y="6084887"/>
            <a:ext cx="3930633" cy="716095"/>
          </a:xfrm>
          <a:prstGeom prst="rect">
            <a:avLst/>
          </a:prstGeom>
          <a:noFill/>
        </p:spPr>
        <p:txBody>
          <a:bodyPr wrap="square" lIns="99569" tIns="49785" rIns="99569" bIns="49785" rtlCol="0">
            <a:spAutoFit/>
          </a:bodyPr>
          <a:lstStyle/>
          <a:p>
            <a:r>
              <a:rPr lang="fr-FR" sz="800" dirty="0">
                <a:solidFill>
                  <a:srgbClr val="659AD2"/>
                </a:solidFill>
                <a:latin typeface="Arial" panose="020B0604020202020204" pitchFamily="34" charset="0"/>
                <a:cs typeface="Arial" panose="020B0604020202020204" pitchFamily="34" charset="0"/>
              </a:rPr>
              <a:t>Date de création: </a:t>
            </a:r>
            <a:r>
              <a:rPr lang="fr-FR" sz="800" dirty="0" smtClean="0">
                <a:solidFill>
                  <a:srgbClr val="659AD2"/>
                </a:solidFill>
                <a:latin typeface="Arial" panose="020B0604020202020204" pitchFamily="34" charset="0"/>
                <a:cs typeface="Arial" panose="020B0604020202020204" pitchFamily="34" charset="0"/>
              </a:rPr>
              <a:t>04 Août 2015</a:t>
            </a:r>
            <a:endParaRPr lang="fr-FR" sz="800" dirty="0">
              <a:solidFill>
                <a:srgbClr val="659AD2"/>
              </a:solidFill>
              <a:latin typeface="Arial" panose="020B0604020202020204" pitchFamily="34" charset="0"/>
              <a:cs typeface="Arial" panose="020B0604020202020204" pitchFamily="34" charset="0"/>
            </a:endParaRPr>
          </a:p>
          <a:p>
            <a:r>
              <a:rPr lang="fr-FR" sz="800" dirty="0">
                <a:solidFill>
                  <a:srgbClr val="659AD2"/>
                </a:solidFill>
                <a:latin typeface="Arial" panose="020B0604020202020204" pitchFamily="34" charset="0"/>
                <a:cs typeface="Arial" panose="020B0604020202020204" pitchFamily="34" charset="0"/>
              </a:rPr>
              <a:t>Sources de données de la carte: 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OCHA.</a:t>
            </a:r>
          </a:p>
          <a:p>
            <a:endParaRPr lang="fr-FR" sz="800" dirty="0">
              <a:solidFill>
                <a:srgbClr val="659AD2"/>
              </a:solidFill>
              <a:latin typeface="Arial" panose="020B0604020202020204" pitchFamily="34" charset="0"/>
              <a:cs typeface="Arial" panose="020B0604020202020204" pitchFamily="34" charset="0"/>
            </a:endParaRPr>
          </a:p>
          <a:p>
            <a:r>
              <a:rPr lang="fr-FR" sz="800" dirty="0">
                <a:solidFill>
                  <a:srgbClr val="659AD2"/>
                </a:solidFill>
                <a:latin typeface="Arial" panose="020B0604020202020204" pitchFamily="34" charset="0"/>
                <a:cs typeface="Arial" panose="020B0604020202020204" pitchFamily="34" charset="0"/>
              </a:rPr>
              <a:t>Les frontières, noms et désignations employés sur cette carte n’impliquent pas une reconnaissance ou acceptation officielle par les Nations Unies.</a:t>
            </a:r>
            <a:endParaRPr lang="fr-FR" sz="800" dirty="0">
              <a:solidFill>
                <a:srgbClr val="659AD2"/>
              </a:solidFill>
              <a:latin typeface="Arial" panose="020B0604020202020204" pitchFamily="34" charset="0"/>
              <a:cs typeface="Arial" panose="020B0604020202020204" pitchFamily="34" charset="0"/>
            </a:endParaRPr>
          </a:p>
        </p:txBody>
      </p:sp>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28 July – 3 August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683423" y="846490"/>
            <a:ext cx="3953770" cy="6318517"/>
          </a:xfrm>
          <a:prstGeom prst="rect">
            <a:avLst/>
          </a:prstGeom>
          <a:noFill/>
        </p:spPr>
        <p:txBody>
          <a:bodyPr wrap="square" lIns="99569" tIns="49785" rIns="99569" bIns="49785" rtlCol="0">
            <a:noAutofit/>
          </a:bodyPr>
          <a:lstStyle/>
          <a:p>
            <a:r>
              <a:rPr lang="fr-FR" sz="1050" b="1" dirty="0">
                <a:solidFill>
                  <a:srgbClr val="FF721E"/>
                </a:solidFill>
                <a:latin typeface="Arial"/>
              </a:rPr>
              <a:t>RÉPUBLIQUE </a:t>
            </a:r>
            <a:r>
              <a:rPr lang="fr-FR" sz="1050" b="1" dirty="0" smtClean="0">
                <a:solidFill>
                  <a:srgbClr val="FF721E"/>
                </a:solidFill>
                <a:latin typeface="Arial"/>
              </a:rPr>
              <a:t>CENTRAFRICAINE</a:t>
            </a:r>
          </a:p>
          <a:p>
            <a:r>
              <a:rPr lang="en-US" sz="800" b="1" i="1" cap="all" dirty="0">
                <a:solidFill>
                  <a:srgbClr val="036BB6"/>
                </a:solidFill>
                <a:latin typeface="Arial"/>
              </a:rPr>
              <a:t>Les </a:t>
            </a:r>
            <a:r>
              <a:rPr lang="en-US" sz="800" b="1" i="1" cap="all" dirty="0" err="1">
                <a:solidFill>
                  <a:srgbClr val="036BB6"/>
                </a:solidFill>
                <a:latin typeface="Arial"/>
              </a:rPr>
              <a:t>affrontements</a:t>
            </a:r>
            <a:r>
              <a:rPr lang="en-US" sz="800" b="1" i="1" cap="all" dirty="0">
                <a:solidFill>
                  <a:srgbClr val="036BB6"/>
                </a:solidFill>
                <a:latin typeface="Arial"/>
              </a:rPr>
              <a:t> se </a:t>
            </a:r>
            <a:r>
              <a:rPr lang="en-US" sz="800" b="1" i="1" cap="all" dirty="0" err="1" smtClean="0">
                <a:solidFill>
                  <a:srgbClr val="036BB6"/>
                </a:solidFill>
                <a:latin typeface="Arial"/>
              </a:rPr>
              <a:t>poursuivent</a:t>
            </a:r>
            <a:r>
              <a:rPr lang="en-US" sz="800" b="1" i="1" cap="all" dirty="0" smtClean="0">
                <a:solidFill>
                  <a:srgbClr val="036BB6"/>
                </a:solidFill>
                <a:latin typeface="Arial"/>
              </a:rPr>
              <a:t> </a:t>
            </a:r>
            <a:r>
              <a:rPr lang="en-US" sz="800" b="1" i="1" cap="all" dirty="0" err="1" smtClean="0">
                <a:solidFill>
                  <a:srgbClr val="036BB6"/>
                </a:solidFill>
                <a:latin typeface="Arial"/>
              </a:rPr>
              <a:t>dans</a:t>
            </a:r>
            <a:r>
              <a:rPr lang="en-US" sz="800" b="1" i="1" cap="all" dirty="0" smtClean="0">
                <a:solidFill>
                  <a:srgbClr val="036BB6"/>
                </a:solidFill>
                <a:latin typeface="Arial"/>
              </a:rPr>
              <a:t> le </a:t>
            </a:r>
            <a:r>
              <a:rPr lang="en-US" sz="800" b="1" i="1" cap="all" dirty="0" err="1" smtClean="0">
                <a:solidFill>
                  <a:srgbClr val="036BB6"/>
                </a:solidFill>
                <a:latin typeface="Arial"/>
              </a:rPr>
              <a:t>nord</a:t>
            </a:r>
            <a:endParaRPr lang="en-US" sz="800" b="1" i="1" cap="all" dirty="0" smtClean="0">
              <a:solidFill>
                <a:srgbClr val="036BB6"/>
              </a:solidFill>
              <a:latin typeface="Arial"/>
            </a:endParaRPr>
          </a:p>
          <a:p>
            <a:pPr algn="just"/>
            <a:r>
              <a:rPr lang="fr-FR" sz="800" dirty="0">
                <a:solidFill>
                  <a:srgbClr val="A6A6A6"/>
                </a:solidFill>
                <a:latin typeface="Arial" pitchFamily="34" charset="0"/>
                <a:cs typeface="Arial" pitchFamily="34" charset="0"/>
              </a:rPr>
              <a:t>Au moins 26 personnes sont décédées le 28 juillet alors que des groupes armés s’affrontaient pour le contrôle de </a:t>
            </a:r>
            <a:r>
              <a:rPr lang="fr-FR" sz="800" dirty="0" err="1">
                <a:solidFill>
                  <a:srgbClr val="A6A6A6"/>
                </a:solidFill>
                <a:latin typeface="Arial" pitchFamily="34" charset="0"/>
                <a:cs typeface="Arial" pitchFamily="34" charset="0"/>
              </a:rPr>
              <a:t>Markounda</a:t>
            </a:r>
            <a:r>
              <a:rPr lang="fr-FR" sz="800" dirty="0">
                <a:solidFill>
                  <a:srgbClr val="A6A6A6"/>
                </a:solidFill>
                <a:latin typeface="Arial" pitchFamily="34" charset="0"/>
                <a:cs typeface="Arial" pitchFamily="34" charset="0"/>
              </a:rPr>
              <a:t>, une ville du nord-ouest de la République centrafricaine. </a:t>
            </a:r>
            <a:endParaRPr lang="en-US" sz="300" b="1" i="1" cap="all" dirty="0">
              <a:solidFill>
                <a:srgbClr val="036BB6"/>
              </a:solidFill>
              <a:latin typeface="Arial"/>
            </a:endParaRPr>
          </a:p>
          <a:p>
            <a:r>
              <a:rPr lang="en-US" sz="800" b="1" i="1" cap="all" dirty="0">
                <a:solidFill>
                  <a:srgbClr val="036BB6"/>
                </a:solidFill>
                <a:latin typeface="Arial"/>
              </a:rPr>
              <a:t>1 </a:t>
            </a:r>
            <a:r>
              <a:rPr lang="en-US" sz="800" b="1" i="1" cap="all" dirty="0" err="1">
                <a:solidFill>
                  <a:srgbClr val="036BB6"/>
                </a:solidFill>
                <a:latin typeface="Arial"/>
              </a:rPr>
              <a:t>casque</a:t>
            </a:r>
            <a:r>
              <a:rPr lang="en-US" sz="800" b="1" i="1" cap="all" dirty="0">
                <a:solidFill>
                  <a:srgbClr val="036BB6"/>
                </a:solidFill>
                <a:latin typeface="Arial"/>
              </a:rPr>
              <a:t> bleu </a:t>
            </a:r>
            <a:r>
              <a:rPr lang="en-US" sz="800" b="1" i="1" cap="all" dirty="0" err="1" smtClean="0">
                <a:solidFill>
                  <a:srgbClr val="036BB6"/>
                </a:solidFill>
                <a:latin typeface="Arial"/>
              </a:rPr>
              <a:t>tué</a:t>
            </a:r>
            <a:endParaRPr lang="en-US" sz="800" b="1" i="1" cap="all" dirty="0" smtClean="0">
              <a:solidFill>
                <a:srgbClr val="036BB6"/>
              </a:solidFill>
              <a:latin typeface="Arial"/>
            </a:endParaRPr>
          </a:p>
          <a:p>
            <a:r>
              <a:rPr lang="fr-FR" sz="800" dirty="0">
                <a:solidFill>
                  <a:srgbClr val="A6A6A6"/>
                </a:solidFill>
                <a:latin typeface="Arial" pitchFamily="34" charset="0"/>
                <a:cs typeface="Arial" pitchFamily="34" charset="0"/>
              </a:rPr>
              <a:t>Le 2 août, un casque bleu de la MINUSCA a été tué lors d'affrontements avec des assaillants armés dans un quartier au nord de la capitale, Bangui. L'attaque a été condamnée par le Secrétaire général des Nations Unies, Ban </a:t>
            </a:r>
            <a:r>
              <a:rPr lang="fr-FR" sz="800" dirty="0" err="1">
                <a:solidFill>
                  <a:srgbClr val="A6A6A6"/>
                </a:solidFill>
                <a:latin typeface="Arial" pitchFamily="34" charset="0"/>
                <a:cs typeface="Arial" pitchFamily="34" charset="0"/>
              </a:rPr>
              <a:t>Ki-moon</a:t>
            </a:r>
            <a:r>
              <a:rPr lang="fr-FR" sz="800" dirty="0">
                <a:solidFill>
                  <a:srgbClr val="A6A6A6"/>
                </a:solidFill>
                <a:latin typeface="Arial" pitchFamily="34" charset="0"/>
                <a:cs typeface="Arial" pitchFamily="34" charset="0"/>
              </a:rPr>
              <a:t>.</a:t>
            </a:r>
            <a:endParaRPr lang="en-US" sz="300" dirty="0" smtClean="0">
              <a:solidFill>
                <a:srgbClr val="A6A6A6"/>
              </a:solidFill>
              <a:latin typeface="Arial" pitchFamily="34" charset="0"/>
              <a:cs typeface="Arial" pitchFamily="34" charset="0"/>
            </a:endParaRPr>
          </a:p>
          <a:p>
            <a:r>
              <a:rPr lang="en-GB" sz="1050" b="1" dirty="0" smtClean="0">
                <a:solidFill>
                  <a:srgbClr val="FF721E"/>
                </a:solidFill>
                <a:latin typeface="Arial"/>
              </a:rPr>
              <a:t>TCHAD</a:t>
            </a:r>
            <a:endParaRPr lang="fr-FR" sz="1050" b="1" dirty="0">
              <a:solidFill>
                <a:srgbClr val="FF721E"/>
              </a:solidFill>
              <a:latin typeface="Arial"/>
            </a:endParaRPr>
          </a:p>
          <a:p>
            <a:r>
              <a:rPr lang="fr-FR" sz="800" b="1" i="1" cap="all" dirty="0">
                <a:solidFill>
                  <a:srgbClr val="036BB6"/>
                </a:solidFill>
                <a:latin typeface="Arial"/>
              </a:rPr>
              <a:t>Près de 26 000 déplacés dans la région du </a:t>
            </a:r>
            <a:r>
              <a:rPr lang="fr-FR" sz="800" b="1" i="1" cap="all" dirty="0" smtClean="0">
                <a:solidFill>
                  <a:srgbClr val="036BB6"/>
                </a:solidFill>
                <a:latin typeface="Arial"/>
              </a:rPr>
              <a:t>lac</a:t>
            </a:r>
          </a:p>
          <a:p>
            <a:pPr algn="just"/>
            <a:r>
              <a:rPr lang="fr-FR" sz="800" dirty="0">
                <a:solidFill>
                  <a:srgbClr val="A6A6A6"/>
                </a:solidFill>
                <a:latin typeface="Arial" pitchFamily="34" charset="0"/>
                <a:cs typeface="Arial" pitchFamily="34" charset="0"/>
              </a:rPr>
              <a:t>Des déplacements spontanés significatifs dus à la menace de Boko Haram et/ou à des opérations militaires et affrontements avec des assaillants ont été rapportés dans la région du lac, ce qui porte le nombre de personnes déplacées ces deux dernières semaines à près de 26 000. Plusieurs missions d'évaluation inter-agences ont été entreprises sur les sites où se trouvent les déplacés. La plupart des besoins signalés sont le logement, la nourriture, la santé et l’eau, l’assainissement et l’hygiène (WASH). La réponse humanitaire a commencé pour environ 2 000 personnes dans trois sites où des kits d’articles non alimentaires et WASH ont été distribués par le PAM et l'UNICEF. Une réunion de coordination inter-agences a été organisée le 31 juillet afin de planifier et de coordonner la réponse </a:t>
            </a:r>
            <a:r>
              <a:rPr lang="fr-FR" sz="800" dirty="0" smtClean="0">
                <a:solidFill>
                  <a:srgbClr val="A6A6A6"/>
                </a:solidFill>
                <a:latin typeface="Arial" pitchFamily="34" charset="0"/>
                <a:cs typeface="Arial" pitchFamily="34" charset="0"/>
              </a:rPr>
              <a:t>pour </a:t>
            </a:r>
            <a:r>
              <a:rPr lang="fr-FR" sz="800" dirty="0">
                <a:solidFill>
                  <a:srgbClr val="A6A6A6"/>
                </a:solidFill>
                <a:latin typeface="Arial" pitchFamily="34" charset="0"/>
                <a:cs typeface="Arial" pitchFamily="34" charset="0"/>
              </a:rPr>
              <a:t>ces nouveaux arrivants</a:t>
            </a:r>
            <a:r>
              <a:rPr lang="fr-FR" sz="800" dirty="0" smtClean="0">
                <a:solidFill>
                  <a:srgbClr val="A6A6A6"/>
                </a:solidFill>
                <a:latin typeface="Arial" pitchFamily="34" charset="0"/>
                <a:cs typeface="Arial" pitchFamily="34" charset="0"/>
              </a:rPr>
              <a:t>.</a:t>
            </a:r>
            <a:endParaRPr lang="fr-FR" sz="800" dirty="0">
              <a:solidFill>
                <a:srgbClr val="A6A6A6"/>
              </a:solidFill>
              <a:latin typeface="Arial" pitchFamily="34" charset="0"/>
              <a:cs typeface="Arial" pitchFamily="34" charset="0"/>
            </a:endParaRPr>
          </a:p>
          <a:p>
            <a:pPr algn="just"/>
            <a:r>
              <a:rPr lang="en-US" sz="1050" b="1" dirty="0" smtClean="0">
                <a:solidFill>
                  <a:srgbClr val="FF721E"/>
                </a:solidFill>
                <a:latin typeface="Arial"/>
              </a:rPr>
              <a:t>MALI</a:t>
            </a:r>
            <a:endParaRPr lang="en-US" sz="1050" b="1" dirty="0">
              <a:solidFill>
                <a:srgbClr val="FF721E"/>
              </a:solidFill>
              <a:latin typeface="Arial"/>
            </a:endParaRPr>
          </a:p>
          <a:p>
            <a:r>
              <a:rPr lang="fr-FR" sz="800" b="1" i="1" cap="all" dirty="0">
                <a:solidFill>
                  <a:srgbClr val="036BB6"/>
                </a:solidFill>
                <a:latin typeface="Arial"/>
              </a:rPr>
              <a:t>12 tués dans des </a:t>
            </a:r>
            <a:r>
              <a:rPr lang="fr-FR" sz="800" b="1" i="1" cap="all" dirty="0" smtClean="0">
                <a:solidFill>
                  <a:srgbClr val="036BB6"/>
                </a:solidFill>
                <a:latin typeface="Arial"/>
              </a:rPr>
              <a:t>attaques</a:t>
            </a:r>
          </a:p>
          <a:p>
            <a:pPr algn="just"/>
            <a:r>
              <a:rPr lang="fr-FR" sz="800" dirty="0">
                <a:solidFill>
                  <a:srgbClr val="A6A6A6"/>
                </a:solidFill>
                <a:latin typeface="Arial" pitchFamily="34" charset="0"/>
                <a:cs typeface="Arial" pitchFamily="34" charset="0"/>
              </a:rPr>
              <a:t>Des hommes armés ont tué 10 soldats maliens à la base militaire de Gourma </a:t>
            </a:r>
            <a:r>
              <a:rPr lang="fr-FR" sz="800" dirty="0" err="1">
                <a:solidFill>
                  <a:srgbClr val="A6A6A6"/>
                </a:solidFill>
                <a:latin typeface="Arial" pitchFamily="34" charset="0"/>
                <a:cs typeface="Arial" pitchFamily="34" charset="0"/>
              </a:rPr>
              <a:t>Rharous</a:t>
            </a:r>
            <a:r>
              <a:rPr lang="fr-FR" sz="800" dirty="0">
                <a:solidFill>
                  <a:srgbClr val="A6A6A6"/>
                </a:solidFill>
                <a:latin typeface="Arial" pitchFamily="34" charset="0"/>
                <a:cs typeface="Arial" pitchFamily="34" charset="0"/>
              </a:rPr>
              <a:t> dans la région nord de Tombouctou le 03 août, selon un officiel de l'armée. Deux soldats ont également été tués le 1er août lorsqu’ils ont été pris en embuscade dans une zone proche de la frontière avec la Mauritanie. A la suite de ces attaques, la MINUSMA a souligné l'urgente nécessité de faire avancer le processus de paix afin d'assurer que le gouvernement et les parties prenantes travaillent et agissent de concert, avec le soutien de la population, pour conjurer la menace terroriste au Mali.</a:t>
            </a:r>
            <a:endParaRPr lang="en-US" sz="300" dirty="0" smtClean="0">
              <a:solidFill>
                <a:srgbClr val="A6A6A6"/>
              </a:solidFill>
              <a:latin typeface="Arial" pitchFamily="34" charset="0"/>
              <a:cs typeface="Arial" pitchFamily="34" charset="0"/>
            </a:endParaRPr>
          </a:p>
          <a:p>
            <a:pPr algn="just"/>
            <a:r>
              <a:rPr lang="en-GB" sz="1050" b="1" dirty="0" smtClean="0">
                <a:solidFill>
                  <a:srgbClr val="FF721E"/>
                </a:solidFill>
                <a:latin typeface="Arial"/>
              </a:rPr>
              <a:t>NIGERIA</a:t>
            </a:r>
          </a:p>
          <a:p>
            <a:pPr algn="just"/>
            <a:r>
              <a:rPr lang="fr-FR" sz="800" b="1" i="1" cap="all" dirty="0">
                <a:solidFill>
                  <a:srgbClr val="036BB6"/>
                </a:solidFill>
                <a:latin typeface="Arial"/>
              </a:rPr>
              <a:t>178 otages libérés de Boko </a:t>
            </a:r>
            <a:r>
              <a:rPr lang="fr-FR" sz="800" b="1" i="1" cap="all" dirty="0" smtClean="0">
                <a:solidFill>
                  <a:srgbClr val="036BB6"/>
                </a:solidFill>
                <a:latin typeface="Arial"/>
              </a:rPr>
              <a:t>Haram</a:t>
            </a:r>
          </a:p>
          <a:p>
            <a:pPr algn="just"/>
            <a:r>
              <a:rPr lang="fr-FR" sz="800" dirty="0">
                <a:solidFill>
                  <a:srgbClr val="A6A6A6"/>
                </a:solidFill>
                <a:latin typeface="Arial" pitchFamily="34" charset="0"/>
                <a:cs typeface="Arial" pitchFamily="34" charset="0"/>
              </a:rPr>
              <a:t>Boko Haram continue de perpétrer des attaques dans le nord du Nigéria où 13 personnes ont été tuées le 2 août, lors d'un raid sur le village de Malari, dans l'État de Borno. Des sources médiatiques indiquent que des maisons et d'autres structures ont été brûlées ou détruites pendant l'attaque. Le 3 août, l’armée nigériane a dit avoir attaqué une base de Boko Haram et libéré 178 otages, principalement des femmes et des enfants, près d’Aulari, à environ 70 kilomètres au sud de Maiduguri.</a:t>
            </a:r>
            <a:endParaRPr lang="en-GB" sz="300" dirty="0">
              <a:solidFill>
                <a:srgbClr val="A6A6A6"/>
              </a:solidFill>
              <a:latin typeface="Arial" pitchFamily="34" charset="0"/>
              <a:cs typeface="Arial" pitchFamily="34" charset="0"/>
            </a:endParaRPr>
          </a:p>
          <a:p>
            <a:r>
              <a:rPr lang="en-GB" sz="1050" b="1" dirty="0">
                <a:solidFill>
                  <a:srgbClr val="FF721E"/>
                </a:solidFill>
                <a:latin typeface="Arial"/>
              </a:rPr>
              <a:t>RÉGIONAL/ MALADIE A VIRUS EBOLA (MVE</a:t>
            </a:r>
            <a:r>
              <a:rPr lang="en-GB" sz="1050" b="1" dirty="0" smtClean="0">
                <a:solidFill>
                  <a:srgbClr val="FF721E"/>
                </a:solidFill>
                <a:latin typeface="Arial"/>
              </a:rPr>
              <a:t>)</a:t>
            </a:r>
          </a:p>
          <a:p>
            <a:r>
              <a:rPr lang="en-US" sz="800" b="1" i="1" cap="all" dirty="0" smtClean="0">
                <a:solidFill>
                  <a:srgbClr val="036BB6"/>
                </a:solidFill>
                <a:latin typeface="Arial"/>
              </a:rPr>
              <a:t>UNMEER a </a:t>
            </a:r>
            <a:r>
              <a:rPr lang="en-US" sz="800" b="1" i="1" cap="all" dirty="0" err="1" smtClean="0">
                <a:solidFill>
                  <a:srgbClr val="036BB6"/>
                </a:solidFill>
                <a:latin typeface="Arial"/>
              </a:rPr>
              <a:t>cessé</a:t>
            </a:r>
            <a:r>
              <a:rPr lang="en-US" sz="800" b="1" i="1" cap="all" dirty="0" smtClean="0">
                <a:solidFill>
                  <a:srgbClr val="036BB6"/>
                </a:solidFill>
                <a:latin typeface="Arial"/>
              </a:rPr>
              <a:t> </a:t>
            </a:r>
            <a:r>
              <a:rPr lang="en-US" sz="800" b="1" i="1" cap="all" dirty="0" err="1" smtClean="0">
                <a:solidFill>
                  <a:srgbClr val="036BB6"/>
                </a:solidFill>
                <a:latin typeface="Arial"/>
              </a:rPr>
              <a:t>ses</a:t>
            </a:r>
            <a:r>
              <a:rPr lang="en-US" sz="800" b="1" i="1" cap="all" dirty="0" smtClean="0">
                <a:solidFill>
                  <a:srgbClr val="036BB6"/>
                </a:solidFill>
                <a:latin typeface="Arial"/>
              </a:rPr>
              <a:t> </a:t>
            </a:r>
            <a:r>
              <a:rPr lang="en-US" sz="800" b="1" i="1" cap="all" dirty="0" err="1" smtClean="0">
                <a:solidFill>
                  <a:srgbClr val="036BB6"/>
                </a:solidFill>
                <a:latin typeface="Arial"/>
              </a:rPr>
              <a:t>activités</a:t>
            </a:r>
            <a:r>
              <a:rPr lang="en-US" sz="800" b="1" i="1" cap="all" dirty="0" smtClean="0">
                <a:solidFill>
                  <a:srgbClr val="036BB6"/>
                </a:solidFill>
                <a:latin typeface="Arial"/>
              </a:rPr>
              <a:t> le 31 </a:t>
            </a:r>
            <a:r>
              <a:rPr lang="en-US" sz="800" b="1" i="1" cap="all" dirty="0" err="1" smtClean="0">
                <a:solidFill>
                  <a:srgbClr val="036BB6"/>
                </a:solidFill>
                <a:latin typeface="Arial"/>
              </a:rPr>
              <a:t>juillet</a:t>
            </a:r>
            <a:endParaRPr lang="fr-FR" sz="800" b="1" i="1" cap="all" dirty="0">
              <a:solidFill>
                <a:srgbClr val="036BB6"/>
              </a:solidFill>
              <a:latin typeface="Arial"/>
            </a:endParaRPr>
          </a:p>
          <a:p>
            <a:pPr algn="just"/>
            <a:r>
              <a:rPr lang="fr-FR" sz="800" dirty="0">
                <a:solidFill>
                  <a:srgbClr val="A6A6A6"/>
                </a:solidFill>
                <a:latin typeface="Arial" pitchFamily="34" charset="0"/>
                <a:cs typeface="Arial" pitchFamily="34" charset="0"/>
              </a:rPr>
              <a:t>Le Secrétaire général Ban </a:t>
            </a:r>
            <a:r>
              <a:rPr lang="fr-FR" sz="800" dirty="0" err="1">
                <a:solidFill>
                  <a:srgbClr val="A6A6A6"/>
                </a:solidFill>
                <a:latin typeface="Arial" pitchFamily="34" charset="0"/>
                <a:cs typeface="Arial" pitchFamily="34" charset="0"/>
              </a:rPr>
              <a:t>Ki-moon</a:t>
            </a:r>
            <a:r>
              <a:rPr lang="fr-FR" sz="800" dirty="0">
                <a:solidFill>
                  <a:srgbClr val="A6A6A6"/>
                </a:solidFill>
                <a:latin typeface="Arial" pitchFamily="34" charset="0"/>
                <a:cs typeface="Arial" pitchFamily="34" charset="0"/>
              </a:rPr>
              <a:t> a annoncé le 31 juillet, la fin de la Mission des Nations Unies pour l’action d’urgence contre Ebola (UNMEER). Dorénavant, l’OMS sera en charge de surveiller la réponse d’urgence contre Ebola, sous l’autorité directe de son Directeur Général.  Au 3 août, deux nouveaux cas MVE sont confirmés: un en Guinée et un en Sierra Leone. Ceci est le total hebdomadaire le plus bas depuis plus d'un an. Le 3 août a marqué la dixième journée du second décompte de 42 jours au Libéria pour être déclaré exempt du virus.</a:t>
            </a:r>
            <a:endParaRPr lang="en-US" sz="100" b="1" i="1" cap="all" dirty="0" smtClean="0">
              <a:solidFill>
                <a:srgbClr val="036BB6"/>
              </a:solidFill>
              <a:latin typeface="Arial"/>
            </a:endParaRPr>
          </a:p>
        </p:txBody>
      </p:sp>
      <p:sp>
        <p:nvSpPr>
          <p:cNvPr id="66" name="TextBox 22"/>
          <p:cNvSpPr txBox="1"/>
          <p:nvPr/>
        </p:nvSpPr>
        <p:spPr>
          <a:xfrm>
            <a:off x="4554611" y="1907752"/>
            <a:ext cx="663587" cy="242930"/>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a:t>T</a:t>
            </a:r>
            <a:r>
              <a:rPr lang="en-GB" dirty="0" smtClean="0"/>
              <a:t>CHAD</a:t>
            </a:r>
            <a:endParaRPr lang="en-GB" dirty="0"/>
          </a:p>
        </p:txBody>
      </p:sp>
      <p:sp>
        <p:nvSpPr>
          <p:cNvPr id="68" name="TextBox 44"/>
          <p:cNvSpPr txBox="1"/>
          <p:nvPr/>
        </p:nvSpPr>
        <p:spPr>
          <a:xfrm>
            <a:off x="4534840" y="2495469"/>
            <a:ext cx="1115757" cy="319465"/>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fr-CA" dirty="0" smtClean="0"/>
              <a:t>NVX DÉPLACÉS DANS LA RÉGION DU LAC</a:t>
            </a:r>
            <a:endParaRPr lang="en-GB" dirty="0"/>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63" name="TextBox 22"/>
          <p:cNvSpPr txBox="1"/>
          <p:nvPr/>
        </p:nvSpPr>
        <p:spPr>
          <a:xfrm>
            <a:off x="18107" y="4193488"/>
            <a:ext cx="1907588" cy="31598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MVE </a:t>
            </a:r>
            <a:r>
              <a:rPr lang="en-GB" dirty="0" smtClean="0"/>
              <a:t>REGIONAL </a:t>
            </a:r>
            <a:endParaRPr lang="en-GB" dirty="0"/>
          </a:p>
        </p:txBody>
      </p:sp>
      <p:sp>
        <p:nvSpPr>
          <p:cNvPr id="33" name="TextBox 22"/>
          <p:cNvSpPr txBox="1"/>
          <p:nvPr/>
        </p:nvSpPr>
        <p:spPr>
          <a:xfrm>
            <a:off x="5119710" y="3425598"/>
            <a:ext cx="455696"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fr-CA" dirty="0" smtClean="0"/>
              <a:t>RCA</a:t>
            </a:r>
            <a:endParaRPr lang="en-GB" dirty="0"/>
          </a:p>
        </p:txBody>
      </p:sp>
      <p:sp>
        <p:nvSpPr>
          <p:cNvPr id="42" name="TextBox 44"/>
          <p:cNvSpPr txBox="1"/>
          <p:nvPr/>
        </p:nvSpPr>
        <p:spPr>
          <a:xfrm>
            <a:off x="4912454" y="3702820"/>
            <a:ext cx="1010310"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CASQUE BLEU TUÉ</a:t>
            </a:r>
            <a:endParaRPr lang="en-GB" sz="900" b="1" dirty="0">
              <a:solidFill>
                <a:srgbClr val="026DB6"/>
              </a:solidFill>
              <a:latin typeface="Arial" panose="020B0604020202020204" pitchFamily="34" charset="0"/>
              <a:cs typeface="Arial" panose="020B0604020202020204" pitchFamily="34" charset="0"/>
            </a:endParaRPr>
          </a:p>
        </p:txBody>
      </p:sp>
      <p:sp>
        <p:nvSpPr>
          <p:cNvPr id="43" name="TextBox 48"/>
          <p:cNvSpPr txBox="1"/>
          <p:nvPr/>
        </p:nvSpPr>
        <p:spPr>
          <a:xfrm>
            <a:off x="4755399" y="3734879"/>
            <a:ext cx="87245" cy="229717"/>
          </a:xfrm>
          <a:prstGeom prst="rect">
            <a:avLst/>
          </a:prstGeom>
          <a:noFill/>
        </p:spPr>
        <p:txBody>
          <a:bodyPr wrap="square" lIns="0" tIns="0" rIns="0" bIns="0" rtlCol="0">
            <a:noAutofit/>
          </a:bodyPr>
          <a:lstStyle/>
          <a:p>
            <a:pPr algn="r"/>
            <a:r>
              <a:rPr lang="en-GB" sz="1600" b="1" dirty="0">
                <a:solidFill>
                  <a:srgbClr val="026DB6"/>
                </a:solidFill>
                <a:latin typeface="Arial" panose="020B0604020202020204" pitchFamily="34" charset="0"/>
                <a:cs typeface="Arial" panose="020B0604020202020204" pitchFamily="34" charset="0"/>
              </a:rPr>
              <a:t>1</a:t>
            </a:r>
          </a:p>
        </p:txBody>
      </p:sp>
      <p:sp>
        <p:nvSpPr>
          <p:cNvPr id="34" name="TextBox 44"/>
          <p:cNvSpPr txBox="1"/>
          <p:nvPr/>
        </p:nvSpPr>
        <p:spPr>
          <a:xfrm>
            <a:off x="382384" y="4475383"/>
            <a:ext cx="1105240" cy="268841"/>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UNMEER </a:t>
            </a:r>
            <a:r>
              <a:rPr lang="en-GB" dirty="0" smtClean="0"/>
              <a:t>A FERMÉ LE 31 JUILLET</a:t>
            </a:r>
            <a:endParaRPr lang="en-GB" dirty="0"/>
          </a:p>
        </p:txBody>
      </p:sp>
      <p:sp>
        <p:nvSpPr>
          <p:cNvPr id="29" name="TextBox 22"/>
          <p:cNvSpPr txBox="1"/>
          <p:nvPr/>
        </p:nvSpPr>
        <p:spPr>
          <a:xfrm>
            <a:off x="2970436" y="2988543"/>
            <a:ext cx="745144"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NIGERIA</a:t>
            </a:r>
            <a:endParaRPr lang="en-GB" dirty="0"/>
          </a:p>
        </p:txBody>
      </p:sp>
      <p:sp>
        <p:nvSpPr>
          <p:cNvPr id="30" name="TextBox 44"/>
          <p:cNvSpPr txBox="1"/>
          <p:nvPr/>
        </p:nvSpPr>
        <p:spPr>
          <a:xfrm>
            <a:off x="2943880" y="3416156"/>
            <a:ext cx="1133868"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OTAGES LIBÉRÉS</a:t>
            </a:r>
            <a:endParaRPr lang="en-GB" sz="900" b="1" dirty="0">
              <a:solidFill>
                <a:srgbClr val="026DB6"/>
              </a:solidFill>
              <a:latin typeface="Arial" panose="020B0604020202020204" pitchFamily="34" charset="0"/>
              <a:cs typeface="Arial" panose="020B0604020202020204" pitchFamily="34" charset="0"/>
            </a:endParaRPr>
          </a:p>
        </p:txBody>
      </p:sp>
      <p:pic>
        <p:nvPicPr>
          <p:cNvPr id="51" name="Imag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116" y="4502955"/>
            <a:ext cx="217529" cy="210513"/>
          </a:xfrm>
          <a:prstGeom prst="rect">
            <a:avLst/>
          </a:prstGeom>
        </p:spPr>
      </p:pic>
      <p:grpSp>
        <p:nvGrpSpPr>
          <p:cNvPr id="3" name="Groupe 2"/>
          <p:cNvGrpSpPr/>
          <p:nvPr/>
        </p:nvGrpSpPr>
        <p:grpSpPr>
          <a:xfrm>
            <a:off x="570105" y="3255637"/>
            <a:ext cx="478655" cy="993364"/>
            <a:chOff x="2875493" y="4831142"/>
            <a:chExt cx="478655" cy="993364"/>
          </a:xfrm>
        </p:grpSpPr>
        <p:cxnSp>
          <p:nvCxnSpPr>
            <p:cNvPr id="56" name="Connecteur en angle 55"/>
            <p:cNvCxnSpPr/>
            <p:nvPr/>
          </p:nvCxnSpPr>
          <p:spPr>
            <a:xfrm rot="16200000" flipV="1">
              <a:off x="2635400" y="5071235"/>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7" name="Connecteur en angle 56"/>
            <p:cNvCxnSpPr/>
            <p:nvPr/>
          </p:nvCxnSpPr>
          <p:spPr>
            <a:xfrm rot="16200000" flipV="1">
              <a:off x="2886120" y="5318601"/>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8" name="Connecteur en angle 57"/>
            <p:cNvCxnSpPr/>
            <p:nvPr/>
          </p:nvCxnSpPr>
          <p:spPr>
            <a:xfrm rot="5400000" flipH="1" flipV="1">
              <a:off x="3108142" y="5312252"/>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p:nvCxnSpPr>
          <p:spPr>
            <a:xfrm flipH="1">
              <a:off x="3119071" y="5571327"/>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grpSp>
      <p:pic>
        <p:nvPicPr>
          <p:cNvPr id="60" name="Picture 6"/>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530964" y="2171955"/>
            <a:ext cx="246128" cy="246128"/>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48"/>
          <p:cNvSpPr txBox="1"/>
          <p:nvPr/>
        </p:nvSpPr>
        <p:spPr>
          <a:xfrm>
            <a:off x="4720724" y="2181653"/>
            <a:ext cx="497474" cy="224720"/>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26m</a:t>
            </a:r>
            <a:endParaRPr lang="en-GB" sz="1600" b="1" dirty="0">
              <a:solidFill>
                <a:srgbClr val="026DB6"/>
              </a:solidFill>
              <a:latin typeface="Arial" panose="020B0604020202020204" pitchFamily="34" charset="0"/>
              <a:cs typeface="Arial" panose="020B0604020202020204" pitchFamily="34" charset="0"/>
            </a:endParaRPr>
          </a:p>
        </p:txBody>
      </p:sp>
      <p:sp>
        <p:nvSpPr>
          <p:cNvPr id="26" name="TextBox 22"/>
          <p:cNvSpPr txBox="1"/>
          <p:nvPr/>
        </p:nvSpPr>
        <p:spPr>
          <a:xfrm>
            <a:off x="1740324" y="1876332"/>
            <a:ext cx="510032"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MALI</a:t>
            </a:r>
            <a:endParaRPr lang="en-GB" dirty="0"/>
          </a:p>
        </p:txBody>
      </p:sp>
      <p:sp>
        <p:nvSpPr>
          <p:cNvPr id="27" name="TextBox 44"/>
          <p:cNvSpPr txBox="1"/>
          <p:nvPr/>
        </p:nvSpPr>
        <p:spPr>
          <a:xfrm>
            <a:off x="2168416" y="2083169"/>
            <a:ext cx="973547" cy="293835"/>
          </a:xfrm>
          <a:prstGeom prst="rect">
            <a:avLst/>
          </a:prstGeom>
          <a:noFill/>
        </p:spPr>
        <p:txBody>
          <a:bodyPr wrap="square" lIns="0" tIns="0" rIns="0" bIns="0" rtlCol="0" anchor="ctr" anchorCtr="0">
            <a:noAutofit/>
          </a:bodyPr>
          <a:lstStyle/>
          <a:p>
            <a:r>
              <a:rPr lang="fr-CA" sz="900" b="1" dirty="0" smtClean="0">
                <a:solidFill>
                  <a:srgbClr val="026DB6"/>
                </a:solidFill>
                <a:latin typeface="Arial" panose="020B0604020202020204" pitchFamily="34" charset="0"/>
                <a:cs typeface="Arial" panose="020B0604020202020204" pitchFamily="34" charset="0"/>
              </a:rPr>
              <a:t>TUÉS DANS DES ATTAQUES</a:t>
            </a:r>
            <a:endParaRPr lang="en-GB" sz="900" b="1" dirty="0">
              <a:solidFill>
                <a:srgbClr val="026DB6"/>
              </a:solidFill>
              <a:latin typeface="Arial" panose="020B0604020202020204" pitchFamily="34" charset="0"/>
              <a:cs typeface="Arial" panose="020B0604020202020204" pitchFamily="34" charset="0"/>
            </a:endParaRPr>
          </a:p>
        </p:txBody>
      </p:sp>
      <p:sp>
        <p:nvSpPr>
          <p:cNvPr id="28" name="TextBox 48"/>
          <p:cNvSpPr txBox="1"/>
          <p:nvPr/>
        </p:nvSpPr>
        <p:spPr>
          <a:xfrm>
            <a:off x="1852984" y="2115228"/>
            <a:ext cx="282834"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12</a:t>
            </a:r>
            <a:endParaRPr lang="en-GB" sz="1600" b="1" dirty="0">
              <a:solidFill>
                <a:srgbClr val="026DB6"/>
              </a:solidFill>
              <a:latin typeface="Arial" panose="020B0604020202020204" pitchFamily="34" charset="0"/>
              <a:cs typeface="Arial" panose="020B0604020202020204" pitchFamily="34" charset="0"/>
            </a:endParaRPr>
          </a:p>
        </p:txBody>
      </p:sp>
      <p:sp>
        <p:nvSpPr>
          <p:cNvPr id="32" name="TextBox 48"/>
          <p:cNvSpPr txBox="1"/>
          <p:nvPr/>
        </p:nvSpPr>
        <p:spPr>
          <a:xfrm>
            <a:off x="3172647" y="3248574"/>
            <a:ext cx="383938"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178</a:t>
            </a:r>
            <a:endParaRPr lang="en-GB" sz="1600" b="1" dirty="0">
              <a:solidFill>
                <a:srgbClr val="026DB6"/>
              </a:solidFill>
              <a:latin typeface="Arial" panose="020B0604020202020204" pitchFamily="34" charset="0"/>
              <a:cs typeface="Arial" panose="020B0604020202020204" pitchFamily="34" charset="0"/>
            </a:endParaRPr>
          </a:p>
        </p:txBody>
      </p:sp>
      <p:pic>
        <p:nvPicPr>
          <p:cNvPr id="4" name="Image 3"/>
          <p:cNvPicPr>
            <a:picLocks noChangeAspect="1"/>
          </p:cNvPicPr>
          <p:nvPr/>
        </p:nvPicPr>
        <p:blipFill>
          <a:blip r:embed="rId6"/>
          <a:stretch>
            <a:fillRect/>
          </a:stretch>
        </p:blipFill>
        <p:spPr>
          <a:xfrm>
            <a:off x="4514063" y="3731612"/>
            <a:ext cx="202500" cy="236250"/>
          </a:xfrm>
          <a:prstGeom prst="rect">
            <a:avLst/>
          </a:prstGeom>
        </p:spPr>
      </p:pic>
      <p:pic>
        <p:nvPicPr>
          <p:cNvPr id="5" name="Image 4"/>
          <p:cNvPicPr>
            <a:picLocks noChangeAspect="1"/>
          </p:cNvPicPr>
          <p:nvPr/>
        </p:nvPicPr>
        <p:blipFill>
          <a:blip r:embed="rId6"/>
          <a:stretch>
            <a:fillRect/>
          </a:stretch>
        </p:blipFill>
        <p:spPr>
          <a:xfrm>
            <a:off x="1724454" y="2111961"/>
            <a:ext cx="202500" cy="236250"/>
          </a:xfrm>
          <a:prstGeom prst="rect">
            <a:avLst/>
          </a:prstGeom>
        </p:spPr>
      </p:pic>
      <p:pic>
        <p:nvPicPr>
          <p:cNvPr id="6" name="Image 5"/>
          <p:cNvPicPr>
            <a:picLocks noChangeAspect="1"/>
          </p:cNvPicPr>
          <p:nvPr/>
        </p:nvPicPr>
        <p:blipFill>
          <a:blip r:embed="rId7"/>
          <a:stretch>
            <a:fillRect/>
          </a:stretch>
        </p:blipFill>
        <p:spPr>
          <a:xfrm>
            <a:off x="2970292" y="3267793"/>
            <a:ext cx="202500" cy="236250"/>
          </a:xfrm>
          <a:prstGeom prst="rect">
            <a:avLst/>
          </a:prstGeom>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51" y="-9528"/>
            <a:ext cx="10683749" cy="810820"/>
          </a:xfrm>
          <a:prstGeom prst="rect">
            <a:avLst/>
          </a:prstGeom>
        </p:spPr>
      </p:pic>
      <p:sp>
        <p:nvSpPr>
          <p:cNvPr id="35" name="TextBox 34"/>
          <p:cNvSpPr txBox="1"/>
          <p:nvPr/>
        </p:nvSpPr>
        <p:spPr>
          <a:xfrm>
            <a:off x="6685297" y="447470"/>
            <a:ext cx="1757747" cy="261610"/>
          </a:xfrm>
          <a:prstGeom prst="rect">
            <a:avLst/>
          </a:prstGeom>
          <a:noFill/>
        </p:spPr>
        <p:txBody>
          <a:bodyPr wrap="square" rtlCol="0">
            <a:spAutoFit/>
          </a:bodyPr>
          <a:lstStyle/>
          <a:p>
            <a:r>
              <a:rPr lang="fr-CA" sz="1100" dirty="0" smtClean="0">
                <a:solidFill>
                  <a:schemeClr val="bg2">
                    <a:lumMod val="75000"/>
                  </a:schemeClr>
                </a:solidFill>
              </a:rPr>
              <a:t>28 juillet – 03 Août  </a:t>
            </a:r>
            <a:r>
              <a:rPr lang="fr-CA" sz="1100" dirty="0" smtClean="0">
                <a:solidFill>
                  <a:schemeClr val="bg2">
                    <a:lumMod val="75000"/>
                  </a:schemeClr>
                </a:solidFill>
              </a:rPr>
              <a:t>2015</a:t>
            </a:r>
            <a:endParaRPr lang="en-GB" sz="1100" dirty="0">
              <a:solidFill>
                <a:schemeClr val="bg2">
                  <a:lumMod val="75000"/>
                </a:schemeClr>
              </a:solidFill>
            </a:endParaRPr>
          </a:p>
        </p:txBody>
      </p:sp>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7985</TotalTime>
  <Words>661</Words>
  <Application>Microsoft Office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OCHA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Seynabou Niang Bah</cp:lastModifiedBy>
  <cp:revision>730</cp:revision>
  <cp:lastPrinted>2015-08-04T15:58:58Z</cp:lastPrinted>
  <dcterms:created xsi:type="dcterms:W3CDTF">2014-03-10T10:37:19Z</dcterms:created>
  <dcterms:modified xsi:type="dcterms:W3CDTF">2015-08-05T10:14:41Z</dcterms:modified>
</cp:coreProperties>
</file>