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
  </p:notesMasterIdLst>
  <p:handoutMasterIdLst>
    <p:handoutMasterId r:id="rId5"/>
  </p:handoutMasterIdLst>
  <p:sldIdLst>
    <p:sldId id="256" r:id="rId3"/>
  </p:sldIdLst>
  <p:sldSz cx="10693400" cy="7561263"/>
  <p:notesSz cx="6797675" cy="9928225"/>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036BB6"/>
    <a:srgbClr val="FF721E"/>
    <a:srgbClr val="404040"/>
    <a:srgbClr val="026DB6"/>
    <a:srgbClr val="E1E8F6"/>
    <a:srgbClr val="659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926" autoAdjust="0"/>
    <p:restoredTop sz="96453" autoAdjust="0"/>
  </p:normalViewPr>
  <p:slideViewPr>
    <p:cSldViewPr>
      <p:cViewPr>
        <p:scale>
          <a:sx n="100" d="100"/>
          <a:sy n="100" d="100"/>
        </p:scale>
        <p:origin x="-78" y="618"/>
      </p:cViewPr>
      <p:guideLst>
        <p:guide orient="horz" pos="2382"/>
        <p:guide pos="336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sz="quarter" idx="1"/>
          </p:nvPr>
        </p:nvSpPr>
        <p:spPr>
          <a:xfrm>
            <a:off x="3850446" y="4"/>
            <a:ext cx="2945659" cy="496412"/>
          </a:xfrm>
          <a:prstGeom prst="rect">
            <a:avLst/>
          </a:prstGeom>
        </p:spPr>
        <p:txBody>
          <a:bodyPr vert="horz" lIns="88230" tIns="44115" rIns="88230" bIns="44115" rtlCol="0"/>
          <a:lstStyle>
            <a:lvl1pPr algn="r">
              <a:defRPr sz="1200"/>
            </a:lvl1pPr>
          </a:lstStyle>
          <a:p>
            <a:fld id="{8D0646A3-2D5B-49F5-BAF5-25EA1885F4A2}" type="datetimeFigureOut">
              <a:rPr lang="en-GB" smtClean="0"/>
              <a:pPr/>
              <a:t>13/05/2015</a:t>
            </a:fld>
            <a:endParaRPr lang="en-GB"/>
          </a:p>
        </p:txBody>
      </p:sp>
      <p:sp>
        <p:nvSpPr>
          <p:cNvPr id="4" name="Footer Placeholder 3"/>
          <p:cNvSpPr>
            <a:spLocks noGrp="1"/>
          </p:cNvSpPr>
          <p:nvPr>
            <p:ph type="ftr" sz="quarter" idx="2"/>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5" name="Slide Number Placeholder 4"/>
          <p:cNvSpPr>
            <a:spLocks noGrp="1"/>
          </p:cNvSpPr>
          <p:nvPr>
            <p:ph type="sldNum" sz="quarter" idx="3"/>
          </p:nvPr>
        </p:nvSpPr>
        <p:spPr>
          <a:xfrm>
            <a:off x="3850446" y="9430093"/>
            <a:ext cx="2945659" cy="496412"/>
          </a:xfrm>
          <a:prstGeom prst="rect">
            <a:avLst/>
          </a:prstGeom>
        </p:spPr>
        <p:txBody>
          <a:bodyPr vert="horz" lIns="88230" tIns="44115" rIns="88230" bIns="44115" rtlCol="0" anchor="b"/>
          <a:lstStyle>
            <a:lvl1pPr algn="r">
              <a:defRPr sz="1200"/>
            </a:lvl1pPr>
          </a:lstStyle>
          <a:p>
            <a:fld id="{577AD020-3FC2-4759-B854-5FBC332A98B5}" type="slidenum">
              <a:rPr lang="en-GB" smtClean="0"/>
              <a:pPr/>
              <a:t>‹N°›</a:t>
            </a:fld>
            <a:endParaRPr lang="en-GB"/>
          </a:p>
        </p:txBody>
      </p:sp>
    </p:spTree>
    <p:extLst>
      <p:ext uri="{BB962C8B-B14F-4D97-AF65-F5344CB8AC3E}">
        <p14:creationId xmlns:p14="http://schemas.microsoft.com/office/powerpoint/2010/main" val="499453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idx="1"/>
          </p:nvPr>
        </p:nvSpPr>
        <p:spPr>
          <a:xfrm>
            <a:off x="3850446" y="4"/>
            <a:ext cx="2945659" cy="496412"/>
          </a:xfrm>
          <a:prstGeom prst="rect">
            <a:avLst/>
          </a:prstGeom>
        </p:spPr>
        <p:txBody>
          <a:bodyPr vert="horz" lIns="88230" tIns="44115" rIns="88230" bIns="44115" rtlCol="0"/>
          <a:lstStyle>
            <a:lvl1pPr algn="r">
              <a:defRPr sz="1200"/>
            </a:lvl1pPr>
          </a:lstStyle>
          <a:p>
            <a:fld id="{5A2B425A-96DC-4E2D-8346-6BA9089F278C}" type="datetimeFigureOut">
              <a:rPr lang="en-GB" smtClean="0"/>
              <a:pPr/>
              <a:t>13/05/2015</a:t>
            </a:fld>
            <a:endParaRPr lang="en-GB"/>
          </a:p>
        </p:txBody>
      </p:sp>
      <p:sp>
        <p:nvSpPr>
          <p:cNvPr id="4" name="Slide Image Placeholder 3"/>
          <p:cNvSpPr>
            <a:spLocks noGrp="1" noRot="1" noChangeAspect="1"/>
          </p:cNvSpPr>
          <p:nvPr>
            <p:ph type="sldImg" idx="2"/>
          </p:nvPr>
        </p:nvSpPr>
        <p:spPr>
          <a:xfrm>
            <a:off x="768350" y="746125"/>
            <a:ext cx="5260975" cy="3721100"/>
          </a:xfrm>
          <a:prstGeom prst="rect">
            <a:avLst/>
          </a:prstGeom>
          <a:noFill/>
          <a:ln w="12700">
            <a:solidFill>
              <a:prstClr val="black"/>
            </a:solidFill>
          </a:ln>
        </p:spPr>
        <p:txBody>
          <a:bodyPr vert="horz" lIns="88230" tIns="44115" rIns="88230" bIns="44115"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88230" tIns="44115" rIns="88230" bIns="441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7" name="Slide Number Placeholder 6"/>
          <p:cNvSpPr>
            <a:spLocks noGrp="1"/>
          </p:cNvSpPr>
          <p:nvPr>
            <p:ph type="sldNum" sz="quarter" idx="5"/>
          </p:nvPr>
        </p:nvSpPr>
        <p:spPr>
          <a:xfrm>
            <a:off x="3850446" y="9430093"/>
            <a:ext cx="2945659" cy="496412"/>
          </a:xfrm>
          <a:prstGeom prst="rect">
            <a:avLst/>
          </a:prstGeom>
        </p:spPr>
        <p:txBody>
          <a:bodyPr vert="horz" lIns="88230" tIns="44115" rIns="88230" bIns="44115" rtlCol="0" anchor="b"/>
          <a:lstStyle>
            <a:lvl1pPr algn="r">
              <a:defRPr sz="1200"/>
            </a:lvl1pPr>
          </a:lstStyle>
          <a:p>
            <a:fld id="{A2D061BF-6542-4C76-8F8B-861149430082}" type="slidenum">
              <a:rPr lang="en-GB" smtClean="0"/>
              <a:pPr/>
              <a:t>‹N°›</a:t>
            </a:fld>
            <a:endParaRPr lang="en-GB"/>
          </a:p>
        </p:txBody>
      </p:sp>
    </p:spTree>
    <p:extLst>
      <p:ext uri="{BB962C8B-B14F-4D97-AF65-F5344CB8AC3E}">
        <p14:creationId xmlns:p14="http://schemas.microsoft.com/office/powerpoint/2010/main" val="3743431958"/>
      </p:ext>
    </p:extLst>
  </p:cSld>
  <p:clrMap bg1="lt1" tx1="dk1" bg2="lt2" tx2="dk2" accent1="accent1" accent2="accent2" accent3="accent3" accent4="accent4" accent5="accent5" accent6="accent6" hlink="hlink" folHlink="folHlink"/>
  <p:hf sldNum="0" hdr="0" ftr="0" dt="0"/>
  <p:notesStyle>
    <a:lvl1pPr marL="0" algn="l" defTabSz="995690" rtl="0" eaLnBrk="1" latinLnBrk="0" hangingPunct="1">
      <a:defRPr sz="1300" kern="1200">
        <a:solidFill>
          <a:schemeClr val="tx1"/>
        </a:solidFill>
        <a:latin typeface="+mn-lt"/>
        <a:ea typeface="+mn-ea"/>
        <a:cs typeface="+mn-cs"/>
      </a:defRPr>
    </a:lvl1pPr>
    <a:lvl2pPr marL="497845" algn="l" defTabSz="995690" rtl="0" eaLnBrk="1" latinLnBrk="0" hangingPunct="1">
      <a:defRPr sz="1300" kern="1200">
        <a:solidFill>
          <a:schemeClr val="tx1"/>
        </a:solidFill>
        <a:latin typeface="+mn-lt"/>
        <a:ea typeface="+mn-ea"/>
        <a:cs typeface="+mn-cs"/>
      </a:defRPr>
    </a:lvl2pPr>
    <a:lvl3pPr marL="995690" algn="l" defTabSz="995690" rtl="0" eaLnBrk="1" latinLnBrk="0" hangingPunct="1">
      <a:defRPr sz="1300" kern="1200">
        <a:solidFill>
          <a:schemeClr val="tx1"/>
        </a:solidFill>
        <a:latin typeface="+mn-lt"/>
        <a:ea typeface="+mn-ea"/>
        <a:cs typeface="+mn-cs"/>
      </a:defRPr>
    </a:lvl3pPr>
    <a:lvl4pPr marL="1493535" algn="l" defTabSz="995690" rtl="0" eaLnBrk="1" latinLnBrk="0" hangingPunct="1">
      <a:defRPr sz="1300" kern="1200">
        <a:solidFill>
          <a:schemeClr val="tx1"/>
        </a:solidFill>
        <a:latin typeface="+mn-lt"/>
        <a:ea typeface="+mn-ea"/>
        <a:cs typeface="+mn-cs"/>
      </a:defRPr>
    </a:lvl4pPr>
    <a:lvl5pPr marL="1991380" algn="l" defTabSz="995690" rtl="0" eaLnBrk="1" latinLnBrk="0" hangingPunct="1">
      <a:defRPr sz="1300" kern="1200">
        <a:solidFill>
          <a:schemeClr val="tx1"/>
        </a:solidFill>
        <a:latin typeface="+mn-lt"/>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746125"/>
            <a:ext cx="5260975" cy="37211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2713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2348894"/>
            <a:ext cx="9089390" cy="1620771"/>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02DC2E5-8ACC-47FC-9359-99277C577CE0}" type="datetime1">
              <a:rPr lang="en-GB" smtClean="0"/>
              <a:pPr/>
              <a:t>13/05/2015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255929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3E7074-8760-4BCC-837A-292AACC0D714}" type="datetime1">
              <a:rPr lang="en-GB" smtClean="0"/>
              <a:pPr/>
              <a:t>13/05/2015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277980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2803"/>
            <a:ext cx="2406015" cy="645157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4670" y="302803"/>
            <a:ext cx="7039822" cy="64515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A0E6EA-3E7E-4BFF-8ABC-259986C49B93}" type="datetime1">
              <a:rPr lang="en-GB" smtClean="0"/>
              <a:pPr/>
              <a:t>13/05/2015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53597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6E99D6-352E-4F51-84FB-A2FC5DF7FEF4}" type="datetime1">
              <a:rPr lang="en-GB" smtClean="0"/>
              <a:pPr/>
              <a:t>13/05/2015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1856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8813"/>
            <a:ext cx="9089390" cy="1501751"/>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16BB3-7439-468A-B41B-39126443FFBC}" type="datetime1">
              <a:rPr lang="en-GB" smtClean="0"/>
              <a:pPr/>
              <a:t>13/05/2015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70272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4670"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35812"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E75163-42EC-4AD8-B81D-DF080387C213}" type="datetime1">
              <a:rPr lang="en-GB" smtClean="0"/>
              <a:pPr/>
              <a:t>13/05/2015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38416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670" y="1692533"/>
            <a:ext cx="4724775"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34670" y="2397901"/>
            <a:ext cx="4724775"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099" y="1692533"/>
            <a:ext cx="4726632"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432099" y="2397901"/>
            <a:ext cx="4726632"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106A3D-A572-457C-AB25-92061A9246A4}" type="datetime1">
              <a:rPr lang="en-GB" smtClean="0"/>
              <a:pPr/>
              <a:t>13/05/2015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69430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F506773-2272-4D7C-9F58-EEB8F2B23F2E}" type="datetime1">
              <a:rPr lang="en-GB" smtClean="0"/>
              <a:pPr/>
              <a:t>13/05/2015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8680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 y="0"/>
            <a:ext cx="10692384" cy="7562088"/>
          </a:xfrm>
          <a:prstGeom prst="rect">
            <a:avLst/>
          </a:prstGeom>
          <a:noFill/>
          <a:ln>
            <a:noFill/>
          </a:ln>
        </p:spPr>
      </p:pic>
      <p:sp>
        <p:nvSpPr>
          <p:cNvPr id="2" name="Date Placeholder 1"/>
          <p:cNvSpPr>
            <a:spLocks noGrp="1"/>
          </p:cNvSpPr>
          <p:nvPr>
            <p:ph type="dt" sz="half" idx="10"/>
          </p:nvPr>
        </p:nvSpPr>
        <p:spPr/>
        <p:txBody>
          <a:bodyPr/>
          <a:lstStyle/>
          <a:p>
            <a:fld id="{97A29D95-B44C-4E17-8D1E-C0C6D26135E7}" type="datetime1">
              <a:rPr lang="en-GB" smtClean="0"/>
              <a:pPr/>
              <a:t>13/05/2015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3893383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0" y="301050"/>
            <a:ext cx="3518055" cy="1281214"/>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4180823" y="301052"/>
            <a:ext cx="5977907" cy="6453328"/>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670" y="1582266"/>
            <a:ext cx="3518055" cy="517211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5B157-4115-4BD9-B1EA-F5747A4B8A1C}" type="datetime1">
              <a:rPr lang="en-GB" smtClean="0"/>
              <a:pPr/>
              <a:t>13/05/2015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2062471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92884"/>
            <a:ext cx="6416040" cy="624855"/>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2095981" y="675613"/>
            <a:ext cx="6416040" cy="4536758"/>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2095981" y="5917739"/>
            <a:ext cx="6416040" cy="88739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A93CA-EEB8-4DBE-AFFC-5980FCA8EDDA}" type="datetime1">
              <a:rPr lang="en-GB" smtClean="0"/>
              <a:pPr/>
              <a:t>13/05/2015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8687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302801"/>
            <a:ext cx="9624060" cy="1260211"/>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534670" y="1764296"/>
            <a:ext cx="9624060" cy="4990084"/>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534670" y="7008172"/>
            <a:ext cx="2495127" cy="402567"/>
          </a:xfrm>
          <a:prstGeom prst="rect">
            <a:avLst/>
          </a:prstGeom>
        </p:spPr>
        <p:txBody>
          <a:bodyPr vert="horz" lIns="99569" tIns="49785" rIns="99569" bIns="49785" rtlCol="0" anchor="ctr"/>
          <a:lstStyle>
            <a:lvl1pPr algn="l">
              <a:defRPr sz="1300">
                <a:solidFill>
                  <a:schemeClr val="tx1">
                    <a:tint val="75000"/>
                  </a:schemeClr>
                </a:solidFill>
              </a:defRPr>
            </a:lvl1pPr>
          </a:lstStyle>
          <a:p>
            <a:fld id="{ABF06E5B-50A3-4DD2-AAC9-73A32F812E11}" type="datetime1">
              <a:rPr lang="en-GB" smtClean="0"/>
              <a:pPr/>
              <a:t>13/05/2015</a:t>
            </a:fld>
            <a:endParaRPr lang="en-GB"/>
          </a:p>
        </p:txBody>
      </p:sp>
      <p:sp>
        <p:nvSpPr>
          <p:cNvPr id="5" name="Footer Placeholder 4"/>
          <p:cNvSpPr>
            <a:spLocks noGrp="1"/>
          </p:cNvSpPr>
          <p:nvPr>
            <p:ph type="ftr" sz="quarter" idx="3"/>
          </p:nvPr>
        </p:nvSpPr>
        <p:spPr>
          <a:xfrm>
            <a:off x="3653579" y="7008172"/>
            <a:ext cx="3386243" cy="40256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663603" y="7008172"/>
            <a:ext cx="2495127" cy="402567"/>
          </a:xfrm>
          <a:prstGeom prst="rect">
            <a:avLst/>
          </a:prstGeom>
        </p:spPr>
        <p:txBody>
          <a:bodyPr vert="horz" lIns="99569" tIns="49785" rIns="99569" bIns="49785" rtlCol="0" anchor="ctr"/>
          <a:lstStyle>
            <a:lvl1pPr algn="r">
              <a:defRPr sz="1300">
                <a:solidFill>
                  <a:schemeClr val="tx1">
                    <a:tint val="75000"/>
                  </a:schemeClr>
                </a:solidFill>
              </a:defRPr>
            </a:lvl1pPr>
          </a:lstStyle>
          <a:p>
            <a:fld id="{FF547F84-F19D-43CA-90AB-35119836C190}" type="slidenum">
              <a:rPr lang="en-GB" smtClean="0"/>
              <a:pPr/>
              <a:t>‹N°›</a:t>
            </a:fld>
            <a:endParaRPr lang="en-GB"/>
          </a:p>
        </p:txBody>
      </p:sp>
    </p:spTree>
    <p:extLst>
      <p:ext uri="{BB962C8B-B14F-4D97-AF65-F5344CB8AC3E}">
        <p14:creationId xmlns:p14="http://schemas.microsoft.com/office/powerpoint/2010/main" val="241276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 y="846490"/>
            <a:ext cx="6683828" cy="6019758"/>
          </a:xfrm>
          <a:prstGeom prst="rect">
            <a:avLst/>
          </a:prstGeom>
        </p:spPr>
      </p:pic>
      <p:sp>
        <p:nvSpPr>
          <p:cNvPr id="20" name="TextBox 19"/>
          <p:cNvSpPr txBox="1"/>
          <p:nvPr/>
        </p:nvSpPr>
        <p:spPr>
          <a:xfrm>
            <a:off x="138675" y="6084887"/>
            <a:ext cx="3930633" cy="716095"/>
          </a:xfrm>
          <a:prstGeom prst="rect">
            <a:avLst/>
          </a:prstGeom>
          <a:noFill/>
        </p:spPr>
        <p:txBody>
          <a:bodyPr wrap="square" lIns="99569" tIns="49785" rIns="99569" bIns="49785" rtlCol="0">
            <a:spAutoFit/>
          </a:bodyPr>
          <a:lstStyle/>
          <a:p>
            <a:r>
              <a:rPr lang="fr-FR" sz="800" dirty="0">
                <a:solidFill>
                  <a:srgbClr val="659AD2"/>
                </a:solidFill>
                <a:latin typeface="Arial" panose="020B0604020202020204" pitchFamily="34" charset="0"/>
                <a:cs typeface="Arial" panose="020B0604020202020204" pitchFamily="34" charset="0"/>
              </a:rPr>
              <a:t>Date de création: </a:t>
            </a:r>
            <a:r>
              <a:rPr lang="fr-FR" sz="800" dirty="0" smtClean="0">
                <a:solidFill>
                  <a:srgbClr val="659AD2"/>
                </a:solidFill>
                <a:latin typeface="Arial" panose="020B0604020202020204" pitchFamily="34" charset="0"/>
                <a:cs typeface="Arial" panose="020B0604020202020204" pitchFamily="34" charset="0"/>
              </a:rPr>
              <a:t>12 </a:t>
            </a:r>
            <a:r>
              <a:rPr lang="fr-FR" sz="800" dirty="0">
                <a:solidFill>
                  <a:srgbClr val="659AD2"/>
                </a:solidFill>
                <a:latin typeface="Arial" panose="020B0604020202020204" pitchFamily="34" charset="0"/>
                <a:cs typeface="Arial" panose="020B0604020202020204" pitchFamily="34" charset="0"/>
              </a:rPr>
              <a:t>mai 2015</a:t>
            </a:r>
          </a:p>
          <a:p>
            <a:r>
              <a:rPr lang="fr-FR" sz="800" dirty="0">
                <a:solidFill>
                  <a:srgbClr val="659AD2"/>
                </a:solidFill>
                <a:latin typeface="Arial" panose="020B0604020202020204" pitchFamily="34" charset="0"/>
                <a:cs typeface="Arial" panose="020B0604020202020204" pitchFamily="34" charset="0"/>
              </a:rPr>
              <a:t>Sources de données de la carte: UNCS, </a:t>
            </a:r>
            <a:r>
              <a:rPr lang="fr-FR" sz="800" dirty="0" err="1">
                <a:solidFill>
                  <a:srgbClr val="659AD2"/>
                </a:solidFill>
                <a:latin typeface="Arial" panose="020B0604020202020204" pitchFamily="34" charset="0"/>
                <a:cs typeface="Arial" panose="020B0604020202020204" pitchFamily="34" charset="0"/>
              </a:rPr>
              <a:t>DevInfo</a:t>
            </a:r>
            <a:r>
              <a:rPr lang="fr-FR" sz="800" dirty="0">
                <a:solidFill>
                  <a:srgbClr val="659AD2"/>
                </a:solidFill>
                <a:latin typeface="Arial" panose="020B0604020202020204" pitchFamily="34" charset="0"/>
                <a:cs typeface="Arial" panose="020B0604020202020204" pitchFamily="34" charset="0"/>
              </a:rPr>
              <a:t>, OCHA.</a:t>
            </a:r>
          </a:p>
          <a:p>
            <a:endParaRPr lang="fr-FR" sz="800" dirty="0">
              <a:solidFill>
                <a:srgbClr val="659AD2"/>
              </a:solidFill>
              <a:latin typeface="Arial" panose="020B0604020202020204" pitchFamily="34" charset="0"/>
              <a:cs typeface="Arial" panose="020B0604020202020204" pitchFamily="34" charset="0"/>
            </a:endParaRPr>
          </a:p>
          <a:p>
            <a:r>
              <a:rPr lang="fr-FR" sz="800" dirty="0">
                <a:solidFill>
                  <a:srgbClr val="659AD2"/>
                </a:solidFill>
                <a:latin typeface="Arial" panose="020B0604020202020204" pitchFamily="34" charset="0"/>
                <a:cs typeface="Arial" panose="020B0604020202020204" pitchFamily="34" charset="0"/>
              </a:rPr>
              <a:t>Les frontières, noms et désignations employés sur cette carte n’impliquent pas une reconnaissance ou acceptation officielle par les Nations Unies.</a:t>
            </a:r>
            <a:endParaRPr lang="fr-FR" sz="800" dirty="0">
              <a:solidFill>
                <a:srgbClr val="659AD2"/>
              </a:solidFill>
              <a:latin typeface="Arial" panose="020B0604020202020204" pitchFamily="34" charset="0"/>
              <a:cs typeface="Arial" panose="020B0604020202020204" pitchFamily="34" charset="0"/>
            </a:endParaRPr>
          </a:p>
        </p:txBody>
      </p:sp>
      <p:sp>
        <p:nvSpPr>
          <p:cNvPr id="36" name="TextBox 35"/>
          <p:cNvSpPr txBox="1"/>
          <p:nvPr/>
        </p:nvSpPr>
        <p:spPr>
          <a:xfrm>
            <a:off x="6570836" y="475406"/>
            <a:ext cx="2083028" cy="254431"/>
          </a:xfrm>
          <a:prstGeom prst="rect">
            <a:avLst/>
          </a:prstGeom>
          <a:noFill/>
        </p:spPr>
        <p:txBody>
          <a:bodyPr wrap="square" lIns="99569" tIns="49785" rIns="99569" bIns="49785" rtlCol="0">
            <a:spAutoFit/>
          </a:bodyPr>
          <a:lstStyle/>
          <a:p>
            <a:r>
              <a:rPr lang="en-GB" sz="1000" b="1" dirty="0" smtClean="0">
                <a:solidFill>
                  <a:schemeClr val="bg1"/>
                </a:solidFill>
                <a:latin typeface="Arial" panose="020B0604020202020204" pitchFamily="34" charset="0"/>
                <a:cs typeface="Arial" panose="020B0604020202020204" pitchFamily="34" charset="0"/>
              </a:rPr>
              <a:t>5 – 11 May 2015</a:t>
            </a:r>
            <a:endParaRPr lang="en-GB" sz="10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6721523" y="828303"/>
            <a:ext cx="3953770" cy="6192688"/>
          </a:xfrm>
          <a:prstGeom prst="rect">
            <a:avLst/>
          </a:prstGeom>
          <a:noFill/>
        </p:spPr>
        <p:txBody>
          <a:bodyPr wrap="square" lIns="99569" tIns="49785" rIns="99569" bIns="49785" rtlCol="0">
            <a:noAutofit/>
          </a:bodyPr>
          <a:lstStyle/>
          <a:p>
            <a:r>
              <a:rPr lang="fr-FR" sz="900" b="1" dirty="0" smtClean="0">
                <a:solidFill>
                  <a:srgbClr val="FF721E"/>
                </a:solidFill>
                <a:latin typeface="Arial"/>
              </a:rPr>
              <a:t>REPUBLIQUE CENTRAFRICAINE</a:t>
            </a:r>
            <a:endParaRPr lang="fr-FR" sz="900" b="1" dirty="0">
              <a:solidFill>
                <a:srgbClr val="FF721E"/>
              </a:solidFill>
              <a:latin typeface="Arial"/>
            </a:endParaRPr>
          </a:p>
          <a:p>
            <a:r>
              <a:rPr lang="fr-FR" sz="700" b="1" i="1" cap="all" dirty="0">
                <a:solidFill>
                  <a:srgbClr val="036BB6"/>
                </a:solidFill>
                <a:latin typeface="Arial"/>
              </a:rPr>
              <a:t>DES GROUPES ARMÉS ACCEPTENT L’ACCORD DE DÉSARMEMENT </a:t>
            </a:r>
            <a:endParaRPr lang="fr-FR" sz="700" b="1" i="1" cap="all" dirty="0" smtClean="0">
              <a:solidFill>
                <a:srgbClr val="036BB6"/>
              </a:solidFill>
              <a:latin typeface="Arial"/>
            </a:endParaRPr>
          </a:p>
          <a:p>
            <a:pPr algn="just"/>
            <a:r>
              <a:rPr lang="fr-FR" sz="700" dirty="0">
                <a:solidFill>
                  <a:srgbClr val="A6A6A6"/>
                </a:solidFill>
                <a:latin typeface="Arial" pitchFamily="34" charset="0"/>
                <a:cs typeface="Arial" pitchFamily="34" charset="0"/>
              </a:rPr>
              <a:t>Le 10 mai, des groupes armés ont signé un accord pour mettre fin aux hostilités et entamer un processus de désarmement, de démobilisation et de réinsertion. L'accord a été signé entre 10 groupes armés et le Ministère de la Défense lors d'un forum de réconciliation nationale dans la capitale Bangui qui a cherché des moyens pour mettre fin à un conflit prolongé du pays depuis l’éviction du Président François </a:t>
            </a:r>
            <a:r>
              <a:rPr lang="fr-FR" sz="700" dirty="0" err="1">
                <a:solidFill>
                  <a:srgbClr val="A6A6A6"/>
                </a:solidFill>
                <a:latin typeface="Arial" pitchFamily="34" charset="0"/>
                <a:cs typeface="Arial" pitchFamily="34" charset="0"/>
              </a:rPr>
              <a:t>Bozizé</a:t>
            </a:r>
            <a:r>
              <a:rPr lang="fr-FR" sz="700" dirty="0">
                <a:solidFill>
                  <a:srgbClr val="A6A6A6"/>
                </a:solidFill>
                <a:latin typeface="Arial" pitchFamily="34" charset="0"/>
                <a:cs typeface="Arial" pitchFamily="34" charset="0"/>
              </a:rPr>
              <a:t> en 2013. Entre-temps, les groupes armés ont également convenu de libérer jusqu'à 10.000 enfants dans leurs rangs, selon l'UNICEF qui a facilité l'accord pour libérer les mineurs</a:t>
            </a:r>
            <a:r>
              <a:rPr lang="fr-FR" sz="700" dirty="0" smtClean="0">
                <a:solidFill>
                  <a:srgbClr val="A6A6A6"/>
                </a:solidFill>
                <a:latin typeface="Arial" pitchFamily="34" charset="0"/>
                <a:cs typeface="Arial" pitchFamily="34" charset="0"/>
              </a:rPr>
              <a:t>.</a:t>
            </a:r>
            <a:endParaRPr lang="fr-FR" sz="700" dirty="0">
              <a:solidFill>
                <a:srgbClr val="A6A6A6"/>
              </a:solidFill>
              <a:latin typeface="Arial" pitchFamily="34" charset="0"/>
              <a:cs typeface="Arial" pitchFamily="34" charset="0"/>
            </a:endParaRPr>
          </a:p>
          <a:p>
            <a:pPr>
              <a:spcBef>
                <a:spcPts val="100"/>
              </a:spcBef>
            </a:pPr>
            <a:r>
              <a:rPr lang="en-GB" sz="900" b="1" dirty="0" smtClean="0">
                <a:solidFill>
                  <a:srgbClr val="FF721E"/>
                </a:solidFill>
                <a:latin typeface="Arial"/>
              </a:rPr>
              <a:t>GUINEE</a:t>
            </a:r>
            <a:endParaRPr lang="fr-FR" sz="900" b="1" dirty="0">
              <a:solidFill>
                <a:srgbClr val="FF721E"/>
              </a:solidFill>
              <a:latin typeface="Arial"/>
            </a:endParaRPr>
          </a:p>
          <a:p>
            <a:r>
              <a:rPr lang="fr-FR" sz="700" b="1" i="1" cap="all" dirty="0">
                <a:solidFill>
                  <a:srgbClr val="036BB6"/>
                </a:solidFill>
                <a:latin typeface="Arial"/>
              </a:rPr>
              <a:t>1 MANIFESTANT DE L’OPPOSITION TUÉ </a:t>
            </a:r>
            <a:endParaRPr lang="fr-FR" sz="700" b="1" i="1" cap="all" dirty="0" smtClean="0">
              <a:solidFill>
                <a:srgbClr val="036BB6"/>
              </a:solidFill>
              <a:latin typeface="Arial"/>
            </a:endParaRPr>
          </a:p>
          <a:p>
            <a:pPr algn="just"/>
            <a:r>
              <a:rPr lang="fr-FR" sz="700" dirty="0">
                <a:solidFill>
                  <a:srgbClr val="A6A6A6"/>
                </a:solidFill>
                <a:latin typeface="Arial" pitchFamily="34" charset="0"/>
                <a:cs typeface="Arial" pitchFamily="34" charset="0"/>
              </a:rPr>
              <a:t>Un manifestant a été tué et 15 autres blessés au cours de la dernière manifestation de </a:t>
            </a:r>
            <a:r>
              <a:rPr lang="fr-FR" sz="700" dirty="0" smtClean="0">
                <a:solidFill>
                  <a:srgbClr val="A6A6A6"/>
                </a:solidFill>
                <a:latin typeface="Arial" pitchFamily="34" charset="0"/>
                <a:cs typeface="Arial" pitchFamily="34" charset="0"/>
              </a:rPr>
              <a:t>l'opposition, </a:t>
            </a:r>
            <a:r>
              <a:rPr lang="fr-FR" sz="700" dirty="0">
                <a:solidFill>
                  <a:srgbClr val="A6A6A6"/>
                </a:solidFill>
                <a:latin typeface="Arial" pitchFamily="34" charset="0"/>
                <a:cs typeface="Arial" pitchFamily="34" charset="0"/>
              </a:rPr>
              <a:t>le 7 mai. L'opposition exige un changement du calendrier électoral dont ils disent favorise le parti au pouvoir. De nouvelles manifestations prévues pour le 11 mai ont été annulées pour donner une chance au dialogue avec le gouvernement.</a:t>
            </a:r>
            <a:endParaRPr lang="fr-FR" sz="500" dirty="0">
              <a:solidFill>
                <a:srgbClr val="A6A6A6"/>
              </a:solidFill>
              <a:latin typeface="Arial" pitchFamily="34" charset="0"/>
              <a:cs typeface="Arial" pitchFamily="34" charset="0"/>
            </a:endParaRPr>
          </a:p>
          <a:p>
            <a:pPr>
              <a:spcBef>
                <a:spcPts val="100"/>
              </a:spcBef>
            </a:pPr>
            <a:r>
              <a:rPr lang="en-GB" sz="900" b="1" dirty="0" smtClean="0">
                <a:solidFill>
                  <a:srgbClr val="FF721E"/>
                </a:solidFill>
                <a:latin typeface="Arial"/>
              </a:rPr>
              <a:t>LIBERIA</a:t>
            </a:r>
            <a:endParaRPr lang="fr-FR" sz="900" b="1" dirty="0">
              <a:solidFill>
                <a:srgbClr val="FF721E"/>
              </a:solidFill>
              <a:latin typeface="Arial"/>
            </a:endParaRPr>
          </a:p>
          <a:p>
            <a:r>
              <a:rPr lang="fr-FR" sz="700" b="1" i="1" cap="all" dirty="0">
                <a:solidFill>
                  <a:srgbClr val="036BB6"/>
                </a:solidFill>
                <a:latin typeface="Arial"/>
              </a:rPr>
              <a:t>ANNONCE DE LA FIN DE </a:t>
            </a:r>
            <a:r>
              <a:rPr lang="fr-FR" sz="700" b="1" i="1" cap="all" dirty="0" smtClean="0">
                <a:solidFill>
                  <a:srgbClr val="036BB6"/>
                </a:solidFill>
                <a:latin typeface="Arial"/>
              </a:rPr>
              <a:t>L’ÉPIDÉMIE </a:t>
            </a:r>
            <a:r>
              <a:rPr lang="fr-FR" sz="700" b="1" i="1" cap="all" dirty="0">
                <a:solidFill>
                  <a:srgbClr val="036BB6"/>
                </a:solidFill>
                <a:latin typeface="Arial"/>
              </a:rPr>
              <a:t>D’EBOLA </a:t>
            </a:r>
            <a:endParaRPr lang="fr-FR" sz="700" b="1" i="1" cap="all" dirty="0" smtClean="0">
              <a:solidFill>
                <a:srgbClr val="036BB6"/>
              </a:solidFill>
              <a:latin typeface="Arial"/>
            </a:endParaRPr>
          </a:p>
          <a:p>
            <a:pPr algn="just"/>
            <a:r>
              <a:rPr lang="fr-FR" sz="700" dirty="0">
                <a:solidFill>
                  <a:srgbClr val="A6A6A6"/>
                </a:solidFill>
                <a:latin typeface="Arial" pitchFamily="34" charset="0"/>
                <a:cs typeface="Arial" pitchFamily="34" charset="0"/>
              </a:rPr>
              <a:t>Le 9 mai, l'OMS a déclaré la fin de l'épidémie  de la maladie à virus Ebola au Libéria. L'annonce est venue après que le pays soit resté pendant 42 jours consécutifs - deux fois la période d'incubation maximale pour le virus - avec aucun nouveau cas confirmé. Le dernier cas signalé dans l'agglomération de </a:t>
            </a:r>
            <a:r>
              <a:rPr lang="fr-FR" sz="700" dirty="0" smtClean="0">
                <a:solidFill>
                  <a:srgbClr val="A6A6A6"/>
                </a:solidFill>
                <a:latin typeface="Arial" pitchFamily="34" charset="0"/>
                <a:cs typeface="Arial" pitchFamily="34" charset="0"/>
              </a:rPr>
              <a:t>Monrovia, </a:t>
            </a:r>
            <a:r>
              <a:rPr lang="fr-FR" sz="700" dirty="0">
                <a:solidFill>
                  <a:srgbClr val="A6A6A6"/>
                </a:solidFill>
                <a:latin typeface="Arial" pitchFamily="34" charset="0"/>
                <a:cs typeface="Arial" pitchFamily="34" charset="0"/>
              </a:rPr>
              <a:t>le 20 </a:t>
            </a:r>
            <a:r>
              <a:rPr lang="fr-FR" sz="700" dirty="0" smtClean="0">
                <a:solidFill>
                  <a:srgbClr val="A6A6A6"/>
                </a:solidFill>
                <a:latin typeface="Arial" pitchFamily="34" charset="0"/>
                <a:cs typeface="Arial" pitchFamily="34" charset="0"/>
              </a:rPr>
              <a:t>Mars, </a:t>
            </a:r>
            <a:r>
              <a:rPr lang="fr-FR" sz="700" dirty="0">
                <a:solidFill>
                  <a:srgbClr val="A6A6A6"/>
                </a:solidFill>
                <a:latin typeface="Arial" pitchFamily="34" charset="0"/>
                <a:cs typeface="Arial" pitchFamily="34" charset="0"/>
              </a:rPr>
              <a:t>est décédé le 27 Mars. La Présidente Ellen Johnson Sirleaf et l'OMS appellent à une vigilance continue, en notant que la tâche la plus difficile venait juste de commencer.</a:t>
            </a:r>
            <a:endParaRPr lang="en-US" sz="500" b="1" dirty="0" smtClean="0">
              <a:solidFill>
                <a:srgbClr val="FF721E"/>
              </a:solidFill>
              <a:latin typeface="Arial"/>
            </a:endParaRPr>
          </a:p>
          <a:p>
            <a:pPr>
              <a:spcBef>
                <a:spcPts val="100"/>
              </a:spcBef>
            </a:pPr>
            <a:r>
              <a:rPr lang="en-US" sz="900" b="1" dirty="0" smtClean="0">
                <a:solidFill>
                  <a:srgbClr val="FF721E"/>
                </a:solidFill>
                <a:latin typeface="Arial"/>
              </a:rPr>
              <a:t>NIGERIA/NIGER</a:t>
            </a:r>
            <a:endParaRPr lang="en-US" sz="900" b="1" dirty="0">
              <a:solidFill>
                <a:srgbClr val="FF721E"/>
              </a:solidFill>
              <a:latin typeface="Arial"/>
            </a:endParaRPr>
          </a:p>
          <a:p>
            <a:r>
              <a:rPr lang="fr-FR" sz="700" b="1" i="1" cap="all" dirty="0" smtClean="0">
                <a:solidFill>
                  <a:srgbClr val="036BB6"/>
                </a:solidFill>
                <a:latin typeface="Arial"/>
              </a:rPr>
              <a:t>11 000 </a:t>
            </a:r>
            <a:r>
              <a:rPr lang="fr-FR" sz="700" b="1" i="1" cap="all" dirty="0">
                <a:solidFill>
                  <a:srgbClr val="036BB6"/>
                </a:solidFill>
                <a:latin typeface="Arial"/>
              </a:rPr>
              <a:t>PERSONNES ARRIVENT DES ÎLES DU LAC </a:t>
            </a:r>
            <a:r>
              <a:rPr lang="fr-FR" sz="700" b="1" i="1" cap="all" dirty="0" smtClean="0">
                <a:solidFill>
                  <a:srgbClr val="036BB6"/>
                </a:solidFill>
                <a:latin typeface="Arial"/>
              </a:rPr>
              <a:t>TCHAD</a:t>
            </a:r>
          </a:p>
          <a:p>
            <a:pPr algn="just"/>
            <a:r>
              <a:rPr lang="fr-FR" sz="700" dirty="0">
                <a:solidFill>
                  <a:srgbClr val="A6A6A6"/>
                </a:solidFill>
                <a:latin typeface="Arial" pitchFamily="34" charset="0"/>
                <a:cs typeface="Arial" pitchFamily="34" charset="0"/>
              </a:rPr>
              <a:t>Le 11 mai, au moins 11 000 Nigérians étaient arrivés des îles du lac Tchad aux zones frontalières entre le Niger et le Nigeria, selon l'Autorité Nationale de Gestion des Urgences du Nigéria (NEMA). Les Nigérians qui vivaient sur les îles sous contrôle nigérien avaient été sommés de quitter en raison d'une opération militaire imminente contre Boko Haram. Les rapatriés disent qu'il leur a été offert de rejoindre des camps de réfugiés au Niger mais ont choisi de rentrer chez eux à cause de la mauvaise perception qu’ils ont de la vie de camp. La NEMA relocalise les rapatriés vers leurs régions d'origine</a:t>
            </a:r>
            <a:r>
              <a:rPr lang="fr-FR" sz="700" dirty="0" smtClean="0">
                <a:solidFill>
                  <a:srgbClr val="A6A6A6"/>
                </a:solidFill>
                <a:latin typeface="Arial" pitchFamily="34" charset="0"/>
                <a:cs typeface="Arial" pitchFamily="34" charset="0"/>
              </a:rPr>
              <a:t>.</a:t>
            </a:r>
          </a:p>
          <a:p>
            <a:pPr algn="just">
              <a:spcBef>
                <a:spcPts val="100"/>
              </a:spcBef>
            </a:pPr>
            <a:r>
              <a:rPr lang="en-GB" sz="800" dirty="0"/>
              <a:t> </a:t>
            </a:r>
            <a:r>
              <a:rPr lang="fr-FR" sz="700" b="1" i="1" cap="all" dirty="0" smtClean="0">
                <a:solidFill>
                  <a:srgbClr val="036BB6"/>
                </a:solidFill>
                <a:latin typeface="Arial"/>
              </a:rPr>
              <a:t>25 700 </a:t>
            </a:r>
            <a:r>
              <a:rPr lang="fr-FR" sz="700" b="1" i="1" cap="all" dirty="0">
                <a:solidFill>
                  <a:srgbClr val="036BB6"/>
                </a:solidFill>
                <a:latin typeface="Arial"/>
              </a:rPr>
              <a:t>NIGÉRIENS FUIENT LES ILES DU LAC TCHAD </a:t>
            </a:r>
            <a:endParaRPr lang="fr-FR" sz="700" b="1" i="1" cap="all" dirty="0" smtClean="0">
              <a:solidFill>
                <a:srgbClr val="036BB6"/>
              </a:solidFill>
              <a:latin typeface="Arial"/>
            </a:endParaRPr>
          </a:p>
          <a:p>
            <a:pPr algn="just"/>
            <a:r>
              <a:rPr lang="fr-FR" sz="700" dirty="0">
                <a:solidFill>
                  <a:srgbClr val="A6A6A6"/>
                </a:solidFill>
                <a:latin typeface="Arial" pitchFamily="34" charset="0"/>
                <a:cs typeface="Arial" pitchFamily="34" charset="0"/>
              </a:rPr>
              <a:t>Au 5 mai, 25 700 personnes (700 il y’a plus d'une semaine) étaient arrivées dans la ville de Nguigmi, au sud-est du Niger, après avoir été informé d'évacuer les îles du lac Tchad avant l'offensive planifiée. Les autorités gouvernementales et les acteurs humanitaires mènent une évaluation conjointe dans Nguigmi, où la majorité des personnes évacuées vivent en plein air et en grand besoin d'abris, de nourriture et d'eau</a:t>
            </a:r>
            <a:r>
              <a:rPr lang="fr-FR" sz="700" dirty="0" smtClean="0">
                <a:solidFill>
                  <a:srgbClr val="A6A6A6"/>
                </a:solidFill>
                <a:latin typeface="Arial" pitchFamily="34" charset="0"/>
                <a:cs typeface="Arial" pitchFamily="34" charset="0"/>
              </a:rPr>
              <a:t>.</a:t>
            </a:r>
          </a:p>
          <a:p>
            <a:pPr>
              <a:spcBef>
                <a:spcPts val="100"/>
              </a:spcBef>
            </a:pPr>
            <a:r>
              <a:rPr lang="en-GB" sz="900" b="1" dirty="0" smtClean="0">
                <a:solidFill>
                  <a:srgbClr val="FF721E"/>
                </a:solidFill>
                <a:latin typeface="Arial"/>
              </a:rPr>
              <a:t>SIERRA </a:t>
            </a:r>
            <a:r>
              <a:rPr lang="en-GB" sz="900" b="1" dirty="0">
                <a:solidFill>
                  <a:srgbClr val="FF721E"/>
                </a:solidFill>
                <a:latin typeface="Arial"/>
              </a:rPr>
              <a:t>LEONE</a:t>
            </a:r>
            <a:endParaRPr lang="fr-FR" sz="900" b="1" dirty="0">
              <a:solidFill>
                <a:srgbClr val="FF721E"/>
              </a:solidFill>
              <a:latin typeface="Arial"/>
            </a:endParaRPr>
          </a:p>
          <a:p>
            <a:r>
              <a:rPr lang="en-GB" sz="700" b="1" i="1" cap="all" dirty="0">
                <a:solidFill>
                  <a:srgbClr val="036BB6"/>
                </a:solidFill>
                <a:latin typeface="Arial"/>
              </a:rPr>
              <a:t>0 </a:t>
            </a:r>
            <a:r>
              <a:rPr lang="fr-CA" sz="700" b="1" i="1" cap="all" dirty="0" smtClean="0">
                <a:solidFill>
                  <a:srgbClr val="036BB6"/>
                </a:solidFill>
                <a:latin typeface="Arial"/>
              </a:rPr>
              <a:t>CAS MVE EN CINQ JOURS CONSÉCUTIFS</a:t>
            </a:r>
            <a:endParaRPr lang="fr-FR" sz="700" b="1" i="1" cap="all" dirty="0">
              <a:solidFill>
                <a:srgbClr val="036BB6"/>
              </a:solidFill>
              <a:latin typeface="Arial"/>
            </a:endParaRPr>
          </a:p>
          <a:p>
            <a:pPr algn="just"/>
            <a:r>
              <a:rPr lang="fr-FR" sz="700" dirty="0">
                <a:solidFill>
                  <a:srgbClr val="A6A6A6"/>
                </a:solidFill>
                <a:latin typeface="Arial" pitchFamily="34" charset="0"/>
                <a:cs typeface="Arial" pitchFamily="34" charset="0"/>
              </a:rPr>
              <a:t>Au 10 mai, il n'y avait pas eu de cas d'Ebola signalé pour cinq jours consécutifs </a:t>
            </a:r>
            <a:r>
              <a:rPr lang="fr-FR" sz="700" dirty="0" smtClean="0">
                <a:solidFill>
                  <a:srgbClr val="A6A6A6"/>
                </a:solidFill>
                <a:latin typeface="Arial" pitchFamily="34" charset="0"/>
                <a:cs typeface="Arial" pitchFamily="34" charset="0"/>
              </a:rPr>
              <a:t>(du 6 </a:t>
            </a:r>
            <a:r>
              <a:rPr lang="fr-FR" sz="700" dirty="0">
                <a:solidFill>
                  <a:srgbClr val="A6A6A6"/>
                </a:solidFill>
                <a:latin typeface="Arial" pitchFamily="34" charset="0"/>
                <a:cs typeface="Arial" pitchFamily="34" charset="0"/>
              </a:rPr>
              <a:t>au 10 mai), selon le Centre National de Réponse Ébola. Un total de neuf cas confirmés a été signalé dans la semaine menant au 3 mai, deux de moins que la semaine précédente. Deux districts ont signalé des cas, comparativement à trois la semaine précédente. La dernière fois que seuls deux districts de la Sierra Leone aient signalé un cas confirmé, c’était en mai </a:t>
            </a:r>
            <a:r>
              <a:rPr lang="fr-FR" sz="700" dirty="0" smtClean="0">
                <a:solidFill>
                  <a:srgbClr val="A6A6A6"/>
                </a:solidFill>
                <a:latin typeface="Arial" pitchFamily="34" charset="0"/>
                <a:cs typeface="Arial" pitchFamily="34" charset="0"/>
              </a:rPr>
              <a:t>2014</a:t>
            </a:r>
            <a:r>
              <a:rPr lang="en-US" sz="700" dirty="0" smtClean="0">
                <a:solidFill>
                  <a:srgbClr val="A6A6A6"/>
                </a:solidFill>
                <a:latin typeface="Arial" pitchFamily="34" charset="0"/>
                <a:cs typeface="Arial" pitchFamily="34" charset="0"/>
              </a:rPr>
              <a:t>.</a:t>
            </a:r>
            <a:endParaRPr lang="fr-FR" sz="700" dirty="0">
              <a:solidFill>
                <a:srgbClr val="A6A6A6"/>
              </a:solidFill>
              <a:latin typeface="Arial" pitchFamily="34" charset="0"/>
              <a:cs typeface="Arial" pitchFamily="34" charset="0"/>
            </a:endParaRPr>
          </a:p>
          <a:p>
            <a:pPr>
              <a:spcBef>
                <a:spcPts val="100"/>
              </a:spcBef>
            </a:pPr>
            <a:r>
              <a:rPr lang="en-GB" sz="700" dirty="0">
                <a:latin typeface="Arial" panose="020B0604020202020204" pitchFamily="34" charset="0"/>
                <a:cs typeface="Arial" panose="020B0604020202020204" pitchFamily="34" charset="0"/>
              </a:rPr>
              <a:t> </a:t>
            </a:r>
            <a:r>
              <a:rPr lang="en-US" sz="900" b="1" dirty="0" smtClean="0">
                <a:solidFill>
                  <a:srgbClr val="FF721E"/>
                </a:solidFill>
                <a:latin typeface="Arial"/>
              </a:rPr>
              <a:t>REGIONAL/ MALADIE A VIRUS EBOLA</a:t>
            </a:r>
            <a:endParaRPr lang="en-US" sz="900" b="1" dirty="0" smtClean="0">
              <a:solidFill>
                <a:srgbClr val="FF721E"/>
              </a:solidFill>
              <a:latin typeface="Arial"/>
            </a:endParaRPr>
          </a:p>
          <a:p>
            <a:r>
              <a:rPr lang="fr-FR" sz="700" b="1" i="1" cap="all" dirty="0">
                <a:solidFill>
                  <a:srgbClr val="036BB6"/>
                </a:solidFill>
                <a:latin typeface="Arial"/>
              </a:rPr>
              <a:t>18 cas signalés, </a:t>
            </a:r>
            <a:r>
              <a:rPr lang="fr-FR" sz="700" b="1" i="1" cap="all" dirty="0" smtClean="0">
                <a:solidFill>
                  <a:srgbClr val="036BB6"/>
                </a:solidFill>
                <a:latin typeface="Arial"/>
              </a:rPr>
              <a:t>LE PLUS </a:t>
            </a:r>
            <a:r>
              <a:rPr lang="fr-FR" sz="700" b="1" i="1" cap="all" dirty="0">
                <a:solidFill>
                  <a:srgbClr val="036BB6"/>
                </a:solidFill>
                <a:latin typeface="Arial"/>
              </a:rPr>
              <a:t>BAS EN </a:t>
            </a:r>
            <a:r>
              <a:rPr lang="fr-FR" sz="700" b="1" i="1" cap="all" dirty="0" smtClean="0">
                <a:solidFill>
                  <a:srgbClr val="036BB6"/>
                </a:solidFill>
                <a:latin typeface="Arial"/>
              </a:rPr>
              <a:t>2015</a:t>
            </a:r>
          </a:p>
          <a:p>
            <a:pPr algn="just"/>
            <a:r>
              <a:rPr lang="fr-FR" sz="700" dirty="0">
                <a:solidFill>
                  <a:srgbClr val="A6A6A6"/>
                </a:solidFill>
                <a:latin typeface="Arial" pitchFamily="34" charset="0"/>
                <a:cs typeface="Arial" pitchFamily="34" charset="0"/>
              </a:rPr>
              <a:t>Un total de 18 cas ont été signalés en Guinée et en Sierra Leone dans les sept jours </a:t>
            </a:r>
            <a:r>
              <a:rPr lang="fr-FR" sz="700" dirty="0" smtClean="0">
                <a:solidFill>
                  <a:srgbClr val="A6A6A6"/>
                </a:solidFill>
                <a:latin typeface="Arial" pitchFamily="34" charset="0"/>
                <a:cs typeface="Arial" pitchFamily="34" charset="0"/>
              </a:rPr>
              <a:t> menant au </a:t>
            </a:r>
            <a:r>
              <a:rPr lang="fr-FR" sz="700" dirty="0">
                <a:solidFill>
                  <a:srgbClr val="A6A6A6"/>
                </a:solidFill>
                <a:latin typeface="Arial" pitchFamily="34" charset="0"/>
                <a:cs typeface="Arial" pitchFamily="34" charset="0"/>
              </a:rPr>
              <a:t>3 </a:t>
            </a:r>
            <a:r>
              <a:rPr lang="fr-FR" sz="700" dirty="0" smtClean="0">
                <a:solidFill>
                  <a:srgbClr val="A6A6A6"/>
                </a:solidFill>
                <a:latin typeface="Arial" pitchFamily="34" charset="0"/>
                <a:cs typeface="Arial" pitchFamily="34" charset="0"/>
              </a:rPr>
              <a:t>mai</a:t>
            </a:r>
            <a:r>
              <a:rPr lang="fr-FR" sz="700" dirty="0">
                <a:solidFill>
                  <a:srgbClr val="A6A6A6"/>
                </a:solidFill>
                <a:latin typeface="Arial" pitchFamily="34" charset="0"/>
                <a:cs typeface="Arial" pitchFamily="34" charset="0"/>
              </a:rPr>
              <a:t>. Ce sont les chiffres les plus bas </a:t>
            </a:r>
            <a:r>
              <a:rPr lang="fr-FR" sz="700" dirty="0" smtClean="0">
                <a:solidFill>
                  <a:srgbClr val="A6A6A6"/>
                </a:solidFill>
                <a:latin typeface="Arial" pitchFamily="34" charset="0"/>
                <a:cs typeface="Arial" pitchFamily="34" charset="0"/>
              </a:rPr>
              <a:t>cette </a:t>
            </a:r>
            <a:r>
              <a:rPr lang="fr-FR" sz="700" dirty="0">
                <a:solidFill>
                  <a:srgbClr val="A6A6A6"/>
                </a:solidFill>
                <a:latin typeface="Arial" pitchFamily="34" charset="0"/>
                <a:cs typeface="Arial" pitchFamily="34" charset="0"/>
              </a:rPr>
              <a:t>année. </a:t>
            </a:r>
            <a:r>
              <a:rPr lang="fr-FR" sz="700" dirty="0" smtClean="0">
                <a:solidFill>
                  <a:srgbClr val="A6A6A6"/>
                </a:solidFill>
                <a:latin typeface="Arial" pitchFamily="34" charset="0"/>
                <a:cs typeface="Arial" pitchFamily="34" charset="0"/>
              </a:rPr>
              <a:t>Les infections </a:t>
            </a:r>
            <a:r>
              <a:rPr lang="fr-FR" sz="700" dirty="0">
                <a:solidFill>
                  <a:srgbClr val="A6A6A6"/>
                </a:solidFill>
                <a:latin typeface="Arial" pitchFamily="34" charset="0"/>
                <a:cs typeface="Arial" pitchFamily="34" charset="0"/>
              </a:rPr>
              <a:t>dans les deux pays sont maintenant géographiquement limités, avec seulement une préfecture en Guinée et deux zones en Sierra Leone signalant des cas. En tout, 26 593 </a:t>
            </a:r>
            <a:r>
              <a:rPr lang="fr-FR" sz="700" dirty="0" smtClean="0">
                <a:solidFill>
                  <a:srgbClr val="A6A6A6"/>
                </a:solidFill>
                <a:latin typeface="Arial" pitchFamily="34" charset="0"/>
                <a:cs typeface="Arial" pitchFamily="34" charset="0"/>
              </a:rPr>
              <a:t>cas confirmés</a:t>
            </a:r>
            <a:r>
              <a:rPr lang="fr-FR" sz="700" dirty="0">
                <a:solidFill>
                  <a:srgbClr val="A6A6A6"/>
                </a:solidFill>
                <a:latin typeface="Arial" pitchFamily="34" charset="0"/>
                <a:cs typeface="Arial" pitchFamily="34" charset="0"/>
              </a:rPr>
              <a:t>, probables et </a:t>
            </a:r>
            <a:r>
              <a:rPr lang="fr-FR" sz="700" dirty="0" smtClean="0">
                <a:solidFill>
                  <a:srgbClr val="A6A6A6"/>
                </a:solidFill>
                <a:latin typeface="Arial" pitchFamily="34" charset="0"/>
                <a:cs typeface="Arial" pitchFamily="34" charset="0"/>
              </a:rPr>
              <a:t> </a:t>
            </a:r>
            <a:r>
              <a:rPr lang="fr-FR" sz="700" dirty="0">
                <a:solidFill>
                  <a:srgbClr val="A6A6A6"/>
                </a:solidFill>
                <a:latin typeface="Arial" pitchFamily="34" charset="0"/>
                <a:cs typeface="Arial" pitchFamily="34" charset="0"/>
              </a:rPr>
              <a:t>suspects, dont 11 005 décès ont été </a:t>
            </a:r>
            <a:r>
              <a:rPr lang="fr-FR" sz="700" dirty="0" smtClean="0">
                <a:solidFill>
                  <a:srgbClr val="A6A6A6"/>
                </a:solidFill>
                <a:latin typeface="Arial" pitchFamily="34" charset="0"/>
                <a:cs typeface="Arial" pitchFamily="34" charset="0"/>
              </a:rPr>
              <a:t>enregistrés </a:t>
            </a:r>
            <a:r>
              <a:rPr lang="fr-FR" sz="700" dirty="0">
                <a:solidFill>
                  <a:srgbClr val="A6A6A6"/>
                </a:solidFill>
                <a:latin typeface="Arial" pitchFamily="34" charset="0"/>
                <a:cs typeface="Arial" pitchFamily="34" charset="0"/>
              </a:rPr>
              <a:t>jusqu'à présent dans les trois pays les plus touchés.</a:t>
            </a:r>
            <a:r>
              <a:rPr lang="fr-FR" sz="700" dirty="0">
                <a:solidFill>
                  <a:srgbClr val="A6A6A6"/>
                </a:solidFill>
                <a:latin typeface="Arial" pitchFamily="34" charset="0"/>
                <a:cs typeface="Arial" pitchFamily="34" charset="0"/>
              </a:rPr>
              <a:t> </a:t>
            </a:r>
          </a:p>
        </p:txBody>
      </p:sp>
      <p:sp>
        <p:nvSpPr>
          <p:cNvPr id="66" name="TextBox 22"/>
          <p:cNvSpPr txBox="1"/>
          <p:nvPr/>
        </p:nvSpPr>
        <p:spPr>
          <a:xfrm>
            <a:off x="4698629" y="3587423"/>
            <a:ext cx="432048" cy="24510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RCA</a:t>
            </a:r>
            <a:endParaRPr lang="en-GB" dirty="0"/>
          </a:p>
        </p:txBody>
      </p:sp>
      <p:sp>
        <p:nvSpPr>
          <p:cNvPr id="68" name="TextBox 44"/>
          <p:cNvSpPr txBox="1"/>
          <p:nvPr/>
        </p:nvSpPr>
        <p:spPr>
          <a:xfrm>
            <a:off x="4756787" y="3828398"/>
            <a:ext cx="1237986" cy="370631"/>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fr-FR" dirty="0"/>
              <a:t>ACCORD DE DÉSARMEMENT DES MILITANTS </a:t>
            </a:r>
            <a:endParaRPr lang="en-GB" dirty="0"/>
          </a:p>
        </p:txBody>
      </p:sp>
      <p:cxnSp>
        <p:nvCxnSpPr>
          <p:cNvPr id="82" name="Connecteur droit 81"/>
          <p:cNvCxnSpPr/>
          <p:nvPr/>
        </p:nvCxnSpPr>
        <p:spPr>
          <a:xfrm flipV="1">
            <a:off x="1480901" y="2883411"/>
            <a:ext cx="6723" cy="1"/>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39" name="TextBox 22"/>
          <p:cNvSpPr txBox="1"/>
          <p:nvPr/>
        </p:nvSpPr>
        <p:spPr>
          <a:xfrm>
            <a:off x="3219827" y="2565603"/>
            <a:ext cx="1406793"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NIGERIA/NIGER</a:t>
            </a:r>
            <a:endParaRPr lang="en-GB" dirty="0"/>
          </a:p>
        </p:txBody>
      </p:sp>
      <p:sp>
        <p:nvSpPr>
          <p:cNvPr id="63" name="TextBox 22"/>
          <p:cNvSpPr txBox="1"/>
          <p:nvPr/>
        </p:nvSpPr>
        <p:spPr>
          <a:xfrm>
            <a:off x="18108" y="4328876"/>
            <a:ext cx="1697820" cy="315986"/>
          </a:xfrm>
          <a:prstGeom prst="rect">
            <a:avLst/>
          </a:prstGeom>
          <a:noFill/>
        </p:spPr>
        <p:txBody>
          <a:bodyPr wrap="square" lIns="99569" tIns="49785" rIns="99569" bIns="49785"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REGIONAL / </a:t>
            </a:r>
            <a:r>
              <a:rPr lang="en-GB" dirty="0" smtClean="0"/>
              <a:t>MVE</a:t>
            </a:r>
            <a:endParaRPr lang="en-GB" dirty="0"/>
          </a:p>
        </p:txBody>
      </p:sp>
      <p:pic>
        <p:nvPicPr>
          <p:cNvPr id="64" name="Image 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961" y="4678239"/>
            <a:ext cx="217529" cy="210513"/>
          </a:xfrm>
          <a:prstGeom prst="rect">
            <a:avLst/>
          </a:prstGeom>
        </p:spPr>
      </p:pic>
      <p:cxnSp>
        <p:nvCxnSpPr>
          <p:cNvPr id="74" name="Connecteur en angle 73"/>
          <p:cNvCxnSpPr/>
          <p:nvPr/>
        </p:nvCxnSpPr>
        <p:spPr>
          <a:xfrm rot="16200000" flipV="1">
            <a:off x="398531" y="3588676"/>
            <a:ext cx="727116" cy="246930"/>
          </a:xfrm>
          <a:prstGeom prst="bentConnector3">
            <a:avLst>
              <a:gd name="adj1" fmla="val -63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5" name="Connecteur en angle 74"/>
          <p:cNvCxnSpPr/>
          <p:nvPr/>
        </p:nvCxnSpPr>
        <p:spPr>
          <a:xfrm rot="16200000" flipV="1">
            <a:off x="649251" y="3836042"/>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9" name="Connecteur en angle 78"/>
          <p:cNvCxnSpPr/>
          <p:nvPr/>
        </p:nvCxnSpPr>
        <p:spPr>
          <a:xfrm rot="5400000" flipH="1" flipV="1">
            <a:off x="871273" y="3829693"/>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85" name="Connecteur droit 84"/>
          <p:cNvCxnSpPr/>
          <p:nvPr/>
        </p:nvCxnSpPr>
        <p:spPr>
          <a:xfrm flipH="1">
            <a:off x="882202" y="4088768"/>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35" name="TextBox 44"/>
          <p:cNvSpPr txBox="1"/>
          <p:nvPr/>
        </p:nvSpPr>
        <p:spPr>
          <a:xfrm>
            <a:off x="3231260" y="3060551"/>
            <a:ext cx="1036868" cy="293835"/>
          </a:xfrm>
          <a:prstGeom prst="rect">
            <a:avLst/>
          </a:prstGeom>
          <a:noFill/>
        </p:spPr>
        <p:txBody>
          <a:bodyPr wrap="square" lIns="0" tIns="0" rIns="0" bIns="0" rtlCol="0" anchor="ctr" anchorCtr="0">
            <a:noAutofit/>
          </a:bodyPr>
          <a:lstStyle/>
          <a:p>
            <a:r>
              <a:rPr lang="fr-FR" sz="900" b="1" dirty="0">
                <a:solidFill>
                  <a:srgbClr val="026DB6"/>
                </a:solidFill>
                <a:latin typeface="Arial" panose="020B0604020202020204" pitchFamily="34" charset="0"/>
                <a:cs typeface="Arial" panose="020B0604020202020204" pitchFamily="34" charset="0"/>
              </a:rPr>
              <a:t>FUIENT LES ÎLES DU LAC TCHAD </a:t>
            </a:r>
            <a:endParaRPr lang="en-GB" sz="900" b="1" dirty="0">
              <a:solidFill>
                <a:srgbClr val="026DB6"/>
              </a:solidFill>
              <a:latin typeface="Arial" panose="020B0604020202020204" pitchFamily="34" charset="0"/>
              <a:cs typeface="Arial" panose="020B0604020202020204" pitchFamily="34" charset="0"/>
            </a:endParaRPr>
          </a:p>
        </p:txBody>
      </p:sp>
      <p:sp>
        <p:nvSpPr>
          <p:cNvPr id="38" name="TextBox 48"/>
          <p:cNvSpPr txBox="1"/>
          <p:nvPr/>
        </p:nvSpPr>
        <p:spPr>
          <a:xfrm>
            <a:off x="328262" y="4667650"/>
            <a:ext cx="245329" cy="231691"/>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18</a:t>
            </a:r>
            <a:endParaRPr lang="en-GB" sz="1600" b="1" dirty="0">
              <a:solidFill>
                <a:srgbClr val="026DB6"/>
              </a:solidFill>
              <a:latin typeface="Arial" panose="020B0604020202020204" pitchFamily="34" charset="0"/>
              <a:cs typeface="Arial" panose="020B0604020202020204" pitchFamily="34" charset="0"/>
            </a:endParaRPr>
          </a:p>
        </p:txBody>
      </p:sp>
      <p:sp>
        <p:nvSpPr>
          <p:cNvPr id="37" name="TextBox 44"/>
          <p:cNvSpPr txBox="1"/>
          <p:nvPr/>
        </p:nvSpPr>
        <p:spPr>
          <a:xfrm>
            <a:off x="631326" y="4607857"/>
            <a:ext cx="1200555" cy="351277"/>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fr-FR" dirty="0"/>
              <a:t>CAS RAPPORTÉS, </a:t>
            </a:r>
            <a:r>
              <a:rPr lang="fr-FR" dirty="0" smtClean="0"/>
              <a:t>LE </a:t>
            </a:r>
            <a:r>
              <a:rPr lang="fr-FR" dirty="0"/>
              <a:t>PLUS BAS EN 2015</a:t>
            </a:r>
            <a:endParaRPr lang="en-GB" dirty="0"/>
          </a:p>
        </p:txBody>
      </p:sp>
      <p:sp>
        <p:nvSpPr>
          <p:cNvPr id="40" name="TextBox 48"/>
          <p:cNvSpPr txBox="1"/>
          <p:nvPr/>
        </p:nvSpPr>
        <p:spPr>
          <a:xfrm>
            <a:off x="3329591" y="2819104"/>
            <a:ext cx="739717"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36,7m</a:t>
            </a:r>
            <a:endParaRPr lang="en-GB" sz="1600" b="1" dirty="0">
              <a:solidFill>
                <a:srgbClr val="026DB6"/>
              </a:solidFill>
              <a:latin typeface="Arial" panose="020B0604020202020204" pitchFamily="34" charset="0"/>
              <a:cs typeface="Arial" panose="020B0604020202020204" pitchFamily="34" charset="0"/>
            </a:endParaRPr>
          </a:p>
        </p:txBody>
      </p:sp>
      <p:sp>
        <p:nvSpPr>
          <p:cNvPr id="52" name="TextBox 22"/>
          <p:cNvSpPr txBox="1"/>
          <p:nvPr/>
        </p:nvSpPr>
        <p:spPr>
          <a:xfrm>
            <a:off x="343011" y="2081355"/>
            <a:ext cx="704549" cy="24510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GUINEE</a:t>
            </a:r>
            <a:endParaRPr lang="en-GB" dirty="0"/>
          </a:p>
        </p:txBody>
      </p:sp>
      <p:sp>
        <p:nvSpPr>
          <p:cNvPr id="54" name="TextBox 44"/>
          <p:cNvSpPr txBox="1"/>
          <p:nvPr/>
        </p:nvSpPr>
        <p:spPr>
          <a:xfrm>
            <a:off x="738188" y="2347500"/>
            <a:ext cx="1512168" cy="221538"/>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a:t>MANIFESTANT DE L’OPPOSITION TUÉ </a:t>
            </a:r>
            <a:endParaRPr lang="en-GB" dirty="0"/>
          </a:p>
        </p:txBody>
      </p:sp>
      <p:sp>
        <p:nvSpPr>
          <p:cNvPr id="57" name="TextBox 48"/>
          <p:cNvSpPr txBox="1"/>
          <p:nvPr/>
        </p:nvSpPr>
        <p:spPr>
          <a:xfrm>
            <a:off x="554614" y="2343411"/>
            <a:ext cx="133478"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a:t>
            </a:r>
            <a:endParaRPr lang="en-GB" sz="1600" b="1" dirty="0">
              <a:solidFill>
                <a:srgbClr val="026DB6"/>
              </a:solidFill>
              <a:latin typeface="Arial" panose="020B0604020202020204" pitchFamily="34" charset="0"/>
              <a:cs typeface="Arial" panose="020B0604020202020204" pitchFamily="34" charset="0"/>
            </a:endParaRPr>
          </a:p>
        </p:txBody>
      </p:sp>
      <p:sp>
        <p:nvSpPr>
          <p:cNvPr id="48" name="TextBox 22"/>
          <p:cNvSpPr txBox="1"/>
          <p:nvPr/>
        </p:nvSpPr>
        <p:spPr>
          <a:xfrm>
            <a:off x="2005501" y="4555684"/>
            <a:ext cx="757466" cy="24510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LIBERIA</a:t>
            </a:r>
            <a:endParaRPr lang="en-GB" dirty="0"/>
          </a:p>
        </p:txBody>
      </p:sp>
      <p:sp>
        <p:nvSpPr>
          <p:cNvPr id="49" name="TextBox 44"/>
          <p:cNvSpPr txBox="1"/>
          <p:nvPr/>
        </p:nvSpPr>
        <p:spPr>
          <a:xfrm>
            <a:off x="2232941" y="4844815"/>
            <a:ext cx="1097536" cy="375975"/>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fr-FR" dirty="0"/>
              <a:t>ANNONCE DE LA FIN DE L’EPIDÉMIE D’EBOLA</a:t>
            </a:r>
            <a:endParaRPr lang="en-GB" dirty="0"/>
          </a:p>
        </p:txBody>
      </p:sp>
      <p:cxnSp>
        <p:nvCxnSpPr>
          <p:cNvPr id="50" name="Connecteur en angle 49"/>
          <p:cNvCxnSpPr/>
          <p:nvPr/>
        </p:nvCxnSpPr>
        <p:spPr>
          <a:xfrm rot="10800000">
            <a:off x="1258101" y="3854340"/>
            <a:ext cx="909449" cy="689380"/>
          </a:xfrm>
          <a:prstGeom prst="bentConnector3">
            <a:avLst>
              <a:gd name="adj1" fmla="val 4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pic>
        <p:nvPicPr>
          <p:cNvPr id="51" name="Imag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50020" y="4927545"/>
            <a:ext cx="217529" cy="210513"/>
          </a:xfrm>
          <a:prstGeom prst="rect">
            <a:avLst/>
          </a:prstGeom>
        </p:spPr>
      </p:pic>
      <p:cxnSp>
        <p:nvCxnSpPr>
          <p:cNvPr id="65" name="Connecteur en angle 64"/>
          <p:cNvCxnSpPr/>
          <p:nvPr/>
        </p:nvCxnSpPr>
        <p:spPr>
          <a:xfrm rot="16200000" flipH="1">
            <a:off x="680407" y="2760196"/>
            <a:ext cx="499384" cy="192242"/>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pic>
        <p:nvPicPr>
          <p:cNvPr id="76" name="Picture 6"/>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220580" y="2810898"/>
            <a:ext cx="246128" cy="246128"/>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 2"/>
          <p:cNvPicPr>
            <a:picLocks noChangeAspect="1"/>
          </p:cNvPicPr>
          <p:nvPr/>
        </p:nvPicPr>
        <p:blipFill>
          <a:blip r:embed="rId6"/>
          <a:stretch>
            <a:fillRect/>
          </a:stretch>
        </p:blipFill>
        <p:spPr>
          <a:xfrm>
            <a:off x="4462379" y="3907009"/>
            <a:ext cx="236250" cy="157500"/>
          </a:xfrm>
          <a:prstGeom prst="rect">
            <a:avLst/>
          </a:prstGeom>
        </p:spPr>
      </p:pic>
      <p:pic>
        <p:nvPicPr>
          <p:cNvPr id="4" name="Image 3"/>
          <p:cNvPicPr>
            <a:picLocks noChangeAspect="1"/>
          </p:cNvPicPr>
          <p:nvPr/>
        </p:nvPicPr>
        <p:blipFill>
          <a:blip r:embed="rId7"/>
          <a:stretch>
            <a:fillRect/>
          </a:stretch>
        </p:blipFill>
        <p:spPr>
          <a:xfrm>
            <a:off x="378023" y="2336545"/>
            <a:ext cx="202500" cy="236250"/>
          </a:xfrm>
          <a:prstGeom prst="rect">
            <a:avLst/>
          </a:prstGeom>
        </p:spPr>
      </p:pic>
      <p:cxnSp>
        <p:nvCxnSpPr>
          <p:cNvPr id="41" name="Connecteur en angle 40"/>
          <p:cNvCxnSpPr/>
          <p:nvPr/>
        </p:nvCxnSpPr>
        <p:spPr>
          <a:xfrm rot="10800000" flipV="1">
            <a:off x="866236" y="3282276"/>
            <a:ext cx="607769" cy="139032"/>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46" name="TextBox 22"/>
          <p:cNvSpPr txBox="1"/>
          <p:nvPr/>
        </p:nvSpPr>
        <p:spPr>
          <a:xfrm>
            <a:off x="1431970" y="2965848"/>
            <a:ext cx="1393540" cy="24510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SIERRA LEONE</a:t>
            </a:r>
            <a:endParaRPr lang="en-GB" dirty="0"/>
          </a:p>
        </p:txBody>
      </p:sp>
      <p:sp>
        <p:nvSpPr>
          <p:cNvPr id="55" name="TextBox 44"/>
          <p:cNvSpPr txBox="1"/>
          <p:nvPr/>
        </p:nvSpPr>
        <p:spPr>
          <a:xfrm>
            <a:off x="1881543" y="3202991"/>
            <a:ext cx="966477" cy="384431"/>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CAS EN CINQ JOURS CONSÉCUTIFS</a:t>
            </a:r>
            <a:endParaRPr lang="en-GB" dirty="0"/>
          </a:p>
        </p:txBody>
      </p:sp>
      <p:pic>
        <p:nvPicPr>
          <p:cNvPr id="56" name="Image 5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8333" y="3252927"/>
            <a:ext cx="217529" cy="210513"/>
          </a:xfrm>
          <a:prstGeom prst="rect">
            <a:avLst/>
          </a:prstGeom>
        </p:spPr>
      </p:pic>
      <p:sp>
        <p:nvSpPr>
          <p:cNvPr id="59" name="TextBox 48"/>
          <p:cNvSpPr txBox="1"/>
          <p:nvPr/>
        </p:nvSpPr>
        <p:spPr>
          <a:xfrm>
            <a:off x="1717703" y="3233723"/>
            <a:ext cx="133478" cy="229717"/>
          </a:xfrm>
          <a:prstGeom prst="rect">
            <a:avLst/>
          </a:prstGeom>
          <a:noFill/>
        </p:spPr>
        <p:txBody>
          <a:bodyPr wrap="square" lIns="0" tIns="0" rIns="0" bIns="0" rtlCol="0">
            <a:noAutofit/>
          </a:bodyPr>
          <a:lstStyle/>
          <a:p>
            <a:pPr algn="r"/>
            <a:r>
              <a:rPr lang="en-GB" sz="1600" b="1" dirty="0">
                <a:solidFill>
                  <a:srgbClr val="026DB6"/>
                </a:solidFill>
                <a:latin typeface="Arial" panose="020B0604020202020204" pitchFamily="34" charset="0"/>
                <a:cs typeface="Arial" panose="020B0604020202020204" pitchFamily="34" charset="0"/>
              </a:rPr>
              <a:t>0</a:t>
            </a:r>
          </a:p>
        </p:txBody>
      </p:sp>
      <p:pic>
        <p:nvPicPr>
          <p:cNvPr id="2" name="Imag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40" y="-3601"/>
            <a:ext cx="10704140" cy="831904"/>
          </a:xfrm>
          <a:prstGeom prst="rect">
            <a:avLst/>
          </a:prstGeom>
        </p:spPr>
      </p:pic>
      <p:sp>
        <p:nvSpPr>
          <p:cNvPr id="42" name="ZoneTexte 41"/>
          <p:cNvSpPr txBox="1"/>
          <p:nvPr/>
        </p:nvSpPr>
        <p:spPr>
          <a:xfrm>
            <a:off x="6721523" y="475406"/>
            <a:ext cx="1289473" cy="253916"/>
          </a:xfrm>
          <a:prstGeom prst="rect">
            <a:avLst/>
          </a:prstGeom>
          <a:noFill/>
        </p:spPr>
        <p:txBody>
          <a:bodyPr wrap="square" rtlCol="0">
            <a:spAutoFit/>
          </a:bodyPr>
          <a:lstStyle/>
          <a:p>
            <a:r>
              <a:rPr lang="fr-CA" sz="1050" dirty="0" smtClean="0">
                <a:solidFill>
                  <a:schemeClr val="bg2">
                    <a:lumMod val="75000"/>
                  </a:schemeClr>
                </a:solidFill>
                <a:latin typeface="Arial" panose="020B0604020202020204" pitchFamily="34" charset="0"/>
                <a:cs typeface="Arial" panose="020B0604020202020204" pitchFamily="34" charset="0"/>
              </a:rPr>
              <a:t>05 – 11 </a:t>
            </a:r>
            <a:r>
              <a:rPr lang="fr-CA" sz="1050" dirty="0" smtClean="0">
                <a:solidFill>
                  <a:schemeClr val="bg2">
                    <a:lumMod val="75000"/>
                  </a:schemeClr>
                </a:solidFill>
                <a:latin typeface="Arial" panose="020B0604020202020204" pitchFamily="34" charset="0"/>
                <a:cs typeface="Arial" panose="020B0604020202020204" pitchFamily="34" charset="0"/>
              </a:rPr>
              <a:t>mai 2015</a:t>
            </a:r>
            <a:endParaRPr lang="fr-CA" sz="1050" dirty="0">
              <a:solidFill>
                <a:schemeClr val="bg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978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978112C3-794E-4766-A3EB-BDA2149EA95B}">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5469</TotalTime>
  <Words>501</Words>
  <Application>Microsoft Office PowerPoint</Application>
  <PresentationFormat>Personnalisé</PresentationFormat>
  <Paragraphs>42</Paragraphs>
  <Slides>1</Slides>
  <Notes>1</Notes>
  <HiddenSlides>0</HiddenSlides>
  <MMClips>0</MMClips>
  <ScaleCrop>false</ScaleCrop>
  <HeadingPairs>
    <vt:vector size="4" baseType="variant">
      <vt:variant>
        <vt:lpstr>Thème</vt:lpstr>
      </vt:variant>
      <vt:variant>
        <vt:i4>1</vt:i4>
      </vt:variant>
      <vt:variant>
        <vt:lpstr>Titres des diapositives</vt:lpstr>
      </vt:variant>
      <vt:variant>
        <vt:i4>1</vt:i4>
      </vt:variant>
    </vt:vector>
  </HeadingPairs>
  <TitlesOfParts>
    <vt:vector size="2" baseType="lpstr">
      <vt:lpstr>Office Theme</vt:lpstr>
      <vt:lpstr>Présentation PowerPoint</vt:lpstr>
    </vt:vector>
  </TitlesOfParts>
  <Company>OCHA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OCHA</dc:creator>
  <cp:lastModifiedBy>Seynabou Niang</cp:lastModifiedBy>
  <cp:revision>618</cp:revision>
  <cp:lastPrinted>2014-12-11T10:27:48Z</cp:lastPrinted>
  <dcterms:created xsi:type="dcterms:W3CDTF">2014-03-10T10:37:19Z</dcterms:created>
  <dcterms:modified xsi:type="dcterms:W3CDTF">2015-05-13T10:02:54Z</dcterms:modified>
</cp:coreProperties>
</file>