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26DB6"/>
    <a:srgbClr val="FF721E"/>
    <a:srgbClr val="036BB6"/>
    <a:srgbClr val="404040"/>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36" y="-123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17/11/2015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17/11/2015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17/11/2015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17/11/2015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17/11/2015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17/11/2015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17/11/2015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17/11/2015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 y="851906"/>
            <a:ext cx="6671788" cy="6008914"/>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10 – 16 Nov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90525"/>
          </a:xfrm>
          <a:prstGeom prst="rect">
            <a:avLst/>
          </a:prstGeom>
          <a:noFill/>
        </p:spPr>
        <p:txBody>
          <a:bodyPr wrap="square" lIns="99569" tIns="49785" rIns="99569" bIns="49785" rtlCol="0">
            <a:noAutofit/>
          </a:bodyPr>
          <a:lstStyle/>
          <a:p>
            <a:r>
              <a:rPr lang="fr-FR" sz="1000" b="1" dirty="0" smtClean="0">
                <a:solidFill>
                  <a:srgbClr val="FF721E"/>
                </a:solidFill>
                <a:latin typeface="Arial"/>
              </a:rPr>
              <a:t>CAMEROUN</a:t>
            </a:r>
          </a:p>
          <a:p>
            <a:r>
              <a:rPr lang="fr-FR" sz="900" b="1" i="1" dirty="0" smtClean="0">
                <a:solidFill>
                  <a:srgbClr val="026DB6"/>
                </a:solidFill>
                <a:latin typeface="Arial" panose="020B0604020202020204" pitchFamily="34" charset="0"/>
                <a:cs typeface="Arial" panose="020B0604020202020204" pitchFamily="34" charset="0"/>
              </a:rPr>
              <a:t>ÉPIDÉMIE DE CHOLÉRA DANS LE NORD</a:t>
            </a:r>
          </a:p>
          <a:p>
            <a:pPr algn="just"/>
            <a:r>
              <a:rPr lang="fr-FR" sz="800" dirty="0">
                <a:solidFill>
                  <a:srgbClr val="A6A6A6"/>
                </a:solidFill>
                <a:latin typeface="Arial" panose="020B0604020202020204" pitchFamily="34" charset="0"/>
                <a:cs typeface="Arial" panose="020B0604020202020204" pitchFamily="34" charset="0"/>
              </a:rPr>
              <a:t>Une épidémie de choléra a </a:t>
            </a:r>
            <a:r>
              <a:rPr lang="fr-FR" sz="800" dirty="0" smtClean="0">
                <a:solidFill>
                  <a:srgbClr val="A6A6A6"/>
                </a:solidFill>
                <a:latin typeface="Arial" panose="020B0604020202020204" pitchFamily="34" charset="0"/>
                <a:cs typeface="Arial" panose="020B0604020202020204" pitchFamily="34" charset="0"/>
              </a:rPr>
              <a:t>débuté </a:t>
            </a:r>
            <a:r>
              <a:rPr lang="fr-FR" sz="800" dirty="0">
                <a:solidFill>
                  <a:srgbClr val="A6A6A6"/>
                </a:solidFill>
                <a:latin typeface="Arial" panose="020B0604020202020204" pitchFamily="34" charset="0"/>
                <a:cs typeface="Arial" panose="020B0604020202020204" pitchFamily="34" charset="0"/>
              </a:rPr>
              <a:t>dans la région du </a:t>
            </a:r>
            <a:r>
              <a:rPr lang="fr-FR" sz="800" dirty="0" smtClean="0">
                <a:solidFill>
                  <a:srgbClr val="A6A6A6"/>
                </a:solidFill>
                <a:latin typeface="Arial" panose="020B0604020202020204" pitchFamily="34" charset="0"/>
                <a:cs typeface="Arial" panose="020B0604020202020204" pitchFamily="34" charset="0"/>
              </a:rPr>
              <a:t>nord </a:t>
            </a:r>
            <a:r>
              <a:rPr lang="fr-FR" sz="800" dirty="0">
                <a:solidFill>
                  <a:srgbClr val="A6A6A6"/>
                </a:solidFill>
                <a:latin typeface="Arial" panose="020B0604020202020204" pitchFamily="34" charset="0"/>
                <a:cs typeface="Arial" panose="020B0604020202020204" pitchFamily="34" charset="0"/>
              </a:rPr>
              <a:t>du Cameroun. Au cours du dernier mois, 36 cas ont été signalés, 30 d'entre eux traités. Aucun décès n'a été noté jusqu'ici. Des mesures médicales préventives, le traitement ainsi que la sensibilisation de la population sont en cours</a:t>
            </a:r>
            <a:r>
              <a:rPr lang="fr-FR" sz="800" dirty="0" smtClean="0">
                <a:solidFill>
                  <a:srgbClr val="A6A6A6"/>
                </a:solidFill>
                <a:latin typeface="Arial" panose="020B0604020202020204" pitchFamily="34" charset="0"/>
                <a:cs typeface="Arial" panose="020B0604020202020204" pitchFamily="34" charset="0"/>
              </a:rPr>
              <a:t>.</a:t>
            </a:r>
          </a:p>
          <a:p>
            <a:r>
              <a:rPr lang="en-GB" sz="100" dirty="0" smtClean="0">
                <a:solidFill>
                  <a:srgbClr val="A6A6A6"/>
                </a:solidFill>
                <a:latin typeface="Arial" panose="020B0604020202020204" pitchFamily="34" charset="0"/>
                <a:cs typeface="Arial" panose="020B0604020202020204" pitchFamily="34" charset="0"/>
              </a:rPr>
              <a:t> </a:t>
            </a:r>
            <a:endParaRPr lang="en-GB" sz="100" dirty="0">
              <a:solidFill>
                <a:srgbClr val="A6A6A6"/>
              </a:solidFill>
              <a:latin typeface="Arial" panose="020B0604020202020204" pitchFamily="34" charset="0"/>
              <a:cs typeface="Arial" panose="020B0604020202020204" pitchFamily="34" charset="0"/>
            </a:endParaRPr>
          </a:p>
          <a:p>
            <a:r>
              <a:rPr lang="en-GB" sz="1000" b="1" dirty="0" smtClean="0">
                <a:solidFill>
                  <a:srgbClr val="FF721E"/>
                </a:solidFill>
                <a:latin typeface="Arial"/>
              </a:rPr>
              <a:t>RÉPUBLIQUE CENTRAFRICAINE (RCA)</a:t>
            </a:r>
            <a:r>
              <a:rPr lang="en-GB" sz="1000" b="1" dirty="0"/>
              <a:t>	</a:t>
            </a:r>
            <a:endParaRPr lang="fr-FR" sz="1000" dirty="0"/>
          </a:p>
          <a:p>
            <a:r>
              <a:rPr lang="fr-FR" sz="900" b="1" i="1" dirty="0">
                <a:solidFill>
                  <a:srgbClr val="026DB6"/>
                </a:solidFill>
                <a:latin typeface="Arial" panose="020B0604020202020204" pitchFamily="34" charset="0"/>
                <a:cs typeface="Arial" panose="020B0604020202020204" pitchFamily="34" charset="0"/>
              </a:rPr>
              <a:t>SEPT TUÉS DANS DES </a:t>
            </a:r>
            <a:r>
              <a:rPr lang="fr-FR" sz="900" b="1" i="1" dirty="0" smtClean="0">
                <a:solidFill>
                  <a:srgbClr val="026DB6"/>
                </a:solidFill>
                <a:latin typeface="Arial" panose="020B0604020202020204" pitchFamily="34" charset="0"/>
                <a:cs typeface="Arial" panose="020B0604020202020204" pitchFamily="34" charset="0"/>
              </a:rPr>
              <a:t>AFFRONTEMENTS</a:t>
            </a:r>
          </a:p>
          <a:p>
            <a:pPr algn="just"/>
            <a:r>
              <a:rPr lang="fr-FR" sz="800" dirty="0">
                <a:solidFill>
                  <a:srgbClr val="A6A6A6"/>
                </a:solidFill>
                <a:latin typeface="Arial" panose="020B0604020202020204" pitchFamily="34" charset="0"/>
                <a:cs typeface="Arial" panose="020B0604020202020204" pitchFamily="34" charset="0"/>
              </a:rPr>
              <a:t>Au moins sept personnes ont été tuées et des centaines d'abris pour les personnes déplacées internes (PDI) incendiés suite aux combats intercommunautaires qui ont éclaté le 10 novembre dans la localité de </a:t>
            </a:r>
            <a:r>
              <a:rPr lang="fr-FR" sz="800" dirty="0" err="1">
                <a:solidFill>
                  <a:srgbClr val="A6A6A6"/>
                </a:solidFill>
                <a:latin typeface="Arial" panose="020B0604020202020204" pitchFamily="34" charset="0"/>
                <a:cs typeface="Arial" panose="020B0604020202020204" pitchFamily="34" charset="0"/>
              </a:rPr>
              <a:t>Batangafo</a:t>
            </a:r>
            <a:r>
              <a:rPr lang="fr-FR" sz="800" dirty="0">
                <a:solidFill>
                  <a:srgbClr val="A6A6A6"/>
                </a:solidFill>
                <a:latin typeface="Arial" panose="020B0604020202020204" pitchFamily="34" charset="0"/>
                <a:cs typeface="Arial" panose="020B0604020202020204" pitchFamily="34" charset="0"/>
              </a:rPr>
              <a:t>, à l’ouest du pays. Des hommes armés ont également pillé les locaux d'une organisation humanitaire. Environ 30 000 PDI ont cherché refuge dans des camps militaires et d’ONG dans la région. De l’eau et des latrines d'urgence sont les besoins les plus critiques</a:t>
            </a:r>
            <a:r>
              <a:rPr lang="fr-FR" sz="800" dirty="0" smtClean="0">
                <a:solidFill>
                  <a:srgbClr val="A6A6A6"/>
                </a:solidFill>
                <a:latin typeface="Arial" panose="020B0604020202020204" pitchFamily="34" charset="0"/>
                <a:cs typeface="Arial" panose="020B0604020202020204" pitchFamily="34" charset="0"/>
              </a:rPr>
              <a:t>. </a:t>
            </a:r>
            <a:r>
              <a:rPr lang="en-US" sz="500" dirty="0"/>
              <a:t> </a:t>
            </a:r>
            <a:endParaRPr lang="en-GB" sz="500" dirty="0" smtClean="0">
              <a:solidFill>
                <a:srgbClr val="A6A6A6"/>
              </a:solidFill>
              <a:latin typeface="Arial" pitchFamily="34" charset="0"/>
              <a:cs typeface="Arial" pitchFamily="34" charset="0"/>
            </a:endParaRPr>
          </a:p>
          <a:p>
            <a:endParaRPr lang="fr-FR" sz="100" b="1" dirty="0" smtClean="0">
              <a:solidFill>
                <a:srgbClr val="FF721E"/>
              </a:solidFill>
              <a:latin typeface="Arial" panose="020B0604020202020204" pitchFamily="34" charset="0"/>
              <a:cs typeface="Arial" panose="020B0604020202020204" pitchFamily="34" charset="0"/>
            </a:endParaRPr>
          </a:p>
          <a:p>
            <a:r>
              <a:rPr lang="fr-FR" sz="1000" b="1" dirty="0" smtClean="0">
                <a:solidFill>
                  <a:srgbClr val="FF721E"/>
                </a:solidFill>
                <a:latin typeface="Arial" panose="020B0604020202020204" pitchFamily="34" charset="0"/>
                <a:cs typeface="Arial" panose="020B0604020202020204" pitchFamily="34" charset="0"/>
              </a:rPr>
              <a:t>TCHAD</a:t>
            </a:r>
            <a:endParaRPr lang="en-GB" sz="1000" b="1" dirty="0" smtClean="0">
              <a:solidFill>
                <a:srgbClr val="FF721E"/>
              </a:solidFill>
              <a:latin typeface="Arial" panose="020B0604020202020204" pitchFamily="34" charset="0"/>
              <a:cs typeface="Arial" panose="020B0604020202020204" pitchFamily="34" charset="0"/>
            </a:endParaRPr>
          </a:p>
          <a:p>
            <a:r>
              <a:rPr lang="fr-CA" sz="900" b="1" i="1" dirty="0" smtClean="0">
                <a:solidFill>
                  <a:srgbClr val="026DB6"/>
                </a:solidFill>
                <a:latin typeface="Arial" panose="020B0604020202020204" pitchFamily="34" charset="0"/>
                <a:cs typeface="Arial" panose="020B0604020202020204" pitchFamily="34" charset="0"/>
              </a:rPr>
              <a:t>ETAT D’URGENCE DÉCRÉTÉ DANS LA RÉGION DU LAC</a:t>
            </a:r>
            <a:endParaRPr lang="en-US" sz="900" b="1" i="1" dirty="0">
              <a:solidFill>
                <a:srgbClr val="026DB6"/>
              </a:solidFill>
              <a:latin typeface="Arial" panose="020B0604020202020204" pitchFamily="34" charset="0"/>
              <a:cs typeface="Arial" panose="020B0604020202020204" pitchFamily="34" charset="0"/>
            </a:endParaRPr>
          </a:p>
          <a:p>
            <a:pPr algn="just"/>
            <a:r>
              <a:rPr lang="fr-FR" sz="800" dirty="0">
                <a:solidFill>
                  <a:srgbClr val="A6A6A6"/>
                </a:solidFill>
                <a:latin typeface="Arial" panose="020B0604020202020204" pitchFamily="34" charset="0"/>
                <a:cs typeface="Arial" panose="020B0604020202020204" pitchFamily="34" charset="0"/>
              </a:rPr>
              <a:t>Le 9 novembre, le gouvernement tchadien a déclaré l'état d'urgence dans la région du Lac en raison de l'augmentation des attaques par des membres présumés de Boko Haram. Sous l'état d'urgence, le Gouverneur de la région peut restreindre le mouvement des personnes et des véhicules et mener des perquisitions de </a:t>
            </a:r>
            <a:r>
              <a:rPr lang="fr-FR" sz="800" dirty="0" smtClean="0">
                <a:solidFill>
                  <a:srgbClr val="A6A6A6"/>
                </a:solidFill>
                <a:latin typeface="Arial" panose="020B0604020202020204" pitchFamily="34" charset="0"/>
                <a:cs typeface="Arial" panose="020B0604020202020204" pitchFamily="34" charset="0"/>
              </a:rPr>
              <a:t>domicile, </a:t>
            </a:r>
            <a:r>
              <a:rPr lang="fr-FR" sz="800" dirty="0">
                <a:solidFill>
                  <a:srgbClr val="A6A6A6"/>
                </a:solidFill>
                <a:latin typeface="Arial" panose="020B0604020202020204" pitchFamily="34" charset="0"/>
                <a:cs typeface="Arial" panose="020B0604020202020204" pitchFamily="34" charset="0"/>
              </a:rPr>
              <a:t>entre autres mesures. Le gouvernement a également annoncé </a:t>
            </a:r>
            <a:r>
              <a:rPr lang="fr-FR" sz="800" dirty="0" smtClean="0">
                <a:solidFill>
                  <a:srgbClr val="A6A6A6"/>
                </a:solidFill>
                <a:latin typeface="Arial" panose="020B0604020202020204" pitchFamily="34" charset="0"/>
                <a:cs typeface="Arial" panose="020B0604020202020204" pitchFamily="34" charset="0"/>
              </a:rPr>
              <a:t>le déblocage de </a:t>
            </a:r>
            <a:r>
              <a:rPr lang="fr-FR" sz="800" dirty="0">
                <a:solidFill>
                  <a:srgbClr val="A6A6A6"/>
                </a:solidFill>
                <a:latin typeface="Arial" panose="020B0604020202020204" pitchFamily="34" charset="0"/>
                <a:cs typeface="Arial" panose="020B0604020202020204" pitchFamily="34" charset="0"/>
              </a:rPr>
              <a:t>4,8 millions $ US pour relancer l'agriculture, le pastoralisme, l'éducation et la santé, entre autres, dans la région</a:t>
            </a:r>
            <a:r>
              <a:rPr lang="fr-FR" sz="800" dirty="0" smtClean="0">
                <a:solidFill>
                  <a:srgbClr val="A6A6A6"/>
                </a:solidFill>
                <a:latin typeface="Arial" panose="020B0604020202020204" pitchFamily="34" charset="0"/>
                <a:cs typeface="Arial" panose="020B0604020202020204" pitchFamily="34" charset="0"/>
              </a:rPr>
              <a:t>.</a:t>
            </a:r>
          </a:p>
          <a:p>
            <a:pPr algn="just"/>
            <a:endParaRPr lang="en-GB" sz="100" dirty="0">
              <a:solidFill>
                <a:srgbClr val="A6A6A6"/>
              </a:solidFill>
              <a:latin typeface="Arial" panose="020B0604020202020204" pitchFamily="34" charset="0"/>
              <a:cs typeface="Arial" panose="020B0604020202020204" pitchFamily="34" charset="0"/>
            </a:endParaRPr>
          </a:p>
          <a:p>
            <a:r>
              <a:rPr lang="fr-FR" sz="1000" b="1" dirty="0" smtClean="0">
                <a:solidFill>
                  <a:srgbClr val="FF721E"/>
                </a:solidFill>
                <a:latin typeface="Arial" panose="020B0604020202020204" pitchFamily="34" charset="0"/>
                <a:cs typeface="Arial" panose="020B0604020202020204" pitchFamily="34" charset="0"/>
              </a:rPr>
              <a:t>NIGER</a:t>
            </a:r>
            <a:endParaRPr lang="en-GB" sz="1000" b="1" dirty="0">
              <a:solidFill>
                <a:srgbClr val="FF721E"/>
              </a:solidFill>
              <a:latin typeface="Arial" panose="020B0604020202020204" pitchFamily="34" charset="0"/>
              <a:cs typeface="Arial" panose="020B0604020202020204" pitchFamily="34" charset="0"/>
            </a:endParaRPr>
          </a:p>
          <a:p>
            <a:r>
              <a:rPr lang="fr-FR" sz="900" b="1" i="1" dirty="0">
                <a:solidFill>
                  <a:srgbClr val="026DB6"/>
                </a:solidFill>
                <a:latin typeface="Arial" panose="020B0604020202020204" pitchFamily="34" charset="0"/>
                <a:cs typeface="Arial" panose="020B0604020202020204" pitchFamily="34" charset="0"/>
              </a:rPr>
              <a:t>RAID D</a:t>
            </a:r>
            <a:r>
              <a:rPr lang="fr-FR" sz="900" b="1" i="1" dirty="0" smtClean="0">
                <a:solidFill>
                  <a:srgbClr val="026DB6"/>
                </a:solidFill>
                <a:latin typeface="Arial" panose="020B0604020202020204" pitchFamily="34" charset="0"/>
                <a:cs typeface="Arial" panose="020B0604020202020204" pitchFamily="34" charset="0"/>
              </a:rPr>
              <a:t>’HOMMES </a:t>
            </a:r>
            <a:r>
              <a:rPr lang="fr-FR" sz="900" b="1" i="1" dirty="0">
                <a:solidFill>
                  <a:srgbClr val="026DB6"/>
                </a:solidFill>
                <a:latin typeface="Arial" panose="020B0604020202020204" pitchFamily="34" charset="0"/>
                <a:cs typeface="Arial" panose="020B0604020202020204" pitchFamily="34" charset="0"/>
              </a:rPr>
              <a:t>ARMÉS DANS UN VILLAGE À</a:t>
            </a:r>
            <a:r>
              <a:rPr lang="fr-FR" sz="900" b="1" i="1" dirty="0" smtClean="0">
                <a:solidFill>
                  <a:srgbClr val="026DB6"/>
                </a:solidFill>
                <a:latin typeface="Arial" panose="020B0604020202020204" pitchFamily="34" charset="0"/>
                <a:cs typeface="Arial" panose="020B0604020202020204" pitchFamily="34" charset="0"/>
              </a:rPr>
              <a:t> BOSSO</a:t>
            </a:r>
          </a:p>
          <a:p>
            <a:pPr algn="just"/>
            <a:r>
              <a:rPr lang="fr-FR" sz="800" dirty="0">
                <a:solidFill>
                  <a:srgbClr val="A6A6A6"/>
                </a:solidFill>
                <a:latin typeface="Arial" panose="020B0604020202020204" pitchFamily="34" charset="0"/>
                <a:cs typeface="Arial" panose="020B0604020202020204" pitchFamily="34" charset="0"/>
              </a:rPr>
              <a:t>Le 11 novembre, des hommes armés </a:t>
            </a:r>
            <a:r>
              <a:rPr lang="fr-FR" sz="800" dirty="0" smtClean="0">
                <a:solidFill>
                  <a:srgbClr val="A6A6A6"/>
                </a:solidFill>
                <a:latin typeface="Arial" panose="020B0604020202020204" pitchFamily="34" charset="0"/>
                <a:cs typeface="Arial" panose="020B0604020202020204" pitchFamily="34" charset="0"/>
              </a:rPr>
              <a:t>présumés appartenir </a:t>
            </a:r>
            <a:r>
              <a:rPr lang="fr-FR" sz="800" dirty="0">
                <a:solidFill>
                  <a:srgbClr val="A6A6A6"/>
                </a:solidFill>
                <a:latin typeface="Arial" panose="020B0604020202020204" pitchFamily="34" charset="0"/>
                <a:cs typeface="Arial" panose="020B0604020202020204" pitchFamily="34" charset="0"/>
              </a:rPr>
              <a:t>à Boko Haram ont attaqué un village dans la région de </a:t>
            </a:r>
            <a:r>
              <a:rPr lang="fr-FR" sz="800" dirty="0" err="1">
                <a:solidFill>
                  <a:srgbClr val="A6A6A6"/>
                </a:solidFill>
                <a:latin typeface="Arial" panose="020B0604020202020204" pitchFamily="34" charset="0"/>
                <a:cs typeface="Arial" panose="020B0604020202020204" pitchFamily="34" charset="0"/>
              </a:rPr>
              <a:t>Bosso</a:t>
            </a:r>
            <a:r>
              <a:rPr lang="fr-FR" sz="800" dirty="0">
                <a:solidFill>
                  <a:srgbClr val="A6A6A6"/>
                </a:solidFill>
                <a:latin typeface="Arial" panose="020B0604020202020204" pitchFamily="34" charset="0"/>
                <a:cs typeface="Arial" panose="020B0604020202020204" pitchFamily="34" charset="0"/>
              </a:rPr>
              <a:t>, au sud-est, tuant cinq civils. Le groupe armé basé au Nigeria a été accusé d’avoir mené une série d'attaques </a:t>
            </a:r>
            <a:r>
              <a:rPr lang="fr-FR" sz="800" dirty="0" smtClean="0">
                <a:solidFill>
                  <a:srgbClr val="A6A6A6"/>
                </a:solidFill>
                <a:latin typeface="Arial" panose="020B0604020202020204" pitchFamily="34" charset="0"/>
                <a:cs typeface="Arial" panose="020B0604020202020204" pitchFamily="34" charset="0"/>
              </a:rPr>
              <a:t>à </a:t>
            </a:r>
            <a:r>
              <a:rPr lang="fr-FR" sz="800" dirty="0" err="1">
                <a:solidFill>
                  <a:srgbClr val="A6A6A6"/>
                </a:solidFill>
                <a:latin typeface="Arial" panose="020B0604020202020204" pitchFamily="34" charset="0"/>
                <a:cs typeface="Arial" panose="020B0604020202020204" pitchFamily="34" charset="0"/>
              </a:rPr>
              <a:t>Bosso</a:t>
            </a:r>
            <a:r>
              <a:rPr lang="fr-FR" sz="800" dirty="0">
                <a:solidFill>
                  <a:srgbClr val="A6A6A6"/>
                </a:solidFill>
                <a:latin typeface="Arial" panose="020B0604020202020204" pitchFamily="34" charset="0"/>
                <a:cs typeface="Arial" panose="020B0604020202020204" pitchFamily="34" charset="0"/>
              </a:rPr>
              <a:t> et dans la région voisine de Diffa depuis le début de cette année</a:t>
            </a:r>
            <a:r>
              <a:rPr lang="fr-FR" sz="800" dirty="0" smtClean="0">
                <a:solidFill>
                  <a:srgbClr val="A6A6A6"/>
                </a:solidFill>
                <a:latin typeface="Arial" panose="020B0604020202020204" pitchFamily="34" charset="0"/>
                <a:cs typeface="Arial" panose="020B0604020202020204" pitchFamily="34" charset="0"/>
              </a:rPr>
              <a:t>.</a:t>
            </a:r>
          </a:p>
          <a:p>
            <a:r>
              <a:rPr lang="en-GB" sz="100" dirty="0"/>
              <a:t> </a:t>
            </a:r>
            <a:r>
              <a:rPr lang="en-US" sz="100" i="1" dirty="0"/>
              <a:t> </a:t>
            </a:r>
            <a:endParaRPr lang="en-US" sz="100" i="1" dirty="0" smtClean="0"/>
          </a:p>
          <a:p>
            <a:r>
              <a:rPr lang="fr-FR" sz="1000" b="1" dirty="0" smtClean="0">
                <a:solidFill>
                  <a:srgbClr val="FF721E"/>
                </a:solidFill>
                <a:latin typeface="Arial" panose="020B0604020202020204" pitchFamily="34" charset="0"/>
                <a:cs typeface="Arial" panose="020B0604020202020204" pitchFamily="34" charset="0"/>
              </a:rPr>
              <a:t>NIGERIA</a:t>
            </a:r>
            <a:endParaRPr lang="en-GB" sz="1000" b="1" dirty="0">
              <a:solidFill>
                <a:srgbClr val="FF721E"/>
              </a:solidFill>
              <a:latin typeface="Arial" panose="020B0604020202020204" pitchFamily="34" charset="0"/>
              <a:cs typeface="Arial" panose="020B0604020202020204" pitchFamily="34" charset="0"/>
            </a:endParaRPr>
          </a:p>
          <a:p>
            <a:r>
              <a:rPr lang="en-GB" sz="900" b="1" i="1" dirty="0">
                <a:solidFill>
                  <a:srgbClr val="026DB6"/>
                </a:solidFill>
                <a:latin typeface="Arial" panose="020B0604020202020204" pitchFamily="34" charset="0"/>
                <a:cs typeface="Arial" panose="020B0604020202020204" pitchFamily="34" charset="0"/>
              </a:rPr>
              <a:t>L’ARMÉE LIBÈRE </a:t>
            </a:r>
            <a:r>
              <a:rPr lang="en-GB" sz="900" b="1" i="1" dirty="0" smtClean="0">
                <a:solidFill>
                  <a:srgbClr val="026DB6"/>
                </a:solidFill>
                <a:latin typeface="Arial" panose="020B0604020202020204" pitchFamily="34" charset="0"/>
                <a:cs typeface="Arial" panose="020B0604020202020204" pitchFamily="34" charset="0"/>
              </a:rPr>
              <a:t>61 PERSONNES A BORNO</a:t>
            </a:r>
            <a:endParaRPr lang="en-US" sz="900" b="1" i="1" dirty="0">
              <a:solidFill>
                <a:srgbClr val="026DB6"/>
              </a:solidFill>
              <a:latin typeface="Arial" panose="020B0604020202020204" pitchFamily="34" charset="0"/>
              <a:cs typeface="Arial" panose="020B0604020202020204" pitchFamily="34" charset="0"/>
            </a:endParaRPr>
          </a:p>
          <a:p>
            <a:pPr algn="just"/>
            <a:r>
              <a:rPr lang="fr-FR" sz="800" dirty="0">
                <a:solidFill>
                  <a:srgbClr val="A6A6A6"/>
                </a:solidFill>
                <a:latin typeface="Arial" panose="020B0604020202020204" pitchFamily="34" charset="0"/>
                <a:cs typeface="Arial" panose="020B0604020202020204" pitchFamily="34" charset="0"/>
              </a:rPr>
              <a:t>Le 12 novembre, l'armée nigériane a déclaré avoir libéré 61 personnes, principalement des femmes et des enfants, au cours d'une opération contre Boko Haram dans </a:t>
            </a:r>
            <a:r>
              <a:rPr lang="fr-FR" sz="800" dirty="0" smtClean="0">
                <a:solidFill>
                  <a:srgbClr val="A6A6A6"/>
                </a:solidFill>
                <a:latin typeface="Arial" panose="020B0604020202020204" pitchFamily="34" charset="0"/>
                <a:cs typeface="Arial" panose="020B0604020202020204" pitchFamily="34" charset="0"/>
              </a:rPr>
              <a:t>l‘état </a:t>
            </a:r>
            <a:r>
              <a:rPr lang="fr-FR" sz="800" dirty="0">
                <a:solidFill>
                  <a:srgbClr val="A6A6A6"/>
                </a:solidFill>
                <a:latin typeface="Arial" panose="020B0604020202020204" pitchFamily="34" charset="0"/>
                <a:cs typeface="Arial" panose="020B0604020202020204" pitchFamily="34" charset="0"/>
              </a:rPr>
              <a:t>de Borno. Le mois dernier, l'armée avait annoncé le sauvetage de plus de 330 personnes, également des femmes et des enfants pour la plupart, détenus par le groupe armé dans leur repaire de la forêt de </a:t>
            </a:r>
            <a:r>
              <a:rPr lang="fr-FR" sz="800" dirty="0" err="1">
                <a:solidFill>
                  <a:srgbClr val="A6A6A6"/>
                </a:solidFill>
                <a:latin typeface="Arial" panose="020B0604020202020204" pitchFamily="34" charset="0"/>
                <a:cs typeface="Arial" panose="020B0604020202020204" pitchFamily="34" charset="0"/>
              </a:rPr>
              <a:t>Sambisa</a:t>
            </a:r>
            <a:r>
              <a:rPr lang="fr-FR" sz="800" dirty="0" smtClean="0">
                <a:solidFill>
                  <a:srgbClr val="A6A6A6"/>
                </a:solidFill>
                <a:latin typeface="Arial" panose="020B0604020202020204" pitchFamily="34" charset="0"/>
                <a:cs typeface="Arial" panose="020B0604020202020204" pitchFamily="34" charset="0"/>
              </a:rPr>
              <a:t>.</a:t>
            </a:r>
          </a:p>
          <a:p>
            <a:pPr algn="just"/>
            <a:endParaRPr lang="en-US" sz="100" dirty="0">
              <a:solidFill>
                <a:srgbClr val="A6A6A6"/>
              </a:solidFill>
              <a:latin typeface="Arial" pitchFamily="34" charset="0"/>
              <a:cs typeface="Arial" pitchFamily="34" charset="0"/>
            </a:endParaRPr>
          </a:p>
          <a:p>
            <a:r>
              <a:rPr lang="fr-FR" sz="1000" b="1" dirty="0" smtClean="0">
                <a:solidFill>
                  <a:srgbClr val="FF721E"/>
                </a:solidFill>
                <a:latin typeface="Arial"/>
              </a:rPr>
              <a:t>MALADIE A VIRUS EBOLA (MVE</a:t>
            </a:r>
            <a:r>
              <a:rPr lang="fr-FR" sz="1000" b="1" dirty="0">
                <a:solidFill>
                  <a:srgbClr val="FF721E"/>
                </a:solidFill>
                <a:latin typeface="Arial"/>
              </a:rPr>
              <a:t>) / </a:t>
            </a:r>
            <a:r>
              <a:rPr lang="fr-FR" sz="1000" b="1" dirty="0" smtClean="0">
                <a:solidFill>
                  <a:srgbClr val="FF721E"/>
                </a:solidFill>
                <a:latin typeface="Arial"/>
              </a:rPr>
              <a:t>RÉGIONAL</a:t>
            </a:r>
            <a:endParaRPr lang="fr-FR" sz="1000" b="1" dirty="0">
              <a:solidFill>
                <a:srgbClr val="FF721E"/>
              </a:solidFill>
              <a:latin typeface="Arial"/>
            </a:endParaRPr>
          </a:p>
          <a:p>
            <a:r>
              <a:rPr lang="fr-CA" sz="900" b="1" i="1" dirty="0" smtClean="0">
                <a:solidFill>
                  <a:srgbClr val="026DB6"/>
                </a:solidFill>
                <a:latin typeface="Arial" panose="020B0604020202020204" pitchFamily="34" charset="0"/>
                <a:cs typeface="Arial" panose="020B0604020202020204" pitchFamily="34" charset="0"/>
              </a:rPr>
              <a:t>SORTIE DU DERNIER PATIENT EBOLA EN GUINÉE</a:t>
            </a:r>
            <a:endParaRPr lang="en-US" sz="900" b="1" i="1" dirty="0">
              <a:solidFill>
                <a:srgbClr val="026DB6"/>
              </a:solidFill>
              <a:latin typeface="Arial" panose="020B0604020202020204" pitchFamily="34" charset="0"/>
              <a:cs typeface="Arial" panose="020B0604020202020204" pitchFamily="34" charset="0"/>
            </a:endParaRPr>
          </a:p>
          <a:p>
            <a:pPr algn="just"/>
            <a:r>
              <a:rPr lang="fr-FR" sz="800" dirty="0">
                <a:solidFill>
                  <a:srgbClr val="A6A6A6"/>
                </a:solidFill>
                <a:latin typeface="Arial" panose="020B0604020202020204" pitchFamily="34" charset="0"/>
                <a:cs typeface="Arial" panose="020B0604020202020204" pitchFamily="34" charset="0"/>
              </a:rPr>
              <a:t>Le dernier cas Ebola MVE confirmé en Guinée, un bébé de 18 jours, </a:t>
            </a:r>
            <a:r>
              <a:rPr lang="fr-FR" sz="800" dirty="0" smtClean="0">
                <a:solidFill>
                  <a:srgbClr val="A6A6A6"/>
                </a:solidFill>
                <a:latin typeface="Arial" panose="020B0604020202020204" pitchFamily="34" charset="0"/>
                <a:cs typeface="Arial" panose="020B0604020202020204" pitchFamily="34" charset="0"/>
              </a:rPr>
              <a:t>est sorti d'un </a:t>
            </a:r>
            <a:r>
              <a:rPr lang="fr-FR" sz="800" dirty="0">
                <a:solidFill>
                  <a:srgbClr val="A6A6A6"/>
                </a:solidFill>
                <a:latin typeface="Arial" panose="020B0604020202020204" pitchFamily="34" charset="0"/>
                <a:cs typeface="Arial" panose="020B0604020202020204" pitchFamily="34" charset="0"/>
              </a:rPr>
              <a:t>centre de traitement Ebola à Conakry. Si aucun nouveau cas n’apparaît dans les 42 prochains jours, l'OMS peut déclarer la Guinée exempte de transmission du virus Ebola. Au cours du week-end, les 68 derniers contacts Ebola sous surveillance avaient déjà été libérés </a:t>
            </a:r>
            <a:r>
              <a:rPr lang="fr-FR" sz="800" dirty="0" smtClean="0">
                <a:solidFill>
                  <a:srgbClr val="A6A6A6"/>
                </a:solidFill>
                <a:latin typeface="Arial" panose="020B0604020202020204" pitchFamily="34" charset="0"/>
                <a:cs typeface="Arial" panose="020B0604020202020204" pitchFamily="34" charset="0"/>
              </a:rPr>
              <a:t>de </a:t>
            </a:r>
            <a:r>
              <a:rPr lang="fr-FR" sz="800" dirty="0">
                <a:solidFill>
                  <a:srgbClr val="A6A6A6"/>
                </a:solidFill>
                <a:latin typeface="Arial" panose="020B0604020202020204" pitchFamily="34" charset="0"/>
                <a:cs typeface="Arial" panose="020B0604020202020204" pitchFamily="34" charset="0"/>
              </a:rPr>
              <a:t>quarantaine. Au Libéria, déclaré exempt le 3 </a:t>
            </a:r>
            <a:r>
              <a:rPr lang="fr-FR" sz="800" dirty="0" smtClean="0">
                <a:solidFill>
                  <a:srgbClr val="A6A6A6"/>
                </a:solidFill>
                <a:latin typeface="Arial" panose="020B0604020202020204" pitchFamily="34" charset="0"/>
                <a:cs typeface="Arial" panose="020B0604020202020204" pitchFamily="34" charset="0"/>
              </a:rPr>
              <a:t>Septembre</a:t>
            </a:r>
            <a:r>
              <a:rPr lang="fr-FR" sz="800" dirty="0">
                <a:solidFill>
                  <a:srgbClr val="A6A6A6"/>
                </a:solidFill>
                <a:latin typeface="Arial" panose="020B0604020202020204" pitchFamily="34" charset="0"/>
                <a:cs typeface="Arial" panose="020B0604020202020204" pitchFamily="34" charset="0"/>
              </a:rPr>
              <a:t>, les Unités de Traitement Ebola (UTE) sont en train de fermer dans l'ensemble du pays, excepté </a:t>
            </a:r>
            <a:r>
              <a:rPr lang="fr-FR" sz="800" dirty="0" smtClean="0">
                <a:solidFill>
                  <a:srgbClr val="A6A6A6"/>
                </a:solidFill>
                <a:latin typeface="Arial" panose="020B0604020202020204" pitchFamily="34" charset="0"/>
                <a:cs typeface="Arial" panose="020B0604020202020204" pitchFamily="34" charset="0"/>
              </a:rPr>
              <a:t>celles </a:t>
            </a:r>
            <a:r>
              <a:rPr lang="fr-FR" sz="800" dirty="0">
                <a:solidFill>
                  <a:srgbClr val="A6A6A6"/>
                </a:solidFill>
                <a:latin typeface="Arial" panose="020B0604020202020204" pitchFamily="34" charset="0"/>
                <a:cs typeface="Arial" panose="020B0604020202020204" pitchFamily="34" charset="0"/>
              </a:rPr>
              <a:t>du comté de Lofa, près de la frontière avec la Guinée. Pendant ce temps, des UTE sont en train d’être </a:t>
            </a:r>
            <a:r>
              <a:rPr lang="fr-FR" sz="800" dirty="0" smtClean="0">
                <a:solidFill>
                  <a:srgbClr val="A6A6A6"/>
                </a:solidFill>
                <a:latin typeface="Arial" panose="020B0604020202020204" pitchFamily="34" charset="0"/>
                <a:cs typeface="Arial" panose="020B0604020202020204" pitchFamily="34" charset="0"/>
              </a:rPr>
              <a:t>mises </a:t>
            </a:r>
            <a:r>
              <a:rPr lang="fr-FR" sz="800" dirty="0">
                <a:solidFill>
                  <a:srgbClr val="A6A6A6"/>
                </a:solidFill>
                <a:latin typeface="Arial" panose="020B0604020202020204" pitchFamily="34" charset="0"/>
                <a:cs typeface="Arial" panose="020B0604020202020204" pitchFamily="34" charset="0"/>
              </a:rPr>
              <a:t>en place dans les établissements de santé permanents. </a:t>
            </a:r>
            <a:r>
              <a:rPr lang="en-US" sz="800" dirty="0"/>
              <a:t> </a:t>
            </a:r>
            <a:endParaRPr lang="fr-FR" sz="800"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4" name="TextBox 44"/>
          <p:cNvSpPr txBox="1"/>
          <p:nvPr/>
        </p:nvSpPr>
        <p:spPr>
          <a:xfrm>
            <a:off x="633295" y="4504922"/>
            <a:ext cx="1444992"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DERNIER PATIENT SORTI EN GUINÉE</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3013690" y="3009220"/>
            <a:ext cx="78508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2" name="ZoneTexte 1"/>
          <p:cNvSpPr txBox="1"/>
          <p:nvPr/>
        </p:nvSpPr>
        <p:spPr>
          <a:xfrm>
            <a:off x="12904" y="6934755"/>
            <a:ext cx="6667915" cy="415498"/>
          </a:xfrm>
          <a:prstGeom prst="rect">
            <a:avLst/>
          </a:prstGeom>
          <a:solidFill>
            <a:schemeClr val="bg1"/>
          </a:solidFill>
        </p:spPr>
        <p:txBody>
          <a:bodyPr wrap="square" rtlCol="0">
            <a:spAutoFit/>
          </a:bodyPr>
          <a:lstStyle/>
          <a:p>
            <a:pPr lvl="0">
              <a:spcAft>
                <a:spcPts val="600"/>
              </a:spcAft>
            </a:pPr>
            <a:r>
              <a:rPr lang="en-GB" sz="900" b="1" dirty="0">
                <a:solidFill>
                  <a:srgbClr val="659AD2"/>
                </a:solidFill>
                <a:latin typeface="Arial" panose="020B0604020202020204" pitchFamily="34" charset="0"/>
                <a:cs typeface="Arial" panose="020B0604020202020204" pitchFamily="34" charset="0"/>
              </a:rPr>
              <a:t>Date de </a:t>
            </a:r>
            <a:r>
              <a:rPr lang="en-GB" sz="900" b="1" dirty="0" err="1">
                <a:solidFill>
                  <a:srgbClr val="659AD2"/>
                </a:solidFill>
                <a:latin typeface="Arial" panose="020B0604020202020204" pitchFamily="34" charset="0"/>
                <a:cs typeface="Arial" panose="020B0604020202020204" pitchFamily="34" charset="0"/>
              </a:rPr>
              <a:t>création</a:t>
            </a:r>
            <a:r>
              <a:rPr lang="en-GB" sz="900" dirty="0">
                <a:solidFill>
                  <a:srgbClr val="659AD2"/>
                </a:solidFill>
                <a:latin typeface="Arial" panose="020B0604020202020204" pitchFamily="34" charset="0"/>
                <a:cs typeface="Arial" panose="020B0604020202020204" pitchFamily="34" charset="0"/>
              </a:rPr>
              <a:t>: </a:t>
            </a:r>
            <a:r>
              <a:rPr lang="en-GB" sz="900" dirty="0" smtClean="0">
                <a:solidFill>
                  <a:srgbClr val="659AD2"/>
                </a:solidFill>
                <a:latin typeface="Arial" panose="020B0604020202020204" pitchFamily="34" charset="0"/>
                <a:cs typeface="Arial" panose="020B0604020202020204" pitchFamily="34" charset="0"/>
              </a:rPr>
              <a:t>17 </a:t>
            </a:r>
            <a:r>
              <a:rPr lang="en-GB" sz="900" dirty="0" err="1">
                <a:solidFill>
                  <a:srgbClr val="659AD2"/>
                </a:solidFill>
                <a:latin typeface="Arial" panose="020B0604020202020204" pitchFamily="34" charset="0"/>
                <a:cs typeface="Arial" panose="020B0604020202020204" pitchFamily="34" charset="0"/>
              </a:rPr>
              <a:t>novembre</a:t>
            </a:r>
            <a:r>
              <a:rPr lang="en-GB" sz="900" dirty="0">
                <a:solidFill>
                  <a:srgbClr val="659AD2"/>
                </a:solidFill>
                <a:latin typeface="Arial" panose="020B0604020202020204" pitchFamily="34" charset="0"/>
                <a:cs typeface="Arial" panose="020B0604020202020204" pitchFamily="34" charset="0"/>
              </a:rPr>
              <a:t> 2015      </a:t>
            </a:r>
            <a:r>
              <a:rPr lang="fr-FR" sz="900" b="1" dirty="0">
                <a:solidFill>
                  <a:srgbClr val="659AD2"/>
                </a:solidFill>
                <a:latin typeface="Arial" panose="020B0604020202020204" pitchFamily="34" charset="0"/>
                <a:cs typeface="Arial" panose="020B0604020202020204" pitchFamily="34" charset="0"/>
              </a:rPr>
              <a:t>Sources de données</a:t>
            </a:r>
            <a:r>
              <a:rPr lang="fr-FR" sz="900" dirty="0">
                <a:solidFill>
                  <a:srgbClr val="659AD2"/>
                </a:solidFill>
                <a:latin typeface="Arial" panose="020B0604020202020204" pitchFamily="34" charset="0"/>
                <a:cs typeface="Arial" panose="020B0604020202020204" pitchFamily="34" charset="0"/>
              </a:rPr>
              <a:t>: UNCS, </a:t>
            </a:r>
            <a:r>
              <a:rPr lang="fr-FR" sz="900" dirty="0" err="1">
                <a:solidFill>
                  <a:srgbClr val="659AD2"/>
                </a:solidFill>
                <a:latin typeface="Arial" panose="020B0604020202020204" pitchFamily="34" charset="0"/>
                <a:cs typeface="Arial" panose="020B0604020202020204" pitchFamily="34" charset="0"/>
              </a:rPr>
              <a:t>DevInfo</a:t>
            </a:r>
            <a:r>
              <a:rPr lang="fr-FR" sz="900" dirty="0">
                <a:solidFill>
                  <a:srgbClr val="659AD2"/>
                </a:solidFill>
                <a:latin typeface="Arial" panose="020B0604020202020204" pitchFamily="34" charset="0"/>
                <a:cs typeface="Arial" panose="020B0604020202020204" pitchFamily="34" charset="0"/>
              </a:rPr>
              <a:t>, OCHA.       </a:t>
            </a:r>
            <a:r>
              <a:rPr lang="fr-FR" sz="900" b="1" dirty="0">
                <a:solidFill>
                  <a:srgbClr val="659AD2"/>
                </a:solidFill>
                <a:latin typeface="Arial" panose="020B0604020202020204" pitchFamily="34" charset="0"/>
                <a:cs typeface="Arial" panose="020B0604020202020204" pitchFamily="34" charset="0"/>
              </a:rPr>
              <a:t>Contact</a:t>
            </a:r>
            <a:r>
              <a:rPr lang="fr-FR" sz="900" dirty="0">
                <a:solidFill>
                  <a:srgbClr val="659AD2"/>
                </a:solidFill>
                <a:latin typeface="Arial" panose="020B0604020202020204" pitchFamily="34" charset="0"/>
                <a:cs typeface="Arial" panose="020B0604020202020204" pitchFamily="34" charset="0"/>
              </a:rPr>
              <a:t>: ocharowca@un.org</a:t>
            </a:r>
          </a:p>
          <a:p>
            <a:pPr lvl="0">
              <a:spcAft>
                <a:spcPts val="600"/>
              </a:spcAft>
            </a:pPr>
            <a:r>
              <a:rPr lang="fr-FR" sz="7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sp>
        <p:nvSpPr>
          <p:cNvPr id="37" name="TextBox 22"/>
          <p:cNvSpPr txBox="1"/>
          <p:nvPr/>
        </p:nvSpPr>
        <p:spPr>
          <a:xfrm>
            <a:off x="4761295" y="3584156"/>
            <a:ext cx="432000" cy="216000"/>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41" name="TextBox 44"/>
          <p:cNvSpPr txBox="1"/>
          <p:nvPr/>
        </p:nvSpPr>
        <p:spPr>
          <a:xfrm>
            <a:off x="4900833" y="3753790"/>
            <a:ext cx="1371791" cy="284384"/>
          </a:xfrm>
          <a:prstGeom prst="rect">
            <a:avLst/>
          </a:prstGeom>
          <a:noFill/>
        </p:spPr>
        <p:txBody>
          <a:bodyPr wrap="square" lIns="0" tIns="0" rIns="0" bIns="0" rtlCol="0" anchor="ctr" anchorCtr="0">
            <a:noAutofit/>
          </a:bodyPr>
          <a:lstStyle/>
          <a:p>
            <a:r>
              <a:rPr lang="en-US" sz="900" b="1" dirty="0">
                <a:solidFill>
                  <a:srgbClr val="026DB6"/>
                </a:solidFill>
                <a:latin typeface="Arial" panose="020B0604020202020204" pitchFamily="34" charset="0"/>
                <a:cs typeface="Arial" panose="020B0604020202020204" pitchFamily="34" charset="0"/>
              </a:rPr>
              <a:t>TUÉS DANS DES AFFRONTEMENTS</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3585387" y="2190652"/>
            <a:ext cx="1111890" cy="293835"/>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TUÉS DANS DES ATTAQUES À BOSSO</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3301731" y="1918126"/>
            <a:ext cx="77057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39" name="TextBox 22"/>
          <p:cNvSpPr txBox="1"/>
          <p:nvPr/>
        </p:nvSpPr>
        <p:spPr>
          <a:xfrm>
            <a:off x="2335826" y="4271040"/>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CAMEROUN</a:t>
            </a:r>
            <a:endParaRPr lang="en-GB" dirty="0"/>
          </a:p>
        </p:txBody>
      </p:sp>
      <p:sp>
        <p:nvSpPr>
          <p:cNvPr id="40" name="TextBox 44"/>
          <p:cNvSpPr txBox="1"/>
          <p:nvPr/>
        </p:nvSpPr>
        <p:spPr>
          <a:xfrm>
            <a:off x="2696052" y="4489944"/>
            <a:ext cx="1077491"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CAS DE CHOLÉRA</a:t>
            </a:r>
            <a:endParaRPr lang="en-GB" sz="9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120625"/>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411846" y="3239086"/>
            <a:ext cx="782726"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LIBÉRÉS PAR L’ARMÉE</a:t>
            </a:r>
            <a:endParaRPr lang="en-GB" sz="900" b="1" dirty="0">
              <a:solidFill>
                <a:srgbClr val="026DB6"/>
              </a:solidFill>
              <a:latin typeface="Arial" panose="020B0604020202020204" pitchFamily="34" charset="0"/>
              <a:cs typeface="Arial" panose="020B0604020202020204" pitchFamily="34" charset="0"/>
            </a:endParaRPr>
          </a:p>
        </p:txBody>
      </p:sp>
      <p:sp>
        <p:nvSpPr>
          <p:cNvPr id="47" name="TextBox 48"/>
          <p:cNvSpPr txBox="1"/>
          <p:nvPr/>
        </p:nvSpPr>
        <p:spPr>
          <a:xfrm>
            <a:off x="2428492" y="4502142"/>
            <a:ext cx="253912"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36</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22"/>
          <p:cNvSpPr txBox="1"/>
          <p:nvPr/>
        </p:nvSpPr>
        <p:spPr>
          <a:xfrm>
            <a:off x="4450502" y="2526416"/>
            <a:ext cx="64049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33" name="TextBox 44"/>
          <p:cNvSpPr txBox="1"/>
          <p:nvPr/>
        </p:nvSpPr>
        <p:spPr>
          <a:xfrm>
            <a:off x="4451708" y="2755033"/>
            <a:ext cx="1385776"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ETAT D’URGENCE DANS LA RÉGION DU LAC</a:t>
            </a:r>
            <a:endParaRPr lang="en-GB" sz="900" b="1" dirty="0">
              <a:solidFill>
                <a:srgbClr val="026DB6"/>
              </a:solidFill>
              <a:latin typeface="Arial" panose="020B0604020202020204" pitchFamily="34" charset="0"/>
              <a:cs typeface="Arial" panose="020B0604020202020204" pitchFamily="34" charset="0"/>
            </a:endParaRPr>
          </a:p>
        </p:txBody>
      </p:sp>
      <p:pic>
        <p:nvPicPr>
          <p:cNvPr id="3" name="Image 2"/>
          <p:cNvPicPr>
            <a:picLocks noChangeAspect="1"/>
          </p:cNvPicPr>
          <p:nvPr/>
        </p:nvPicPr>
        <p:blipFill>
          <a:blip r:embed="rId5"/>
          <a:stretch>
            <a:fillRect/>
          </a:stretch>
        </p:blipFill>
        <p:spPr>
          <a:xfrm>
            <a:off x="3072291" y="2228140"/>
            <a:ext cx="225000" cy="236250"/>
          </a:xfrm>
          <a:prstGeom prst="rect">
            <a:avLst/>
          </a:prstGeom>
        </p:spPr>
      </p:pic>
      <p:pic>
        <p:nvPicPr>
          <p:cNvPr id="4" name="Image 3"/>
          <p:cNvPicPr>
            <a:picLocks noChangeAspect="1"/>
          </p:cNvPicPr>
          <p:nvPr/>
        </p:nvPicPr>
        <p:blipFill>
          <a:blip r:embed="rId6"/>
          <a:stretch>
            <a:fillRect/>
          </a:stretch>
        </p:blipFill>
        <p:spPr>
          <a:xfrm>
            <a:off x="2826420" y="3273895"/>
            <a:ext cx="213750" cy="236250"/>
          </a:xfrm>
          <a:prstGeom prst="rect">
            <a:avLst/>
          </a:prstGeom>
        </p:spPr>
      </p:pic>
      <p:pic>
        <p:nvPicPr>
          <p:cNvPr id="5" name="Image 4"/>
          <p:cNvPicPr>
            <a:picLocks noChangeAspect="1"/>
          </p:cNvPicPr>
          <p:nvPr/>
        </p:nvPicPr>
        <p:blipFill>
          <a:blip r:embed="rId7"/>
          <a:stretch>
            <a:fillRect/>
          </a:stretch>
        </p:blipFill>
        <p:spPr>
          <a:xfrm>
            <a:off x="4466659" y="3719114"/>
            <a:ext cx="247930" cy="289252"/>
          </a:xfrm>
          <a:prstGeom prst="rect">
            <a:avLst/>
          </a:prstGeom>
        </p:spPr>
      </p:pic>
      <p:pic>
        <p:nvPicPr>
          <p:cNvPr id="42" name="Imag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5830" y="4519613"/>
            <a:ext cx="217529" cy="210513"/>
          </a:xfrm>
          <a:prstGeom prst="rect">
            <a:avLst/>
          </a:prstGeom>
        </p:spPr>
      </p:pic>
      <p:sp>
        <p:nvSpPr>
          <p:cNvPr id="30" name="TextBox 48"/>
          <p:cNvSpPr txBox="1"/>
          <p:nvPr/>
        </p:nvSpPr>
        <p:spPr>
          <a:xfrm>
            <a:off x="4682514" y="3766091"/>
            <a:ext cx="253912" cy="216000"/>
          </a:xfrm>
          <a:prstGeom prst="rect">
            <a:avLst/>
          </a:prstGeom>
          <a:noFill/>
        </p:spPr>
        <p:txBody>
          <a:bodyPr wrap="square" lIns="0" tIns="0" rIns="0" bIns="0" rtlCol="0">
            <a:noAutofit/>
          </a:bodyPr>
          <a:lstStyle/>
          <a:p>
            <a:pPr algn="ctr"/>
            <a:r>
              <a:rPr lang="en-GB" sz="1600" b="1" dirty="0">
                <a:solidFill>
                  <a:srgbClr val="026DB6"/>
                </a:solidFill>
                <a:latin typeface="Arial" panose="020B0604020202020204" pitchFamily="34" charset="0"/>
                <a:cs typeface="Arial" panose="020B0604020202020204" pitchFamily="34" charset="0"/>
              </a:rPr>
              <a:t>7</a:t>
            </a:r>
          </a:p>
        </p:txBody>
      </p:sp>
      <p:sp>
        <p:nvSpPr>
          <p:cNvPr id="43" name="TextBox 48"/>
          <p:cNvSpPr txBox="1"/>
          <p:nvPr/>
        </p:nvSpPr>
        <p:spPr>
          <a:xfrm>
            <a:off x="3314383" y="2225635"/>
            <a:ext cx="253912"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5</a:t>
            </a:r>
            <a:endParaRPr lang="en-GB" sz="16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101629" y="3280486"/>
            <a:ext cx="253912"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61</a:t>
            </a:r>
            <a:endParaRPr lang="en-GB" sz="1600" b="1" dirty="0">
              <a:solidFill>
                <a:srgbClr val="026DB6"/>
              </a:solidFill>
              <a:latin typeface="Arial" panose="020B0604020202020204" pitchFamily="34" charset="0"/>
              <a:cs typeface="Arial" panose="020B0604020202020204" pitchFamily="34" charset="0"/>
            </a:endParaRPr>
          </a:p>
        </p:txBody>
      </p:sp>
      <p:sp>
        <p:nvSpPr>
          <p:cNvPr id="45" name="TextBox 48"/>
          <p:cNvSpPr txBox="1"/>
          <p:nvPr/>
        </p:nvSpPr>
        <p:spPr>
          <a:xfrm>
            <a:off x="350602" y="4514126"/>
            <a:ext cx="253912" cy="216000"/>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1434"/>
            <a:ext cx="10693400" cy="820401"/>
          </a:xfrm>
          <a:prstGeom prst="rect">
            <a:avLst/>
          </a:prstGeom>
        </p:spPr>
      </p:pic>
      <p:sp>
        <p:nvSpPr>
          <p:cNvPr id="48" name="TextBox 47"/>
          <p:cNvSpPr txBox="1"/>
          <p:nvPr/>
        </p:nvSpPr>
        <p:spPr>
          <a:xfrm>
            <a:off x="6677811" y="426326"/>
            <a:ext cx="2413305" cy="261610"/>
          </a:xfrm>
          <a:prstGeom prst="rect">
            <a:avLst/>
          </a:prstGeom>
          <a:noFill/>
        </p:spPr>
        <p:txBody>
          <a:bodyPr wrap="square" rtlCol="0">
            <a:spAutoFit/>
          </a:bodyPr>
          <a:lstStyle/>
          <a:p>
            <a:r>
              <a:rPr lang="fr-CA" sz="1100" dirty="0" smtClean="0">
                <a:solidFill>
                  <a:schemeClr val="bg2">
                    <a:lumMod val="75000"/>
                  </a:schemeClr>
                </a:solidFill>
              </a:rPr>
              <a:t>10 - 16 novembre 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10031</TotalTime>
  <Words>163</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815</cp:revision>
  <cp:lastPrinted>2015-09-22T19:07:00Z</cp:lastPrinted>
  <dcterms:created xsi:type="dcterms:W3CDTF">2014-03-10T10:37:19Z</dcterms:created>
  <dcterms:modified xsi:type="dcterms:W3CDTF">2015-11-17T17:14:21Z</dcterms:modified>
</cp:coreProperties>
</file>