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36BB6"/>
    <a:srgbClr val="FF721E"/>
    <a:srgbClr val="404040"/>
    <a:srgbClr val="026DB6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26" autoAdjust="0"/>
    <p:restoredTop sz="96453" autoAdjust="0"/>
  </p:normalViewPr>
  <p:slideViewPr>
    <p:cSldViewPr>
      <p:cViewPr>
        <p:scale>
          <a:sx n="110" d="100"/>
          <a:sy n="110" d="100"/>
        </p:scale>
        <p:origin x="690" y="63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20/05/2015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846490"/>
            <a:ext cx="6683828" cy="60197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8675" y="6084887"/>
            <a:ext cx="3930633" cy="716095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création: 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mai 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  <a:p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 de la carte: UNCS, </a:t>
            </a:r>
            <a:r>
              <a:rPr lang="fr-FR" sz="8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</a:t>
            </a:r>
          </a:p>
          <a:p>
            <a:endParaRPr lang="fr-FR" sz="800" dirty="0">
              <a:solidFill>
                <a:srgbClr val="659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  <a:endParaRPr lang="fr-FR" sz="800" dirty="0">
              <a:solidFill>
                <a:srgbClr val="659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12 - 18 May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21523" y="828303"/>
            <a:ext cx="3953770" cy="6192688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fr-FR" sz="900" b="1" dirty="0">
                <a:solidFill>
                  <a:srgbClr val="FF721E"/>
                </a:solidFill>
                <a:latin typeface="Arial"/>
              </a:rPr>
              <a:t>RÉPUBLIQUE </a:t>
            </a:r>
            <a:r>
              <a:rPr lang="fr-FR" sz="900" b="1" dirty="0" smtClean="0">
                <a:solidFill>
                  <a:srgbClr val="FF721E"/>
                </a:solidFill>
                <a:latin typeface="Arial"/>
              </a:rPr>
              <a:t>CENTRAFRICAINE</a:t>
            </a:r>
            <a:br>
              <a:rPr lang="fr-FR" sz="900" b="1" dirty="0" smtClean="0">
                <a:solidFill>
                  <a:srgbClr val="FF721E"/>
                </a:solidFill>
                <a:latin typeface="Arial"/>
              </a:rPr>
            </a:br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357 </a:t>
            </a:r>
            <a:r>
              <a:rPr lang="fr-CA" sz="700" b="1" i="1" cap="all" dirty="0" smtClean="0">
                <a:solidFill>
                  <a:srgbClr val="036BB6"/>
                </a:solidFill>
                <a:latin typeface="Arial"/>
              </a:rPr>
              <a:t>ENFANTS LIBÉRÉS PAR des GROUPES ARMÉS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groupes armés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ont libéré le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15 mai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357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enfants, dont beaucoup de moins de 12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ans,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après un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accord, facilité par l’UNICEF, avec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les dirigeants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militants anti-Balaka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ex-Séléka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 L'UNICEF et ses partenaires ont commencé à fournir un soutien psychosocial et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travaillent pour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réunir les enfants avec leurs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familles; ils soutiendrons également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leur réinsertion dans la communauté. Ceci est la plus grande libération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d’enfants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associés aux groupes armés en République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Centrafricaine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depuis que la violence a éclaté en 2012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7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GUINÉE</a:t>
            </a:r>
            <a:endParaRPr lang="fr-FR" sz="9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NOUVEAUX FOYERS IDENTIFIÉS</a:t>
            </a:r>
          </a:p>
          <a:p>
            <a:pPr algn="just"/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Suite à l'identification de deux nouveaux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foyers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- dans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préfecture de Boké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à l'ouest ,près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la frontière avec la Guinée-Bissau et la préfecture de Dubréka près de la capitale Conakry - la Coordination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Nationale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(sur le virus Ebola)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annoncé le 15 mai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mesures pour renforcer la surveillance et l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 traçage des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contacts. Ceux-ci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comprennent: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alerter toutes les préfectures à chaque fois qu'un contact est porté disparu;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actions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contre les contacts qui se déplacent intentionnellement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vers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d'autres régions;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mise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en place d'une équipe d'intervention rapide pour être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déployée vers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nouveaux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foyers;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renouveler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les contrats des personnels chargés de la surveillance dans certains districts.</a:t>
            </a:r>
            <a:endParaRPr lang="fr-FR" sz="5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NIGER</a:t>
            </a:r>
            <a:endParaRPr lang="fr-FR" sz="9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Adoption </a:t>
            </a:r>
            <a:r>
              <a:rPr lang="fr-CA" sz="700" b="1" i="1" cap="all" dirty="0" smtClean="0">
                <a:solidFill>
                  <a:srgbClr val="036BB6"/>
                </a:solidFill>
                <a:latin typeface="Arial"/>
              </a:rPr>
              <a:t>d’une Loi contre </a:t>
            </a:r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le </a:t>
            </a:r>
            <a:r>
              <a:rPr lang="fr-FR" sz="700" b="1" i="1" cap="all" dirty="0" smtClean="0">
                <a:solidFill>
                  <a:srgbClr val="036BB6"/>
                </a:solidFill>
                <a:latin typeface="Arial"/>
              </a:rPr>
              <a:t>Traffic</a:t>
            </a:r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 </a:t>
            </a:r>
            <a:r>
              <a:rPr lang="fr-FR" sz="700" b="1" i="1" cap="all" dirty="0" smtClean="0">
                <a:solidFill>
                  <a:srgbClr val="036BB6"/>
                </a:solidFill>
                <a:latin typeface="Arial"/>
              </a:rPr>
              <a:t>illicite</a:t>
            </a:r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 de migrants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parlement nigérien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approuvé le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11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mai, à l'unanimité,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une loi contre le trafic illicite de migrants, devenant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ainsi le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premier pays de la région à adopter une loi spécifique contre le trafic de migrants.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ville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centrale Agadez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est l'un des principaux points de transit dans le Sahara pour les migrants qui quittent l'Afrique de l'Ouest vers la Libye avec l'Europe comme destination finale.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la fin Avril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, plus de 400 migrants clandestins ont été arrêtés à Agadez et rapatriés dans leur pays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d'origine.</a:t>
            </a:r>
          </a:p>
          <a:p>
            <a:pPr>
              <a:spcBef>
                <a:spcPts val="300"/>
              </a:spcBef>
            </a:pPr>
            <a:r>
              <a:rPr lang="en-US" sz="900" b="1" dirty="0" smtClean="0">
                <a:solidFill>
                  <a:srgbClr val="FF721E"/>
                </a:solidFill>
                <a:latin typeface="Arial"/>
              </a:rPr>
              <a:t>NIGERIA</a:t>
            </a:r>
          </a:p>
          <a:p>
            <a:r>
              <a:rPr lang="fr-CA" sz="700" b="1" i="1" cap="all" dirty="0" smtClean="0">
                <a:solidFill>
                  <a:srgbClr val="036BB6"/>
                </a:solidFill>
                <a:latin typeface="Arial"/>
              </a:rPr>
              <a:t>L’armée déclare avoir  détruit des camps de Boko Haram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L’armée nigériane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déclaré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avoir détruit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10 camps de Boko Haram et saisi plusieurs véhicules blindés et des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armes,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16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mai, dans leur cache de la  Forêt de Sambisa, au nord-est.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Une offensive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du Nigéria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pays voisins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porté un coup aux militants dont l'insurrection a déclenché des déplacements massifs et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une crise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humanitaire dans la région</a:t>
            </a:r>
            <a:r>
              <a:rPr lang="en-GB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5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GB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900" b="1" dirty="0" smtClean="0">
                <a:solidFill>
                  <a:srgbClr val="FF721E"/>
                </a:solidFill>
                <a:latin typeface="Arial"/>
              </a:rPr>
              <a:t>MALI</a:t>
            </a:r>
            <a:endParaRPr lang="fr-FR" sz="9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6,200 </a:t>
            </a:r>
            <a:r>
              <a:rPr lang="fr-CA" sz="700" b="1" i="1" cap="all" dirty="0" smtClean="0">
                <a:solidFill>
                  <a:srgbClr val="036BB6"/>
                </a:solidFill>
                <a:latin typeface="Arial"/>
              </a:rPr>
              <a:t>déplacés par Des affrontements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Selon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les autorités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locales, plus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6.200 personnes ont été déplacées dans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zone de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Gourma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Raghous,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dans la région de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Tombouctou, à la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suite d'attaques par des groupes armés contre des villages le long du fleuve Niger, entre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8 et le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mai.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 nombre indéterminé de personnes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également été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déplacé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à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Goundam, vers Tombouctou, à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suite d'affrontements entre les combattants de la Coordination des M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ouvements de l’Azawad (CMA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) et l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es militaires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 L'accès humanitaire est difficile en raison de l'insécurité</a:t>
            </a:r>
            <a:r>
              <a:rPr lang="en-GB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5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</a:pPr>
            <a:r>
              <a:rPr lang="en-GB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CA" sz="700" b="1" i="1" cap="all" dirty="0" smtClean="0">
                <a:solidFill>
                  <a:srgbClr val="036BB6"/>
                </a:solidFill>
                <a:latin typeface="Arial"/>
              </a:rPr>
              <a:t>Accord de paix signé sans les principaux rebelles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gouvernement malien a signé le 15 mai un accord de paix avec cinq groupes armés, mais les principaux rebelles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Touaregs du CMA n‘ont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pas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encore signé malgré l’avoir paraphé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 jour plus tôt.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CMA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aurait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exigé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 amendement reconnaissant "l'Azawad", le nom utilisé par les Touaregs pour la partie nord du Mali, comme une «entité géographique, politique et juridique".</a:t>
            </a:r>
            <a:r>
              <a:rPr lang="en-GB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GB" sz="5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900" b="1" dirty="0" smtClean="0">
                <a:solidFill>
                  <a:srgbClr val="FF721E"/>
                </a:solidFill>
                <a:latin typeface="Arial"/>
              </a:rPr>
              <a:t>REGIONAL/ MALADIE À VIRUS ÉBOLA (MVE)</a:t>
            </a:r>
          </a:p>
          <a:p>
            <a:r>
              <a:rPr lang="en-GB" sz="700" b="1" i="1" cap="all" dirty="0" smtClean="0">
                <a:solidFill>
                  <a:srgbClr val="036BB6"/>
                </a:solidFill>
                <a:latin typeface="Arial"/>
              </a:rPr>
              <a:t>AUGMENTATION DES INFECTIONS</a:t>
            </a:r>
            <a:endParaRPr lang="fr-FR" sz="7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Un total de 23 nouveaux cas confirmés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 été signalé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en Guinée dans les sept jours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menant au 15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mai, comparativement à neuf la semaine précédente. En Sierra Leone, six nouveaux cas ont été signalés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après que le pays ait passé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huit jours consécutifs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(du 6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au 13 mai) sans enregistrer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nouveau cas confirmé.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Pendant ce temps, au Libéria, où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l’épidémie a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été </a:t>
            </a:r>
            <a:r>
              <a:rPr lang="fr-FR" sz="7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déclaré </a:t>
            </a:r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terminée le 9 mai, 13 cas suspects ont été signalés dans les comtés de Montserrado et de Bomi la semaine dernière, mais aucun testés positifs.</a:t>
            </a:r>
            <a:endParaRPr lang="fr-FR" sz="7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fr-FR" sz="7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6" name="TextBox 22"/>
          <p:cNvSpPr txBox="1"/>
          <p:nvPr/>
        </p:nvSpPr>
        <p:spPr>
          <a:xfrm>
            <a:off x="5045194" y="3465218"/>
            <a:ext cx="432048" cy="2451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RCA</a:t>
            </a:r>
            <a:endParaRPr lang="en-GB" dirty="0"/>
          </a:p>
        </p:txBody>
      </p:sp>
      <p:sp>
        <p:nvSpPr>
          <p:cNvPr id="68" name="TextBox 44"/>
          <p:cNvSpPr txBox="1"/>
          <p:nvPr/>
        </p:nvSpPr>
        <p:spPr>
          <a:xfrm>
            <a:off x="5119466" y="3678108"/>
            <a:ext cx="1307353" cy="356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800" i="1" dirty="0" smtClean="0"/>
              <a:t>ENFANTS LIBÉRÉS PAR LES MILITANTS</a:t>
            </a:r>
            <a:endParaRPr lang="en-GB" sz="800" i="1" dirty="0"/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2"/>
          <p:cNvSpPr txBox="1"/>
          <p:nvPr/>
        </p:nvSpPr>
        <p:spPr>
          <a:xfrm>
            <a:off x="3162301" y="1986643"/>
            <a:ext cx="600223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</a:t>
            </a:r>
            <a:endParaRPr lang="en-GB" dirty="0"/>
          </a:p>
        </p:txBody>
      </p:sp>
      <p:sp>
        <p:nvSpPr>
          <p:cNvPr id="63" name="TextBox 22"/>
          <p:cNvSpPr txBox="1"/>
          <p:nvPr/>
        </p:nvSpPr>
        <p:spPr>
          <a:xfrm>
            <a:off x="18108" y="4294756"/>
            <a:ext cx="1697820" cy="315986"/>
          </a:xfrm>
          <a:prstGeom prst="rect">
            <a:avLst/>
          </a:prstGeom>
          <a:noFill/>
        </p:spPr>
        <p:txBody>
          <a:bodyPr wrap="square" lIns="99569" tIns="49785" rIns="99569" bIns="49785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REGIONAL/ MVE</a:t>
            </a:r>
            <a:endParaRPr lang="en-GB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1" y="4589527"/>
            <a:ext cx="217529" cy="210513"/>
          </a:xfrm>
          <a:prstGeom prst="rect">
            <a:avLst/>
          </a:prstGeom>
        </p:spPr>
      </p:pic>
      <p:cxnSp>
        <p:nvCxnSpPr>
          <p:cNvPr id="74" name="Connecteur en angle 73"/>
          <p:cNvCxnSpPr/>
          <p:nvPr/>
        </p:nvCxnSpPr>
        <p:spPr>
          <a:xfrm rot="16200000" flipV="1">
            <a:off x="398531" y="3588676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/>
          <p:nvPr/>
        </p:nvCxnSpPr>
        <p:spPr>
          <a:xfrm rot="16200000" flipV="1">
            <a:off x="649251" y="3836042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/>
          <p:nvPr/>
        </p:nvCxnSpPr>
        <p:spPr>
          <a:xfrm rot="5400000" flipH="1" flipV="1">
            <a:off x="871273" y="3829693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882202" y="4088768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4"/>
          <p:cNvSpPr txBox="1"/>
          <p:nvPr/>
        </p:nvSpPr>
        <p:spPr>
          <a:xfrm>
            <a:off x="3425510" y="2193475"/>
            <a:ext cx="1679067" cy="4350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800" b="1" i="1" cap="all" dirty="0">
                <a:solidFill>
                  <a:srgbClr val="036BB6"/>
                </a:solidFill>
                <a:latin typeface="Arial"/>
              </a:rPr>
              <a:t>Adoption </a:t>
            </a:r>
            <a:r>
              <a:rPr lang="fr-CA" sz="800" b="1" i="1" cap="all" dirty="0">
                <a:solidFill>
                  <a:srgbClr val="036BB6"/>
                </a:solidFill>
                <a:latin typeface="Arial"/>
              </a:rPr>
              <a:t>d’une Loi contre </a:t>
            </a:r>
            <a:r>
              <a:rPr lang="en-GB" sz="800" b="1" i="1" cap="all" dirty="0">
                <a:solidFill>
                  <a:srgbClr val="036BB6"/>
                </a:solidFill>
                <a:latin typeface="Arial"/>
              </a:rPr>
              <a:t>le </a:t>
            </a:r>
            <a:r>
              <a:rPr lang="fr-FR" sz="800" b="1" i="1" cap="all" dirty="0">
                <a:solidFill>
                  <a:srgbClr val="036BB6"/>
                </a:solidFill>
                <a:latin typeface="Arial"/>
              </a:rPr>
              <a:t>Traffic</a:t>
            </a:r>
            <a:r>
              <a:rPr lang="en-GB" sz="800" b="1" i="1" cap="all" dirty="0">
                <a:solidFill>
                  <a:srgbClr val="036BB6"/>
                </a:solidFill>
                <a:latin typeface="Arial"/>
              </a:rPr>
              <a:t> </a:t>
            </a:r>
            <a:r>
              <a:rPr lang="fr-FR" sz="800" b="1" i="1" cap="all" dirty="0">
                <a:solidFill>
                  <a:srgbClr val="036BB6"/>
                </a:solidFill>
                <a:latin typeface="Arial"/>
              </a:rPr>
              <a:t>illicite</a:t>
            </a:r>
            <a:r>
              <a:rPr lang="en-GB" sz="800" b="1" i="1" cap="all" dirty="0">
                <a:solidFill>
                  <a:srgbClr val="036BB6"/>
                </a:solidFill>
                <a:latin typeface="Arial"/>
              </a:rPr>
              <a:t> de migrants</a:t>
            </a:r>
            <a:endParaRPr lang="fr-FR" sz="800" b="1" i="1" cap="all" dirty="0">
              <a:solidFill>
                <a:srgbClr val="036BB6"/>
              </a:solidFill>
              <a:latin typeface="Arial"/>
            </a:endParaRPr>
          </a:p>
        </p:txBody>
      </p:sp>
      <p:sp>
        <p:nvSpPr>
          <p:cNvPr id="37" name="TextBox 44"/>
          <p:cNvSpPr txBox="1"/>
          <p:nvPr/>
        </p:nvSpPr>
        <p:spPr>
          <a:xfrm>
            <a:off x="388257" y="4519145"/>
            <a:ext cx="1080120" cy="351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800" i="1" dirty="0" smtClean="0"/>
              <a:t>AUGMENTATION DES INFECTIONS</a:t>
            </a:r>
            <a:endParaRPr lang="en-GB" sz="800" i="1" dirty="0"/>
          </a:p>
        </p:txBody>
      </p:sp>
      <p:sp>
        <p:nvSpPr>
          <p:cNvPr id="52" name="TextBox 22"/>
          <p:cNvSpPr txBox="1"/>
          <p:nvPr/>
        </p:nvSpPr>
        <p:spPr>
          <a:xfrm>
            <a:off x="1953299" y="4330195"/>
            <a:ext cx="704549" cy="2451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GUINEE</a:t>
            </a:r>
            <a:endParaRPr lang="en-GB" dirty="0"/>
          </a:p>
        </p:txBody>
      </p:sp>
      <p:sp>
        <p:nvSpPr>
          <p:cNvPr id="54" name="TextBox 44"/>
          <p:cNvSpPr txBox="1"/>
          <p:nvPr/>
        </p:nvSpPr>
        <p:spPr>
          <a:xfrm>
            <a:off x="2204460" y="4584014"/>
            <a:ext cx="1267313" cy="2864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800" i="1" dirty="0" smtClean="0"/>
              <a:t>NOUVEAUX FOYERS MVE IDENTIFIÉS</a:t>
            </a:r>
            <a:endParaRPr lang="en-GB" sz="800" i="1" dirty="0"/>
          </a:p>
        </p:txBody>
      </p:sp>
      <p:cxnSp>
        <p:nvCxnSpPr>
          <p:cNvPr id="50" name="Connecteur en angle 49"/>
          <p:cNvCxnSpPr/>
          <p:nvPr/>
        </p:nvCxnSpPr>
        <p:spPr>
          <a:xfrm rot="10800000">
            <a:off x="1201536" y="3394964"/>
            <a:ext cx="989277" cy="923176"/>
          </a:xfrm>
          <a:prstGeom prst="bentConnector3">
            <a:avLst>
              <a:gd name="adj1" fmla="val 335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2"/>
          <p:cNvSpPr txBox="1"/>
          <p:nvPr/>
        </p:nvSpPr>
        <p:spPr>
          <a:xfrm>
            <a:off x="1646426" y="1711095"/>
            <a:ext cx="449573" cy="2451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MALI</a:t>
            </a:r>
            <a:endParaRPr lang="en-GB" dirty="0"/>
          </a:p>
        </p:txBody>
      </p:sp>
      <p:sp>
        <p:nvSpPr>
          <p:cNvPr id="55" name="TextBox 44"/>
          <p:cNvSpPr txBox="1"/>
          <p:nvPr/>
        </p:nvSpPr>
        <p:spPr>
          <a:xfrm>
            <a:off x="2036297" y="1913434"/>
            <a:ext cx="1096669" cy="2911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A" sz="800" i="1" cap="all" dirty="0">
                <a:solidFill>
                  <a:srgbClr val="036BB6"/>
                </a:solidFill>
                <a:latin typeface="Arial"/>
              </a:rPr>
              <a:t>déplacés par </a:t>
            </a:r>
            <a:r>
              <a:rPr lang="fr-CA" sz="800" i="1" cap="all" dirty="0" smtClean="0">
                <a:solidFill>
                  <a:srgbClr val="036BB6"/>
                </a:solidFill>
                <a:latin typeface="Arial"/>
              </a:rPr>
              <a:t>Des </a:t>
            </a:r>
            <a:r>
              <a:rPr lang="fr-CA" sz="800" i="1" cap="all" dirty="0">
                <a:solidFill>
                  <a:srgbClr val="036BB6"/>
                </a:solidFill>
                <a:latin typeface="Arial"/>
              </a:rPr>
              <a:t>affrontements</a:t>
            </a:r>
            <a:endParaRPr lang="en-GB" dirty="0"/>
          </a:p>
        </p:txBody>
      </p:sp>
      <p:sp>
        <p:nvSpPr>
          <p:cNvPr id="59" name="TextBox 48"/>
          <p:cNvSpPr txBox="1"/>
          <p:nvPr/>
        </p:nvSpPr>
        <p:spPr>
          <a:xfrm>
            <a:off x="1714505" y="1944150"/>
            <a:ext cx="22742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6k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4690677" y="3727792"/>
            <a:ext cx="344533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357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35" y="4614255"/>
            <a:ext cx="217529" cy="210513"/>
          </a:xfrm>
          <a:prstGeom prst="rect">
            <a:avLst/>
          </a:prstGeom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377" y="1949793"/>
            <a:ext cx="246128" cy="24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68" y="2276140"/>
            <a:ext cx="236250" cy="225000"/>
          </a:xfrm>
          <a:prstGeom prst="rect">
            <a:avLst/>
          </a:prstGeom>
        </p:spPr>
      </p:pic>
      <p:sp>
        <p:nvSpPr>
          <p:cNvPr id="58" name="TextBox 22"/>
          <p:cNvSpPr txBox="1"/>
          <p:nvPr/>
        </p:nvSpPr>
        <p:spPr>
          <a:xfrm>
            <a:off x="2966565" y="2997525"/>
            <a:ext cx="79595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NIGERIA</a:t>
            </a:r>
            <a:endParaRPr lang="en-GB" dirty="0"/>
          </a:p>
        </p:txBody>
      </p:sp>
      <p:sp>
        <p:nvSpPr>
          <p:cNvPr id="60" name="TextBox 44"/>
          <p:cNvSpPr txBox="1"/>
          <p:nvPr/>
        </p:nvSpPr>
        <p:spPr>
          <a:xfrm>
            <a:off x="3229774" y="3204357"/>
            <a:ext cx="1468855" cy="3987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CA" sz="800" b="1" i="1" cap="all" dirty="0">
                <a:solidFill>
                  <a:srgbClr val="036BB6"/>
                </a:solidFill>
                <a:latin typeface="Arial"/>
              </a:rPr>
              <a:t>L’armée </a:t>
            </a:r>
            <a:r>
              <a:rPr lang="fr-CA" sz="800" b="1" i="1" cap="all" dirty="0" smtClean="0">
                <a:solidFill>
                  <a:srgbClr val="036BB6"/>
                </a:solidFill>
                <a:latin typeface="Arial"/>
              </a:rPr>
              <a:t>DÉCLARE avoir  </a:t>
            </a:r>
            <a:r>
              <a:rPr lang="fr-CA" sz="800" b="1" i="1" cap="all" dirty="0">
                <a:solidFill>
                  <a:srgbClr val="036BB6"/>
                </a:solidFill>
                <a:latin typeface="Arial"/>
              </a:rPr>
              <a:t>détruit des camps de </a:t>
            </a:r>
            <a:r>
              <a:rPr lang="fr-CA" sz="800" b="1" i="1" cap="all" dirty="0" smtClean="0">
                <a:solidFill>
                  <a:srgbClr val="036BB6"/>
                </a:solidFill>
                <a:latin typeface="Arial"/>
              </a:rPr>
              <a:t>Boko Haram</a:t>
            </a:r>
            <a:endParaRPr lang="fr-FR" sz="800" b="1" i="1" cap="all" dirty="0">
              <a:solidFill>
                <a:srgbClr val="036BB6"/>
              </a:solidFill>
              <a:latin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878" y="3232532"/>
            <a:ext cx="236250" cy="225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9537" y="3724525"/>
            <a:ext cx="236250" cy="23625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6"/>
            <a:ext cx="10704140" cy="831904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6721523" y="475406"/>
            <a:ext cx="1289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fr-CA" sz="105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fr-CA" sz="105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fr-CA" sz="105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2015</a:t>
            </a:r>
            <a:endParaRPr lang="fr-CA" sz="105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98</Words>
  <Application>Microsoft Office PowerPoint</Application>
  <PresentationFormat>Personnalisé</PresentationFormat>
  <Paragraphs>40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OCHA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Seynabou Niang</cp:lastModifiedBy>
  <cp:revision>631</cp:revision>
  <cp:lastPrinted>2014-12-11T10:27:48Z</cp:lastPrinted>
  <dcterms:created xsi:type="dcterms:W3CDTF">2014-03-10T10:37:19Z</dcterms:created>
  <dcterms:modified xsi:type="dcterms:W3CDTF">2015-05-20T11:21:53Z</dcterms:modified>
</cp:coreProperties>
</file>