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p:scale>
          <a:sx n="100" d="100"/>
          <a:sy n="100" d="100"/>
        </p:scale>
        <p:origin x="228" y="-750"/>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21/10/2015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21/10/2015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21/10/2015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21/10/2015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21/10/2015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21/10/2015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21/10/2015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21/10/2015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21/10/2015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21/10/2015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21/10/2015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21/10/2015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21/10/2015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21/10/2015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7" y="849199"/>
            <a:ext cx="6677800" cy="6014328"/>
          </a:xfrm>
          <a:prstGeom prst="rect">
            <a:avLst/>
          </a:prstGeom>
        </p:spPr>
      </p:pic>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13 - 19 Oct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0817" y="870764"/>
            <a:ext cx="4020437" cy="6318517"/>
          </a:xfrm>
          <a:prstGeom prst="rect">
            <a:avLst/>
          </a:prstGeom>
          <a:noFill/>
        </p:spPr>
        <p:txBody>
          <a:bodyPr wrap="square" lIns="99569" tIns="49785" rIns="99569" bIns="49785" rtlCol="0">
            <a:noAutofit/>
          </a:bodyPr>
          <a:lstStyle/>
          <a:p>
            <a:r>
              <a:rPr lang="fr-FR" sz="1000" b="1" dirty="0" smtClean="0">
                <a:solidFill>
                  <a:srgbClr val="FF721E"/>
                </a:solidFill>
                <a:latin typeface="Arial"/>
              </a:rPr>
              <a:t>CAMEROUN</a:t>
            </a:r>
            <a:endParaRPr lang="fr-FR" sz="1000" b="1" dirty="0">
              <a:solidFill>
                <a:srgbClr val="FF721E"/>
              </a:solidFill>
              <a:latin typeface="Arial"/>
            </a:endParaRPr>
          </a:p>
          <a:p>
            <a:r>
              <a:rPr lang="fr-FR" sz="700" b="1" i="1" cap="all" dirty="0">
                <a:solidFill>
                  <a:srgbClr val="036BB6"/>
                </a:solidFill>
                <a:latin typeface="Arial"/>
              </a:rPr>
              <a:t>Plus de 120 tués et 380 blessés </a:t>
            </a:r>
            <a:r>
              <a:rPr lang="fr-FR" sz="700" b="1" i="1" cap="all" dirty="0" smtClean="0">
                <a:solidFill>
                  <a:srgbClr val="036BB6"/>
                </a:solidFill>
                <a:latin typeface="Arial"/>
              </a:rPr>
              <a:t>LORS D’attaques </a:t>
            </a:r>
            <a:r>
              <a:rPr lang="fr-FR" sz="700" b="1" i="1" cap="all" dirty="0">
                <a:solidFill>
                  <a:srgbClr val="036BB6"/>
                </a:solidFill>
                <a:latin typeface="Arial"/>
              </a:rPr>
              <a:t>TERRORISTES en trois </a:t>
            </a:r>
            <a:r>
              <a:rPr lang="fr-FR" sz="700" b="1" i="1" cap="all" dirty="0" smtClean="0">
                <a:solidFill>
                  <a:srgbClr val="036BB6"/>
                </a:solidFill>
                <a:latin typeface="Arial"/>
              </a:rPr>
              <a:t>mois</a:t>
            </a:r>
          </a:p>
          <a:p>
            <a:pPr algn="just"/>
            <a:r>
              <a:rPr lang="fr-FR" sz="750" dirty="0">
                <a:solidFill>
                  <a:srgbClr val="A6A6A6"/>
                </a:solidFill>
                <a:latin typeface="Arial" pitchFamily="34" charset="0"/>
                <a:cs typeface="Arial" pitchFamily="34" charset="0"/>
              </a:rPr>
              <a:t>Entre le 13 juillet et le 11 octobre, des attaques terroristes pour lesquelles on suspecte Boko Haram ont tué 120 personnes et blessé 384 autres. Les hôpitaux et cliniques soignant les victimes de ces attaques manquent de personnel qualifié pour la chirurgie ainsi que d’équipement médical pour répondre de façon adéquate. De plus, 25 centres de santé ne sont pas fonctionnels à cause de l’insécurité, privant ainsi environ 83 578 personnes de services sanitaires dans l’Extrême-Nord</a:t>
            </a:r>
            <a:r>
              <a:rPr lang="fr-FR" sz="750" dirty="0" smtClean="0">
                <a:solidFill>
                  <a:srgbClr val="A6A6A6"/>
                </a:solidFill>
                <a:latin typeface="Arial" pitchFamily="34" charset="0"/>
                <a:cs typeface="Arial" pitchFamily="34" charset="0"/>
              </a:rPr>
              <a:t>.</a:t>
            </a:r>
          </a:p>
          <a:p>
            <a:pPr algn="just"/>
            <a:endParaRPr lang="en-GB" sz="500" b="1" dirty="0" smtClean="0">
              <a:solidFill>
                <a:srgbClr val="FF721E"/>
              </a:solidFill>
              <a:latin typeface="Arial"/>
            </a:endParaRPr>
          </a:p>
          <a:p>
            <a:r>
              <a:rPr lang="en-GB" sz="1000" b="1" dirty="0" smtClean="0">
                <a:solidFill>
                  <a:srgbClr val="FF721E"/>
                </a:solidFill>
                <a:latin typeface="Arial"/>
              </a:rPr>
              <a:t>REPUBLIQUE CENTR</a:t>
            </a:r>
            <a:r>
              <a:rPr lang="en-GB" sz="1000" b="1" dirty="0" smtClean="0">
                <a:solidFill>
                  <a:srgbClr val="FF721E"/>
                </a:solidFill>
                <a:latin typeface="Arial"/>
              </a:rPr>
              <a:t>AFRICAINE (RCA)</a:t>
            </a:r>
            <a:r>
              <a:rPr lang="en-GB" sz="1000" b="1" dirty="0"/>
              <a:t>	</a:t>
            </a:r>
            <a:endParaRPr lang="fr-FR" sz="1000" dirty="0"/>
          </a:p>
          <a:p>
            <a:r>
              <a:rPr lang="fr-FR" sz="700" b="1" i="1" cap="all" dirty="0">
                <a:solidFill>
                  <a:srgbClr val="036BB6"/>
                </a:solidFill>
                <a:latin typeface="Arial"/>
              </a:rPr>
              <a:t>DE NOUVELLES VIOLENCES A BANGUI FONT 1 MORT ET 10 </a:t>
            </a:r>
            <a:r>
              <a:rPr lang="fr-FR" sz="700" b="1" i="1" cap="all" dirty="0" smtClean="0">
                <a:solidFill>
                  <a:srgbClr val="036BB6"/>
                </a:solidFill>
                <a:latin typeface="Arial"/>
              </a:rPr>
              <a:t>BLESSES</a:t>
            </a:r>
          </a:p>
          <a:p>
            <a:pPr algn="just"/>
            <a:r>
              <a:rPr lang="fr-FR" sz="750" dirty="0">
                <a:solidFill>
                  <a:srgbClr val="A6A6A6"/>
                </a:solidFill>
                <a:latin typeface="Arial" pitchFamily="34" charset="0"/>
                <a:cs typeface="Arial" pitchFamily="34" charset="0"/>
              </a:rPr>
              <a:t>Le 15 octobre, au moins une personne a été tuée et 10 blessées dans des combats sectaires à Bangui, lors d’une nouvelle explosion de violence accompagnée de coups de feu dans le district largement musulman du PK-5, ce qui a forcé des milliers de résidents à s’enfuir vers d’autres zones de la ville. Beaucoup d’entre eux sont retournés chez eux vendredi matin quand le calme était rétabli. La situation sécuritaire de la ville reste relativement calme mais imprévisible depuis le 6 octobre. Les activités socio-économiques se normalisent peu à peu, mais, malgré le début de l’année académique le 21 septembre, les écoles n’ont pas encore rouvert. A l’extérieur de la capitale, les tensions persistent dans certaines régions. </a:t>
            </a:r>
            <a:endParaRPr lang="en-GB" sz="750" dirty="0">
              <a:solidFill>
                <a:srgbClr val="A6A6A6"/>
              </a:solidFill>
              <a:latin typeface="Arial" pitchFamily="34" charset="0"/>
              <a:cs typeface="Arial" pitchFamily="34" charset="0"/>
            </a:endParaRPr>
          </a:p>
          <a:p>
            <a:pPr algn="just"/>
            <a:endParaRPr lang="en-GB" sz="500" b="1" dirty="0" smtClean="0">
              <a:solidFill>
                <a:srgbClr val="FF721E"/>
              </a:solidFill>
              <a:latin typeface="Arial"/>
            </a:endParaRPr>
          </a:p>
          <a:p>
            <a:pPr algn="just"/>
            <a:r>
              <a:rPr lang="en-GB" sz="1000" b="1" dirty="0" smtClean="0">
                <a:solidFill>
                  <a:srgbClr val="FF721E"/>
                </a:solidFill>
                <a:latin typeface="Arial"/>
              </a:rPr>
              <a:t>TCHAD</a:t>
            </a:r>
            <a:endParaRPr lang="en-GB" sz="1000" b="1" dirty="0" smtClean="0">
              <a:solidFill>
                <a:srgbClr val="FF721E"/>
              </a:solidFill>
              <a:latin typeface="Arial"/>
            </a:endParaRPr>
          </a:p>
          <a:p>
            <a:r>
              <a:rPr lang="fr-FR" sz="700" b="1" i="1" cap="all" dirty="0">
                <a:solidFill>
                  <a:srgbClr val="036BB6"/>
                </a:solidFill>
                <a:latin typeface="Arial"/>
              </a:rPr>
              <a:t>LA MALNUTRITION CHRONIQUE AFFECTE DES MILLIERS </a:t>
            </a:r>
            <a:r>
              <a:rPr lang="fr-FR" sz="700" b="1" i="1" cap="all" dirty="0" smtClean="0">
                <a:solidFill>
                  <a:srgbClr val="036BB6"/>
                </a:solidFill>
                <a:latin typeface="Arial"/>
              </a:rPr>
              <a:t>D’ENFANTS</a:t>
            </a:r>
          </a:p>
          <a:p>
            <a:pPr algn="just"/>
            <a:r>
              <a:rPr lang="fr-FR" sz="750" dirty="0">
                <a:solidFill>
                  <a:srgbClr val="A6A6A6"/>
                </a:solidFill>
                <a:latin typeface="Arial" pitchFamily="34" charset="0"/>
                <a:cs typeface="Arial" pitchFamily="34" charset="0"/>
              </a:rPr>
              <a:t>A </a:t>
            </a:r>
            <a:r>
              <a:rPr lang="fr-FR" sz="750" dirty="0" err="1">
                <a:solidFill>
                  <a:srgbClr val="A6A6A6"/>
                </a:solidFill>
                <a:latin typeface="Arial" pitchFamily="34" charset="0"/>
                <a:cs typeface="Arial" pitchFamily="34" charset="0"/>
              </a:rPr>
              <a:t>Bokoro</a:t>
            </a:r>
            <a:r>
              <a:rPr lang="fr-FR" sz="750" dirty="0">
                <a:solidFill>
                  <a:srgbClr val="A6A6A6"/>
                </a:solidFill>
                <a:latin typeface="Arial" pitchFamily="34" charset="0"/>
                <a:cs typeface="Arial" pitchFamily="34" charset="0"/>
              </a:rPr>
              <a:t>, dans le bassin du Lac Tchad, une équipe d’urgence de MSF répond à une crise nutritionnelle pour la quatrième fois en cinq ans, traitant plus de 2300 enfants sévèrement malnutris depuis juillet. Précédemment, en juin, MSF avait découvert que 5,5% des enfants de moins de cinq ans souffraient de malnutrition aigüe sévère - plus du double du seuil d’urgence de 2%. Cette année, l’insécurité et la violence autour des frontières du Tchad ont aussi perturbé le commerce, ce qui a affecté négativement l’économie locale fragile et la disponibilité de nourriture. Selon le cluster Nutrition, en 2016, il est estimé que 321 473 enfants seront atteints de malnutrition aiguë sévère et 398 842 de malnutrition aiguë modérée</a:t>
            </a:r>
            <a:r>
              <a:rPr lang="en-US" sz="750" dirty="0" smtClean="0">
                <a:solidFill>
                  <a:srgbClr val="A6A6A6"/>
                </a:solidFill>
                <a:latin typeface="Arial" pitchFamily="34" charset="0"/>
                <a:cs typeface="Arial" pitchFamily="34" charset="0"/>
              </a:rPr>
              <a:t>. </a:t>
            </a:r>
            <a:endParaRPr lang="en-US" sz="750" dirty="0" smtClean="0">
              <a:solidFill>
                <a:srgbClr val="A6A6A6"/>
              </a:solidFill>
              <a:latin typeface="Arial" pitchFamily="34" charset="0"/>
              <a:cs typeface="Arial" pitchFamily="34" charset="0"/>
            </a:endParaRPr>
          </a:p>
          <a:p>
            <a:r>
              <a:rPr lang="en-GB" sz="500" dirty="0" smtClean="0">
                <a:solidFill>
                  <a:srgbClr val="A6A6A6"/>
                </a:solidFill>
                <a:latin typeface="Arial" pitchFamily="34" charset="0"/>
                <a:cs typeface="Arial" pitchFamily="34" charset="0"/>
              </a:rPr>
              <a:t> </a:t>
            </a:r>
            <a:endParaRPr lang="fr-FR" sz="500" b="1" dirty="0" smtClean="0">
              <a:solidFill>
                <a:srgbClr val="FF721E"/>
              </a:solidFill>
              <a:latin typeface="Arial"/>
            </a:endParaRPr>
          </a:p>
          <a:p>
            <a:r>
              <a:rPr lang="fr-FR" sz="1000" b="1" dirty="0" smtClean="0">
                <a:solidFill>
                  <a:srgbClr val="FF721E"/>
                </a:solidFill>
                <a:latin typeface="Arial"/>
              </a:rPr>
              <a:t>NIGER</a:t>
            </a:r>
          </a:p>
          <a:p>
            <a:pPr algn="just"/>
            <a:r>
              <a:rPr lang="fr-FR" sz="700" b="1" i="1" cap="all" dirty="0">
                <a:solidFill>
                  <a:srgbClr val="036BB6"/>
                </a:solidFill>
                <a:latin typeface="Arial"/>
              </a:rPr>
              <a:t>ETAT D’URGENCE DE 15 JOURS A </a:t>
            </a:r>
            <a:r>
              <a:rPr lang="fr-FR" sz="700" b="1" i="1" cap="all" dirty="0" smtClean="0">
                <a:solidFill>
                  <a:srgbClr val="036BB6"/>
                </a:solidFill>
                <a:latin typeface="Arial"/>
              </a:rPr>
              <a:t>DIFFA</a:t>
            </a:r>
          </a:p>
          <a:p>
            <a:pPr algn="just"/>
            <a:r>
              <a:rPr lang="fr-FR" sz="750" dirty="0" smtClean="0">
                <a:solidFill>
                  <a:srgbClr val="A6A6A6"/>
                </a:solidFill>
                <a:latin typeface="Arial" pitchFamily="34" charset="0"/>
                <a:cs typeface="Arial" pitchFamily="34" charset="0"/>
              </a:rPr>
              <a:t>Suite </a:t>
            </a:r>
            <a:r>
              <a:rPr lang="fr-FR" sz="750" dirty="0">
                <a:solidFill>
                  <a:srgbClr val="A6A6A6"/>
                </a:solidFill>
                <a:latin typeface="Arial" pitchFamily="34" charset="0"/>
                <a:cs typeface="Arial" pitchFamily="34" charset="0"/>
              </a:rPr>
              <a:t>aux attaques récentes perpétrées par des militants de Boko Haram au cours des dernières semaines, le gouvernement du Niger a déclaré un état d’urgence de 15 jours dans la région  Sud de Diffa. Cette mesure de sécurité inclut un couvre-feu ainsi que certaines restrictions sur le mouvement des biens et des personnes. C’est la deuxième fois que le gouvernement impose un état d’urgence dans la région de Diffa depuis le premier qui a été déclaré en février et levé le 4 septembre 2015. </a:t>
            </a:r>
            <a:r>
              <a:rPr lang="en-GB" sz="750" dirty="0"/>
              <a:t> </a:t>
            </a:r>
            <a:r>
              <a:rPr lang="en-US" sz="750" i="1" dirty="0"/>
              <a:t> </a:t>
            </a:r>
            <a:endParaRPr lang="en-US" sz="750" i="1" dirty="0" smtClean="0"/>
          </a:p>
          <a:p>
            <a:endParaRPr lang="en-US" sz="500" dirty="0">
              <a:solidFill>
                <a:srgbClr val="A6A6A6"/>
              </a:solidFill>
              <a:latin typeface="Arial" pitchFamily="34" charset="0"/>
              <a:cs typeface="Arial" pitchFamily="34" charset="0"/>
            </a:endParaRPr>
          </a:p>
          <a:p>
            <a:r>
              <a:rPr lang="en-GB" sz="1000" b="1" dirty="0" smtClean="0">
                <a:solidFill>
                  <a:srgbClr val="FF721E"/>
                </a:solidFill>
                <a:latin typeface="Arial"/>
              </a:rPr>
              <a:t>REGIONAL/ MALADIE A VIRUS EBOLA (MVE) </a:t>
            </a:r>
            <a:endParaRPr lang="fr-FR" sz="1000" b="1" dirty="0" smtClean="0">
              <a:solidFill>
                <a:srgbClr val="FF721E"/>
              </a:solidFill>
              <a:latin typeface="Arial"/>
            </a:endParaRPr>
          </a:p>
          <a:p>
            <a:r>
              <a:rPr lang="fr-FR" sz="700" b="1" i="1" cap="all" dirty="0">
                <a:solidFill>
                  <a:srgbClr val="036BB6"/>
                </a:solidFill>
                <a:latin typeface="Arial"/>
              </a:rPr>
              <a:t>2 SUR 3 NOUVEAUX CAS EN GUINÉE NE SONT PAS DES CONTACTS </a:t>
            </a:r>
            <a:r>
              <a:rPr lang="fr-FR" sz="700" b="1" i="1" cap="all" dirty="0" smtClean="0">
                <a:solidFill>
                  <a:srgbClr val="036BB6"/>
                </a:solidFill>
                <a:latin typeface="Arial"/>
              </a:rPr>
              <a:t>CONNUS</a:t>
            </a:r>
          </a:p>
          <a:p>
            <a:pPr algn="just"/>
            <a:r>
              <a:rPr lang="fr-FR" sz="750" dirty="0">
                <a:solidFill>
                  <a:srgbClr val="A6A6A6"/>
                </a:solidFill>
                <a:latin typeface="Arial" pitchFamily="34" charset="0"/>
                <a:cs typeface="Arial" pitchFamily="34" charset="0"/>
              </a:rPr>
              <a:t>Trois nouveaux cas ont été signalés en Guinée dans la semaine qui s’est terminée le dimanche 18 octobre, après deux semaines sans nouveaux cas de la maladie à virus Ebola. Le premier cas est un homme de 21 ans de Ratoma, Conakry. Le deuxième cas est une femme de 35 ans du village de Koundouya à Forécariah. Aucun des deux cas n’était un contact enregistré, donc les épidémiologistes vont devoir élargir leurs recherches de contacts et déterminer l’origine et l’étendue de deux éventuelles nouvelles chaînes pour étendre la surveillance et renforcer la prévention.  Le troisième cas est la fille âgée de trois mois du deuxième cas. Il y a eu zéro cas signalés en Sierra Leone et au Libéria. </a:t>
            </a:r>
            <a:endParaRPr lang="fr-FR" sz="750" dirty="0">
              <a:solidFill>
                <a:srgbClr val="A6A6A6"/>
              </a:solidFill>
              <a:latin typeface="Arial" pitchFamily="34" charset="0"/>
              <a:cs typeface="Arial" pitchFamily="34" charset="0"/>
            </a:endParaRPr>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90116" y="4241256"/>
            <a:ext cx="1462794" cy="251562"/>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MVE </a:t>
            </a:r>
            <a:r>
              <a:rPr lang="en-GB" dirty="0" smtClean="0"/>
              <a:t>REGIONAL </a:t>
            </a:r>
            <a:endParaRPr lang="en-GB" dirty="0"/>
          </a:p>
        </p:txBody>
      </p:sp>
      <p:sp>
        <p:nvSpPr>
          <p:cNvPr id="34" name="TextBox 44"/>
          <p:cNvSpPr txBox="1"/>
          <p:nvPr/>
        </p:nvSpPr>
        <p:spPr>
          <a:xfrm>
            <a:off x="511112" y="4510307"/>
            <a:ext cx="715588"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NVX CAS </a:t>
            </a:r>
            <a:r>
              <a:rPr lang="en-GB" dirty="0"/>
              <a:t>E</a:t>
            </a:r>
            <a:r>
              <a:rPr lang="en-GB" dirty="0" smtClean="0"/>
              <a:t>N GUINÉE</a:t>
            </a:r>
            <a:endParaRPr lang="en-GB" dirty="0" smtClean="0"/>
          </a:p>
        </p:txBody>
      </p: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16" y="4539471"/>
            <a:ext cx="217529" cy="210513"/>
          </a:xfrm>
          <a:prstGeom prst="rect">
            <a:avLst/>
          </a:prstGeom>
        </p:spPr>
      </p:pic>
      <p:cxnSp>
        <p:nvCxnSpPr>
          <p:cNvPr id="56" name="Connecteur en angle 55"/>
          <p:cNvCxnSpPr/>
          <p:nvPr/>
        </p:nvCxnSpPr>
        <p:spPr>
          <a:xfrm rot="16200000" flipV="1">
            <a:off x="330012" y="3495730"/>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580732" y="3743096"/>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802754" y="373674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813683" y="3990506"/>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44" name="TextBox 48"/>
          <p:cNvSpPr txBox="1"/>
          <p:nvPr/>
        </p:nvSpPr>
        <p:spPr>
          <a:xfrm>
            <a:off x="308342" y="4529869"/>
            <a:ext cx="15146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a:t>
            </a:r>
            <a:endParaRPr lang="en-GB" sz="1600" b="1" dirty="0">
              <a:solidFill>
                <a:srgbClr val="026DB6"/>
              </a:solidFill>
              <a:latin typeface="Arial" panose="020B0604020202020204" pitchFamily="34" charset="0"/>
              <a:cs typeface="Arial" panose="020B0604020202020204" pitchFamily="34" charset="0"/>
            </a:endParaRPr>
          </a:p>
        </p:txBody>
      </p:sp>
      <p:sp>
        <p:nvSpPr>
          <p:cNvPr id="32" name="TextBox 22"/>
          <p:cNvSpPr txBox="1"/>
          <p:nvPr/>
        </p:nvSpPr>
        <p:spPr>
          <a:xfrm>
            <a:off x="3114452" y="2001577"/>
            <a:ext cx="623535"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33" name="TextBox 44"/>
          <p:cNvSpPr txBox="1"/>
          <p:nvPr/>
        </p:nvSpPr>
        <p:spPr>
          <a:xfrm>
            <a:off x="3266977" y="2251570"/>
            <a:ext cx="1265122" cy="298799"/>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JOURS D’ETAT D’URGENCE À DIFFA</a:t>
            </a:r>
            <a:endParaRPr lang="en-GB" sz="900" b="1" dirty="0">
              <a:solidFill>
                <a:srgbClr val="026DB6"/>
              </a:solidFill>
              <a:latin typeface="Arial" panose="020B0604020202020204" pitchFamily="34" charset="0"/>
              <a:cs typeface="Arial" panose="020B0604020202020204" pitchFamily="34" charset="0"/>
            </a:endParaRPr>
          </a:p>
        </p:txBody>
      </p:sp>
      <p:pic>
        <p:nvPicPr>
          <p:cNvPr id="48" name="Image 47"/>
          <p:cNvPicPr>
            <a:picLocks noChangeAspect="1"/>
          </p:cNvPicPr>
          <p:nvPr/>
        </p:nvPicPr>
        <p:blipFill>
          <a:blip r:embed="rId5"/>
          <a:stretch>
            <a:fillRect/>
          </a:stretch>
        </p:blipFill>
        <p:spPr>
          <a:xfrm>
            <a:off x="4545011" y="3639239"/>
            <a:ext cx="202500" cy="236250"/>
          </a:xfrm>
          <a:prstGeom prst="rect">
            <a:avLst/>
          </a:prstGeom>
        </p:spPr>
      </p:pic>
      <p:sp>
        <p:nvSpPr>
          <p:cNvPr id="2" name="ZoneTexte 1"/>
          <p:cNvSpPr txBox="1"/>
          <p:nvPr/>
        </p:nvSpPr>
        <p:spPr>
          <a:xfrm>
            <a:off x="12904" y="6934755"/>
            <a:ext cx="6667915" cy="423193"/>
          </a:xfrm>
          <a:prstGeom prst="rect">
            <a:avLst/>
          </a:prstGeom>
          <a:solidFill>
            <a:schemeClr val="bg1"/>
          </a:solidFill>
        </p:spPr>
        <p:txBody>
          <a:bodyPr wrap="square" rtlCol="0">
            <a:spAutoFit/>
          </a:bodyPr>
          <a:lstStyle/>
          <a:p>
            <a:pPr lvl="0">
              <a:spcAft>
                <a:spcPts val="600"/>
              </a:spcAft>
            </a:pPr>
            <a:r>
              <a:rPr lang="en-GB" sz="900" b="1" dirty="0">
                <a:solidFill>
                  <a:srgbClr val="659AD2"/>
                </a:solidFill>
                <a:latin typeface="Arial" panose="020B0604020202020204" pitchFamily="34" charset="0"/>
                <a:cs typeface="Arial" panose="020B0604020202020204" pitchFamily="34" charset="0"/>
              </a:rPr>
              <a:t>Date de </a:t>
            </a:r>
            <a:r>
              <a:rPr lang="en-GB" sz="900" b="1" dirty="0" err="1">
                <a:solidFill>
                  <a:srgbClr val="659AD2"/>
                </a:solidFill>
                <a:latin typeface="Arial" panose="020B0604020202020204" pitchFamily="34" charset="0"/>
                <a:cs typeface="Arial" panose="020B0604020202020204" pitchFamily="34" charset="0"/>
              </a:rPr>
              <a:t>création</a:t>
            </a:r>
            <a:r>
              <a:rPr lang="en-GB" sz="900" dirty="0">
                <a:solidFill>
                  <a:srgbClr val="659AD2"/>
                </a:solidFill>
                <a:latin typeface="Arial" panose="020B0604020202020204" pitchFamily="34" charset="0"/>
                <a:cs typeface="Arial" panose="020B0604020202020204" pitchFamily="34" charset="0"/>
              </a:rPr>
              <a:t>: 20 </a:t>
            </a:r>
            <a:r>
              <a:rPr lang="en-GB" sz="900" dirty="0" err="1">
                <a:solidFill>
                  <a:srgbClr val="659AD2"/>
                </a:solidFill>
                <a:latin typeface="Arial" panose="020B0604020202020204" pitchFamily="34" charset="0"/>
                <a:cs typeface="Arial" panose="020B0604020202020204" pitchFamily="34" charset="0"/>
              </a:rPr>
              <a:t>octobre</a:t>
            </a:r>
            <a:r>
              <a:rPr lang="en-GB" sz="900" dirty="0">
                <a:solidFill>
                  <a:srgbClr val="659AD2"/>
                </a:solidFill>
                <a:latin typeface="Arial" panose="020B0604020202020204" pitchFamily="34" charset="0"/>
                <a:cs typeface="Arial" panose="020B0604020202020204" pitchFamily="34" charset="0"/>
              </a:rPr>
              <a:t> 2015      </a:t>
            </a:r>
            <a:r>
              <a:rPr lang="fr-FR" sz="900" b="1" dirty="0">
                <a:solidFill>
                  <a:srgbClr val="659AD2"/>
                </a:solidFill>
                <a:latin typeface="Arial" panose="020B0604020202020204" pitchFamily="34" charset="0"/>
                <a:cs typeface="Arial" panose="020B0604020202020204" pitchFamily="34" charset="0"/>
              </a:rPr>
              <a:t>Sources de données</a:t>
            </a:r>
            <a:r>
              <a:rPr lang="fr-FR" sz="900" dirty="0">
                <a:solidFill>
                  <a:srgbClr val="659AD2"/>
                </a:solidFill>
                <a:latin typeface="Arial" panose="020B0604020202020204" pitchFamily="34" charset="0"/>
                <a:cs typeface="Arial" panose="020B0604020202020204" pitchFamily="34" charset="0"/>
              </a:rPr>
              <a:t>: UNCS, </a:t>
            </a:r>
            <a:r>
              <a:rPr lang="fr-FR" sz="900" dirty="0" err="1">
                <a:solidFill>
                  <a:srgbClr val="659AD2"/>
                </a:solidFill>
                <a:latin typeface="Arial" panose="020B0604020202020204" pitchFamily="34" charset="0"/>
                <a:cs typeface="Arial" panose="020B0604020202020204" pitchFamily="34" charset="0"/>
              </a:rPr>
              <a:t>DevInfo</a:t>
            </a:r>
            <a:r>
              <a:rPr lang="fr-FR" sz="900" dirty="0">
                <a:solidFill>
                  <a:srgbClr val="659AD2"/>
                </a:solidFill>
                <a:latin typeface="Arial" panose="020B0604020202020204" pitchFamily="34" charset="0"/>
                <a:cs typeface="Arial" panose="020B0604020202020204" pitchFamily="34" charset="0"/>
              </a:rPr>
              <a:t>, OCHA.       </a:t>
            </a:r>
            <a:r>
              <a:rPr lang="fr-FR" sz="900" b="1" dirty="0">
                <a:solidFill>
                  <a:srgbClr val="659AD2"/>
                </a:solidFill>
                <a:latin typeface="Arial" panose="020B0604020202020204" pitchFamily="34" charset="0"/>
                <a:cs typeface="Arial" panose="020B0604020202020204" pitchFamily="34" charset="0"/>
              </a:rPr>
              <a:t>Contact</a:t>
            </a:r>
            <a:r>
              <a:rPr lang="fr-FR" sz="900" dirty="0">
                <a:solidFill>
                  <a:srgbClr val="659AD2"/>
                </a:solidFill>
                <a:latin typeface="Arial" panose="020B0604020202020204" pitchFamily="34" charset="0"/>
                <a:cs typeface="Arial" panose="020B0604020202020204" pitchFamily="34" charset="0"/>
              </a:rPr>
              <a:t>: ocharowca@un.org</a:t>
            </a:r>
          </a:p>
          <a:p>
            <a:pPr lvl="0">
              <a:spcAft>
                <a:spcPts val="600"/>
              </a:spcAft>
            </a:pPr>
            <a:r>
              <a:rPr lang="fr-FR" sz="750" i="1" dirty="0">
                <a:solidFill>
                  <a:srgbClr val="659AD2"/>
                </a:solidFill>
                <a:latin typeface="Arial" panose="020B0604020202020204" pitchFamily="34" charset="0"/>
                <a:cs typeface="Arial" panose="020B0604020202020204" pitchFamily="34" charset="0"/>
              </a:rPr>
              <a:t>Les frontières, noms et désignations employés sur cette carte n’impliquent pas une reconnaissance ou acceptation officielle par les Nations Unies.</a:t>
            </a:r>
            <a:endParaRPr lang="fr-FR" sz="750" i="1" dirty="0">
              <a:solidFill>
                <a:srgbClr val="659AD2"/>
              </a:solidFill>
              <a:latin typeface="Arial" panose="020B0604020202020204" pitchFamily="34" charset="0"/>
              <a:cs typeface="Arial" panose="020B0604020202020204" pitchFamily="34" charset="0"/>
            </a:endParaRPr>
          </a:p>
        </p:txBody>
      </p:sp>
      <p:sp>
        <p:nvSpPr>
          <p:cNvPr id="37" name="TextBox 22"/>
          <p:cNvSpPr txBox="1"/>
          <p:nvPr/>
        </p:nvSpPr>
        <p:spPr>
          <a:xfrm>
            <a:off x="5132627" y="3384707"/>
            <a:ext cx="446160"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RCA</a:t>
            </a:r>
            <a:endParaRPr lang="en-GB" dirty="0"/>
          </a:p>
        </p:txBody>
      </p:sp>
      <p:sp>
        <p:nvSpPr>
          <p:cNvPr id="41" name="TextBox 44"/>
          <p:cNvSpPr txBox="1"/>
          <p:nvPr/>
        </p:nvSpPr>
        <p:spPr>
          <a:xfrm>
            <a:off x="4955031" y="3603821"/>
            <a:ext cx="1179419"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MORT DANS UNE ATTAQUE</a:t>
            </a:r>
            <a:endParaRPr lang="en-GB" sz="900" b="1" dirty="0">
              <a:solidFill>
                <a:srgbClr val="026DB6"/>
              </a:solidFill>
              <a:latin typeface="Arial" panose="020B0604020202020204" pitchFamily="34" charset="0"/>
              <a:cs typeface="Arial" panose="020B0604020202020204" pitchFamily="34" charset="0"/>
            </a:endParaRPr>
          </a:p>
        </p:txBody>
      </p:sp>
      <p:sp>
        <p:nvSpPr>
          <p:cNvPr id="49" name="TextBox 44"/>
          <p:cNvSpPr txBox="1"/>
          <p:nvPr/>
        </p:nvSpPr>
        <p:spPr>
          <a:xfrm>
            <a:off x="4707315" y="2838724"/>
            <a:ext cx="1440160" cy="293835"/>
          </a:xfrm>
          <a:prstGeom prst="rect">
            <a:avLst/>
          </a:prstGeom>
          <a:noFill/>
        </p:spPr>
        <p:txBody>
          <a:bodyPr wrap="square" lIns="0" tIns="0" rIns="0" bIns="0" rtlCol="0" anchor="ctr" anchorCtr="0">
            <a:noAutofit/>
          </a:bodyPr>
          <a:lstStyle/>
          <a:p>
            <a:r>
              <a:rPr lang="en-GB" sz="900" b="1" dirty="0">
                <a:solidFill>
                  <a:srgbClr val="026DB6"/>
                </a:solidFill>
                <a:latin typeface="Arial" panose="020B0604020202020204" pitchFamily="34" charset="0"/>
                <a:cs typeface="Arial" panose="020B0604020202020204" pitchFamily="34" charset="0"/>
              </a:rPr>
              <a:t>MALNUTRITION </a:t>
            </a:r>
            <a:r>
              <a:rPr lang="en-GB" sz="900" b="1" dirty="0" smtClean="0">
                <a:solidFill>
                  <a:srgbClr val="026DB6"/>
                </a:solidFill>
                <a:latin typeface="Arial" panose="020B0604020202020204" pitchFamily="34" charset="0"/>
                <a:cs typeface="Arial" panose="020B0604020202020204" pitchFamily="34" charset="0"/>
              </a:rPr>
              <a:t>CHRONIQUE PERSISTE</a:t>
            </a:r>
            <a:endParaRPr lang="en-GB" sz="900" b="1" dirty="0">
              <a:solidFill>
                <a:srgbClr val="026DB6"/>
              </a:solidFill>
              <a:latin typeface="Arial" panose="020B0604020202020204" pitchFamily="34" charset="0"/>
              <a:cs typeface="Arial" panose="020B0604020202020204" pitchFamily="34" charset="0"/>
            </a:endParaRPr>
          </a:p>
        </p:txBody>
      </p:sp>
      <p:sp>
        <p:nvSpPr>
          <p:cNvPr id="38" name="TextBox 22"/>
          <p:cNvSpPr txBox="1"/>
          <p:nvPr/>
        </p:nvSpPr>
        <p:spPr>
          <a:xfrm>
            <a:off x="4463439" y="2569877"/>
            <a:ext cx="669188"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TCHAD</a:t>
            </a:r>
            <a:endParaRPr lang="en-GB" dirty="0"/>
          </a:p>
        </p:txBody>
      </p:sp>
      <p:sp>
        <p:nvSpPr>
          <p:cNvPr id="55" name="TextBox 48"/>
          <p:cNvSpPr txBox="1"/>
          <p:nvPr/>
        </p:nvSpPr>
        <p:spPr>
          <a:xfrm>
            <a:off x="2985622" y="2264762"/>
            <a:ext cx="257660"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15</a:t>
            </a:r>
            <a:endParaRPr lang="en-GB" sz="1600" b="1" dirty="0">
              <a:solidFill>
                <a:srgbClr val="026DB6"/>
              </a:solidFill>
              <a:latin typeface="Arial" panose="020B0604020202020204" pitchFamily="34" charset="0"/>
              <a:cs typeface="Arial" panose="020B0604020202020204" pitchFamily="34" charset="0"/>
            </a:endParaRPr>
          </a:p>
        </p:txBody>
      </p:sp>
      <p:sp>
        <p:nvSpPr>
          <p:cNvPr id="39" name="TextBox 22"/>
          <p:cNvSpPr txBox="1"/>
          <p:nvPr/>
        </p:nvSpPr>
        <p:spPr>
          <a:xfrm>
            <a:off x="2209226" y="4428703"/>
            <a:ext cx="1073099"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CAMEROUN</a:t>
            </a:r>
            <a:endParaRPr lang="en-GB" dirty="0"/>
          </a:p>
        </p:txBody>
      </p:sp>
      <p:sp>
        <p:nvSpPr>
          <p:cNvPr id="40" name="TextBox 44"/>
          <p:cNvSpPr txBox="1"/>
          <p:nvPr/>
        </p:nvSpPr>
        <p:spPr>
          <a:xfrm>
            <a:off x="2445476" y="4603499"/>
            <a:ext cx="1696728" cy="398554"/>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 </a:t>
            </a:r>
            <a:r>
              <a:rPr lang="en-GB" sz="900" b="1" dirty="0" smtClean="0">
                <a:solidFill>
                  <a:srgbClr val="026DB6"/>
                </a:solidFill>
                <a:latin typeface="Arial" panose="020B0604020202020204" pitchFamily="34" charset="0"/>
                <a:cs typeface="Arial" panose="020B0604020202020204" pitchFamily="34" charset="0"/>
              </a:rPr>
              <a:t>DE 120 MORTS ET 380 BLESSÉS EN TROIS MOIS</a:t>
            </a:r>
            <a:endParaRPr lang="en-GB" sz="900" b="1" dirty="0">
              <a:solidFill>
                <a:srgbClr val="026DB6"/>
              </a:solidFill>
              <a:latin typeface="Arial" panose="020B0604020202020204" pitchFamily="34" charset="0"/>
              <a:cs typeface="Arial" panose="020B0604020202020204" pitchFamily="34" charset="0"/>
            </a:endParaRPr>
          </a:p>
        </p:txBody>
      </p:sp>
      <p:sp>
        <p:nvSpPr>
          <p:cNvPr id="42" name="TextBox 48"/>
          <p:cNvSpPr txBox="1"/>
          <p:nvPr/>
        </p:nvSpPr>
        <p:spPr>
          <a:xfrm>
            <a:off x="4787442" y="3639146"/>
            <a:ext cx="127658"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a:t>
            </a:r>
            <a:endParaRPr lang="en-GB" sz="1600" b="1" dirty="0">
              <a:solidFill>
                <a:srgbClr val="026DB6"/>
              </a:solidFill>
              <a:latin typeface="Arial" panose="020B0604020202020204" pitchFamily="34" charset="0"/>
              <a:cs typeface="Arial" panose="020B0604020202020204" pitchFamily="34" charset="0"/>
            </a:endParaRPr>
          </a:p>
        </p:txBody>
      </p:sp>
      <p:cxnSp>
        <p:nvCxnSpPr>
          <p:cNvPr id="52" name="Connecteur en angle 51"/>
          <p:cNvCxnSpPr/>
          <p:nvPr/>
        </p:nvCxnSpPr>
        <p:spPr>
          <a:xfrm flipV="1">
            <a:off x="2898428" y="4264640"/>
            <a:ext cx="1040213" cy="144918"/>
          </a:xfrm>
          <a:prstGeom prst="bentConnector3">
            <a:avLst>
              <a:gd name="adj1" fmla="val 58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3" name="Image 2"/>
          <p:cNvPicPr>
            <a:picLocks noChangeAspect="1"/>
          </p:cNvPicPr>
          <p:nvPr/>
        </p:nvPicPr>
        <p:blipFill>
          <a:blip r:embed="rId6"/>
          <a:stretch>
            <a:fillRect/>
          </a:stretch>
        </p:blipFill>
        <p:spPr>
          <a:xfrm>
            <a:off x="4418388" y="2856033"/>
            <a:ext cx="213750" cy="236250"/>
          </a:xfrm>
          <a:prstGeom prst="rect">
            <a:avLst/>
          </a:prstGeom>
        </p:spPr>
      </p:pic>
      <p:pic>
        <p:nvPicPr>
          <p:cNvPr id="10" name="Image 9"/>
          <p:cNvPicPr>
            <a:picLocks noChangeAspect="1"/>
          </p:cNvPicPr>
          <p:nvPr/>
        </p:nvPicPr>
        <p:blipFill>
          <a:blip r:embed="rId7"/>
          <a:stretch>
            <a:fillRect/>
          </a:stretch>
        </p:blipFill>
        <p:spPr>
          <a:xfrm>
            <a:off x="2152326" y="4684651"/>
            <a:ext cx="236250" cy="236250"/>
          </a:xfrm>
          <a:prstGeom prst="rect">
            <a:avLst/>
          </a:prstGeom>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10701254" cy="812148"/>
          </a:xfrm>
          <a:prstGeom prst="rect">
            <a:avLst/>
          </a:prstGeom>
        </p:spPr>
      </p:pic>
      <p:sp>
        <p:nvSpPr>
          <p:cNvPr id="5" name="TextBox 4"/>
          <p:cNvSpPr txBox="1"/>
          <p:nvPr/>
        </p:nvSpPr>
        <p:spPr>
          <a:xfrm>
            <a:off x="6729937" y="455048"/>
            <a:ext cx="1425075" cy="253916"/>
          </a:xfrm>
          <a:prstGeom prst="rect">
            <a:avLst/>
          </a:prstGeom>
          <a:noFill/>
        </p:spPr>
        <p:txBody>
          <a:bodyPr wrap="square" rtlCol="0">
            <a:spAutoFit/>
          </a:bodyPr>
          <a:lstStyle/>
          <a:p>
            <a:r>
              <a:rPr lang="fr-CA" sz="1050" dirty="0" smtClean="0">
                <a:solidFill>
                  <a:schemeClr val="bg2">
                    <a:lumMod val="75000"/>
                  </a:schemeClr>
                </a:solidFill>
              </a:rPr>
              <a:t>13 – 19 octobre 2015</a:t>
            </a:r>
            <a:endParaRPr lang="en-GB" sz="1050" dirty="0">
              <a:solidFill>
                <a:schemeClr val="bg2">
                  <a:lumMod val="75000"/>
                </a:schemeClr>
              </a:solidFill>
            </a:endParaRP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9566</TotalTime>
  <Words>188</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789</cp:revision>
  <cp:lastPrinted>2015-09-22T19:07:00Z</cp:lastPrinted>
  <dcterms:created xsi:type="dcterms:W3CDTF">2014-03-10T10:37:19Z</dcterms:created>
  <dcterms:modified xsi:type="dcterms:W3CDTF">2015-10-21T11:44:46Z</dcterms:modified>
</cp:coreProperties>
</file>