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10693400" cy="756126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6CB6"/>
    <a:srgbClr val="B6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987" autoAdjust="0"/>
    <p:restoredTop sz="96453" autoAdjust="0"/>
  </p:normalViewPr>
  <p:slideViewPr>
    <p:cSldViewPr snapToGrid="0">
      <p:cViewPr>
        <p:scale>
          <a:sx n="100" d="100"/>
          <a:sy n="100" d="100"/>
        </p:scale>
        <p:origin x="1488" y="138"/>
      </p:cViewPr>
      <p:guideLst>
        <p:guide orient="horz" pos="2381"/>
        <p:guide pos="3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50443" y="0"/>
            <a:ext cx="2945659" cy="498135"/>
          </a:xfrm>
          <a:prstGeom prst="rect">
            <a:avLst/>
          </a:prstGeom>
        </p:spPr>
        <p:txBody>
          <a:bodyPr vert="horz" lIns="91440" tIns="45720" rIns="91440" bIns="45720" rtlCol="0"/>
          <a:lstStyle>
            <a:lvl1pPr algn="r">
              <a:defRPr sz="1200"/>
            </a:lvl1pPr>
          </a:lstStyle>
          <a:p>
            <a:fld id="{6D22D471-A6F8-40EF-8223-1DCA8FA618BE}" type="datetimeFigureOut">
              <a:rPr lang="en-US" smtClean="0"/>
              <a:t>12/22/2015</a:t>
            </a:fld>
            <a:endParaRPr lang="en-US"/>
          </a:p>
        </p:txBody>
      </p:sp>
      <p:sp>
        <p:nvSpPr>
          <p:cNvPr id="4" name="Espace réservé de l'image des diapositives 3"/>
          <p:cNvSpPr>
            <a:spLocks noGrp="1" noRot="1" noChangeAspect="1"/>
          </p:cNvSpPr>
          <p:nvPr>
            <p:ph type="sldImg" idx="2"/>
          </p:nvPr>
        </p:nvSpPr>
        <p:spPr>
          <a:xfrm>
            <a:off x="1030288" y="1241425"/>
            <a:ext cx="4737100" cy="3349625"/>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79768" y="4777958"/>
            <a:ext cx="5438140" cy="3909239"/>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9430091"/>
            <a:ext cx="2945659" cy="498134"/>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50443" y="9430091"/>
            <a:ext cx="2945659" cy="498134"/>
          </a:xfrm>
          <a:prstGeom prst="rect">
            <a:avLst/>
          </a:prstGeom>
        </p:spPr>
        <p:txBody>
          <a:bodyPr vert="horz" lIns="91440" tIns="45720" rIns="91440" bIns="45720" rtlCol="0" anchor="b"/>
          <a:lstStyle>
            <a:lvl1pPr algn="r">
              <a:defRPr sz="1200"/>
            </a:lvl1pPr>
          </a:lstStyle>
          <a:p>
            <a:fld id="{3E8891B9-E1F8-46C1-98AE-90783B714E79}" type="slidenum">
              <a:rPr lang="en-US" smtClean="0"/>
              <a:t>‹#›</a:t>
            </a:fld>
            <a:endParaRPr lang="en-US"/>
          </a:p>
        </p:txBody>
      </p:sp>
    </p:spTree>
    <p:extLst>
      <p:ext uri="{BB962C8B-B14F-4D97-AF65-F5344CB8AC3E}">
        <p14:creationId xmlns:p14="http://schemas.microsoft.com/office/powerpoint/2010/main" val="1394482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3E8891B9-E1F8-46C1-98AE-90783B714E79}" type="slidenum">
              <a:rPr lang="en-US" smtClean="0"/>
              <a:t>1</a:t>
            </a:fld>
            <a:endParaRPr lang="en-US"/>
          </a:p>
        </p:txBody>
      </p:sp>
    </p:spTree>
    <p:extLst>
      <p:ext uri="{BB962C8B-B14F-4D97-AF65-F5344CB8AC3E}">
        <p14:creationId xmlns:p14="http://schemas.microsoft.com/office/powerpoint/2010/main" val="3935318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1237457"/>
            <a:ext cx="9089390" cy="2632440"/>
          </a:xfrm>
        </p:spPr>
        <p:txBody>
          <a:bodyPr anchor="b"/>
          <a:lstStyle>
            <a:lvl1pPr algn="ctr">
              <a:defRPr sz="6615"/>
            </a:lvl1pPr>
          </a:lstStyle>
          <a:p>
            <a:r>
              <a:rPr lang="fr-FR" smtClean="0"/>
              <a:t>Modifiez le style du titre</a:t>
            </a:r>
            <a:endParaRPr lang="en-US" dirty="0"/>
          </a:p>
        </p:txBody>
      </p:sp>
      <p:sp>
        <p:nvSpPr>
          <p:cNvPr id="3" name="Subtitle 2"/>
          <p:cNvSpPr>
            <a:spLocks noGrp="1"/>
          </p:cNvSpPr>
          <p:nvPr>
            <p:ph type="subTitle" idx="1"/>
          </p:nvPr>
        </p:nvSpPr>
        <p:spPr>
          <a:xfrm>
            <a:off x="1336675" y="3971414"/>
            <a:ext cx="8020050" cy="1825554"/>
          </a:xfrm>
        </p:spPr>
        <p:txBody>
          <a:bodyPr/>
          <a:lstStyle>
            <a:lvl1pPr marL="0" indent="0" algn="ctr">
              <a:buNone/>
              <a:defRPr sz="2646"/>
            </a:lvl1pPr>
            <a:lvl2pPr marL="504063" indent="0" algn="ctr">
              <a:buNone/>
              <a:defRPr sz="2205"/>
            </a:lvl2pPr>
            <a:lvl3pPr marL="1008126" indent="0" algn="ctr">
              <a:buNone/>
              <a:defRPr sz="1985"/>
            </a:lvl3pPr>
            <a:lvl4pPr marL="1512189" indent="0" algn="ctr">
              <a:buNone/>
              <a:defRPr sz="1764"/>
            </a:lvl4pPr>
            <a:lvl5pPr marL="2016252" indent="0" algn="ctr">
              <a:buNone/>
              <a:defRPr sz="1764"/>
            </a:lvl5pPr>
            <a:lvl6pPr marL="2520315" indent="0" algn="ctr">
              <a:buNone/>
              <a:defRPr sz="1764"/>
            </a:lvl6pPr>
            <a:lvl7pPr marL="3024378" indent="0" algn="ctr">
              <a:buNone/>
              <a:defRPr sz="1764"/>
            </a:lvl7pPr>
            <a:lvl8pPr marL="3528441" indent="0" algn="ctr">
              <a:buNone/>
              <a:defRPr sz="1764"/>
            </a:lvl8pPr>
            <a:lvl9pPr marL="4032504" indent="0" algn="ctr">
              <a:buNone/>
              <a:defRPr sz="1764"/>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12/22/2015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12591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12/22/2015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4880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2465" y="402567"/>
            <a:ext cx="2305764" cy="640782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735172" y="402567"/>
            <a:ext cx="6783626" cy="6407821"/>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12/22/2015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317005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12/22/2015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849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9602" y="1885067"/>
            <a:ext cx="9223058" cy="3145275"/>
          </a:xfrm>
        </p:spPr>
        <p:txBody>
          <a:bodyPr anchor="b"/>
          <a:lstStyle>
            <a:lvl1pPr>
              <a:defRPr sz="6615"/>
            </a:lvl1pPr>
          </a:lstStyle>
          <a:p>
            <a:r>
              <a:rPr lang="fr-FR" smtClean="0"/>
              <a:t>Modifiez le style du titre</a:t>
            </a:r>
            <a:endParaRPr lang="en-US" dirty="0"/>
          </a:p>
        </p:txBody>
      </p:sp>
      <p:sp>
        <p:nvSpPr>
          <p:cNvPr id="3" name="Text Placeholder 2"/>
          <p:cNvSpPr>
            <a:spLocks noGrp="1"/>
          </p:cNvSpPr>
          <p:nvPr>
            <p:ph type="body" idx="1"/>
          </p:nvPr>
        </p:nvSpPr>
        <p:spPr>
          <a:xfrm>
            <a:off x="729602" y="5060097"/>
            <a:ext cx="9223058" cy="1654026"/>
          </a:xfrm>
        </p:spPr>
        <p:txBody>
          <a:bodyPr/>
          <a:lstStyle>
            <a:lvl1pPr marL="0" indent="0">
              <a:buNone/>
              <a:defRPr sz="2646">
                <a:solidFill>
                  <a:schemeClr val="tx1"/>
                </a:solidFill>
              </a:defRPr>
            </a:lvl1pPr>
            <a:lvl2pPr marL="504063" indent="0">
              <a:buNone/>
              <a:defRPr sz="2205">
                <a:solidFill>
                  <a:schemeClr val="tx1">
                    <a:tint val="75000"/>
                  </a:schemeClr>
                </a:solidFill>
              </a:defRPr>
            </a:lvl2pPr>
            <a:lvl3pPr marL="1008126" indent="0">
              <a:buNone/>
              <a:defRPr sz="1985">
                <a:solidFill>
                  <a:schemeClr val="tx1">
                    <a:tint val="75000"/>
                  </a:schemeClr>
                </a:solidFill>
              </a:defRPr>
            </a:lvl3pPr>
            <a:lvl4pPr marL="1512189" indent="0">
              <a:buNone/>
              <a:defRPr sz="1764">
                <a:solidFill>
                  <a:schemeClr val="tx1">
                    <a:tint val="75000"/>
                  </a:schemeClr>
                </a:solidFill>
              </a:defRPr>
            </a:lvl4pPr>
            <a:lvl5pPr marL="2016252" indent="0">
              <a:buNone/>
              <a:defRPr sz="1764">
                <a:solidFill>
                  <a:schemeClr val="tx1">
                    <a:tint val="75000"/>
                  </a:schemeClr>
                </a:solidFill>
              </a:defRPr>
            </a:lvl5pPr>
            <a:lvl6pPr marL="2520315" indent="0">
              <a:buNone/>
              <a:defRPr sz="1764">
                <a:solidFill>
                  <a:schemeClr val="tx1">
                    <a:tint val="75000"/>
                  </a:schemeClr>
                </a:solidFill>
              </a:defRPr>
            </a:lvl6pPr>
            <a:lvl7pPr marL="3024378" indent="0">
              <a:buNone/>
              <a:defRPr sz="1764">
                <a:solidFill>
                  <a:schemeClr val="tx1">
                    <a:tint val="75000"/>
                  </a:schemeClr>
                </a:solidFill>
              </a:defRPr>
            </a:lvl7pPr>
            <a:lvl8pPr marL="3528441" indent="0">
              <a:buNone/>
              <a:defRPr sz="1764">
                <a:solidFill>
                  <a:schemeClr val="tx1">
                    <a:tint val="75000"/>
                  </a:schemeClr>
                </a:solidFill>
              </a:defRPr>
            </a:lvl8pPr>
            <a:lvl9pPr marL="4032504" indent="0">
              <a:buNone/>
              <a:defRPr sz="1764">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9D76D50-4887-45D9-B59D-90E5BB4B1469}" type="datetimeFigureOut">
              <a:rPr lang="en-US" smtClean="0"/>
              <a:t>12/22/2015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65265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735171"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413534"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19D76D50-4887-45D9-B59D-90E5BB4B1469}" type="datetimeFigureOut">
              <a:rPr lang="en-US" smtClean="0"/>
              <a:t>12/22/2015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776603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736564" y="402569"/>
            <a:ext cx="9223058" cy="1461495"/>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736565" y="1853560"/>
            <a:ext cx="4523809"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4" name="Content Placeholder 3"/>
          <p:cNvSpPr>
            <a:spLocks noGrp="1"/>
          </p:cNvSpPr>
          <p:nvPr>
            <p:ph sz="half" idx="2"/>
          </p:nvPr>
        </p:nvSpPr>
        <p:spPr>
          <a:xfrm>
            <a:off x="736565" y="2761961"/>
            <a:ext cx="4523809"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413534" y="1853560"/>
            <a:ext cx="4546088"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6" name="Content Placeholder 5"/>
          <p:cNvSpPr>
            <a:spLocks noGrp="1"/>
          </p:cNvSpPr>
          <p:nvPr>
            <p:ph sz="quarter" idx="4"/>
          </p:nvPr>
        </p:nvSpPr>
        <p:spPr>
          <a:xfrm>
            <a:off x="5413534" y="2761961"/>
            <a:ext cx="4546088"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19D76D50-4887-45D9-B59D-90E5BB4B1469}" type="datetimeFigureOut">
              <a:rPr lang="en-US" smtClean="0"/>
              <a:t>12/22/2015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62512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19D76D50-4887-45D9-B59D-90E5BB4B1469}" type="datetimeFigureOut">
              <a:rPr lang="en-US" smtClean="0"/>
              <a:t>12/22/2015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88503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D76D50-4887-45D9-B59D-90E5BB4B1469}" type="datetimeFigureOut">
              <a:rPr lang="en-US" smtClean="0"/>
              <a:t>12/22/2015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9923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Content Placeholder 2"/>
          <p:cNvSpPr>
            <a:spLocks noGrp="1"/>
          </p:cNvSpPr>
          <p:nvPr>
            <p:ph idx="1"/>
          </p:nvPr>
        </p:nvSpPr>
        <p:spPr>
          <a:xfrm>
            <a:off x="4546088" y="1088683"/>
            <a:ext cx="5413534" cy="5373398"/>
          </a:xfrm>
        </p:spPr>
        <p:txBody>
          <a:bodyPr/>
          <a:lstStyle>
            <a:lvl1pPr>
              <a:defRPr sz="3528"/>
            </a:lvl1pPr>
            <a:lvl2pPr>
              <a:defRPr sz="3087"/>
            </a:lvl2pPr>
            <a:lvl3pPr>
              <a:defRPr sz="2646"/>
            </a:lvl3pPr>
            <a:lvl4pPr>
              <a:defRPr sz="2205"/>
            </a:lvl4pPr>
            <a:lvl5pPr>
              <a:defRPr sz="2205"/>
            </a:lvl5pPr>
            <a:lvl6pPr>
              <a:defRPr sz="2205"/>
            </a:lvl6pPr>
            <a:lvl7pPr>
              <a:defRPr sz="2205"/>
            </a:lvl7pPr>
            <a:lvl8pPr>
              <a:defRPr sz="2205"/>
            </a:lvl8pPr>
            <a:lvl9pPr>
              <a:defRPr sz="2205"/>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12/22/2015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0797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4546088" y="1088683"/>
            <a:ext cx="5413534" cy="5373398"/>
          </a:xfrm>
        </p:spPr>
        <p:txBody>
          <a:bodyPr anchor="t"/>
          <a:lstStyle>
            <a:lvl1pPr marL="0" indent="0">
              <a:buNone/>
              <a:defRPr sz="3528"/>
            </a:lvl1pPr>
            <a:lvl2pPr marL="504063" indent="0">
              <a:buNone/>
              <a:defRPr sz="3087"/>
            </a:lvl2pPr>
            <a:lvl3pPr marL="1008126" indent="0">
              <a:buNone/>
              <a:defRPr sz="2646"/>
            </a:lvl3pPr>
            <a:lvl4pPr marL="1512189" indent="0">
              <a:buNone/>
              <a:defRPr sz="2205"/>
            </a:lvl4pPr>
            <a:lvl5pPr marL="2016252" indent="0">
              <a:buNone/>
              <a:defRPr sz="2205"/>
            </a:lvl5pPr>
            <a:lvl6pPr marL="2520315" indent="0">
              <a:buNone/>
              <a:defRPr sz="2205"/>
            </a:lvl6pPr>
            <a:lvl7pPr marL="3024378" indent="0">
              <a:buNone/>
              <a:defRPr sz="2205"/>
            </a:lvl7pPr>
            <a:lvl8pPr marL="3528441" indent="0">
              <a:buNone/>
              <a:defRPr sz="2205"/>
            </a:lvl8pPr>
            <a:lvl9pPr marL="4032504" indent="0">
              <a:buNone/>
              <a:defRPr sz="2205"/>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12/22/2015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97380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171" y="402569"/>
            <a:ext cx="9223058" cy="1461495"/>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735171" y="2012836"/>
            <a:ext cx="9223058" cy="4797552"/>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35171" y="7008172"/>
            <a:ext cx="2406015" cy="402567"/>
          </a:xfrm>
          <a:prstGeom prst="rect">
            <a:avLst/>
          </a:prstGeom>
        </p:spPr>
        <p:txBody>
          <a:bodyPr vert="horz" lIns="91440" tIns="45720" rIns="91440" bIns="45720" rtlCol="0" anchor="ctr"/>
          <a:lstStyle>
            <a:lvl1pPr algn="l">
              <a:defRPr sz="1323">
                <a:solidFill>
                  <a:schemeClr val="tx1">
                    <a:tint val="75000"/>
                  </a:schemeClr>
                </a:solidFill>
              </a:defRPr>
            </a:lvl1pPr>
          </a:lstStyle>
          <a:p>
            <a:fld id="{19D76D50-4887-45D9-B59D-90E5BB4B1469}" type="datetimeFigureOut">
              <a:rPr lang="en-US" smtClean="0"/>
              <a:t>12/22/2015</a:t>
            </a:fld>
            <a:endParaRPr lang="en-US"/>
          </a:p>
        </p:txBody>
      </p:sp>
      <p:sp>
        <p:nvSpPr>
          <p:cNvPr id="5" name="Footer Placeholder 4"/>
          <p:cNvSpPr>
            <a:spLocks noGrp="1"/>
          </p:cNvSpPr>
          <p:nvPr>
            <p:ph type="ftr" sz="quarter" idx="3"/>
          </p:nvPr>
        </p:nvSpPr>
        <p:spPr>
          <a:xfrm>
            <a:off x="3542189" y="7008172"/>
            <a:ext cx="3609023" cy="402567"/>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552214" y="7008172"/>
            <a:ext cx="2406015" cy="402567"/>
          </a:xfrm>
          <a:prstGeom prst="rect">
            <a:avLst/>
          </a:prstGeom>
        </p:spPr>
        <p:txBody>
          <a:bodyPr vert="horz" lIns="91440" tIns="45720" rIns="91440" bIns="45720" rtlCol="0" anchor="ctr"/>
          <a:lstStyle>
            <a:lvl1pPr algn="r">
              <a:defRPr sz="1323">
                <a:solidFill>
                  <a:schemeClr val="tx1">
                    <a:tint val="75000"/>
                  </a:schemeClr>
                </a:solidFill>
              </a:defRPr>
            </a:lvl1pPr>
          </a:lstStyle>
          <a:p>
            <a:fld id="{06C70E59-8E16-4CEB-9A81-97CB6936FC39}" type="slidenum">
              <a:rPr lang="en-US" smtClean="0"/>
              <a:t>‹#›</a:t>
            </a:fld>
            <a:endParaRPr lang="en-US"/>
          </a:p>
        </p:txBody>
      </p:sp>
    </p:spTree>
    <p:extLst>
      <p:ext uri="{BB962C8B-B14F-4D97-AF65-F5344CB8AC3E}">
        <p14:creationId xmlns:p14="http://schemas.microsoft.com/office/powerpoint/2010/main" val="2952789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8126" rtl="0" eaLnBrk="1" latinLnBrk="0" hangingPunct="1">
        <a:lnSpc>
          <a:spcPct val="90000"/>
        </a:lnSpc>
        <a:spcBef>
          <a:spcPct val="0"/>
        </a:spcBef>
        <a:buNone/>
        <a:defRPr sz="4851" kern="1200">
          <a:solidFill>
            <a:schemeClr val="tx1"/>
          </a:solidFill>
          <a:latin typeface="+mj-lt"/>
          <a:ea typeface="+mj-ea"/>
          <a:cs typeface="+mj-cs"/>
        </a:defRPr>
      </a:lvl1pPr>
    </p:titleStyle>
    <p:bodyStyle>
      <a:lvl1pPr marL="252032" indent="-252032" algn="l" defTabSz="1008126" rtl="0" eaLnBrk="1" latinLnBrk="0" hangingPunct="1">
        <a:lnSpc>
          <a:spcPct val="90000"/>
        </a:lnSpc>
        <a:spcBef>
          <a:spcPts val="1103"/>
        </a:spcBef>
        <a:buFont typeface="Arial" panose="020B0604020202020204" pitchFamily="34" charset="0"/>
        <a:buChar char="•"/>
        <a:defRPr sz="3087" kern="1200">
          <a:solidFill>
            <a:schemeClr val="tx1"/>
          </a:solidFill>
          <a:latin typeface="+mn-lt"/>
          <a:ea typeface="+mn-ea"/>
          <a:cs typeface="+mn-cs"/>
        </a:defRPr>
      </a:lvl1pPr>
      <a:lvl2pPr marL="756095" indent="-252032" algn="l" defTabSz="1008126"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60158" indent="-252032" algn="l" defTabSz="1008126"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4221"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4pPr>
      <a:lvl5pPr marL="2268284"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5pPr>
      <a:lvl6pPr marL="2772347"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6410"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0473"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4536"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p:bodyStyle>
    <p:otherStyle>
      <a:defPPr>
        <a:defRPr lang="en-US"/>
      </a:defPPr>
      <a:lvl1pPr marL="0" algn="l" defTabSz="1008126" rtl="0" eaLnBrk="1" latinLnBrk="0" hangingPunct="1">
        <a:defRPr sz="1985" kern="1200">
          <a:solidFill>
            <a:schemeClr val="tx1"/>
          </a:solidFill>
          <a:latin typeface="+mn-lt"/>
          <a:ea typeface="+mn-ea"/>
          <a:cs typeface="+mn-cs"/>
        </a:defRPr>
      </a:lvl1pPr>
      <a:lvl2pPr marL="504063" algn="l" defTabSz="1008126" rtl="0" eaLnBrk="1" latinLnBrk="0" hangingPunct="1">
        <a:defRPr sz="1985" kern="1200">
          <a:solidFill>
            <a:schemeClr val="tx1"/>
          </a:solidFill>
          <a:latin typeface="+mn-lt"/>
          <a:ea typeface="+mn-ea"/>
          <a:cs typeface="+mn-cs"/>
        </a:defRPr>
      </a:lvl2pPr>
      <a:lvl3pPr marL="1008126" algn="l" defTabSz="1008126" rtl="0" eaLnBrk="1" latinLnBrk="0" hangingPunct="1">
        <a:defRPr sz="1985" kern="1200">
          <a:solidFill>
            <a:schemeClr val="tx1"/>
          </a:solidFill>
          <a:latin typeface="+mn-lt"/>
          <a:ea typeface="+mn-ea"/>
          <a:cs typeface="+mn-cs"/>
        </a:defRPr>
      </a:lvl3pPr>
      <a:lvl4pPr marL="1512189" algn="l" defTabSz="1008126" rtl="0" eaLnBrk="1" latinLnBrk="0" hangingPunct="1">
        <a:defRPr sz="1985" kern="1200">
          <a:solidFill>
            <a:schemeClr val="tx1"/>
          </a:solidFill>
          <a:latin typeface="+mn-lt"/>
          <a:ea typeface="+mn-ea"/>
          <a:cs typeface="+mn-cs"/>
        </a:defRPr>
      </a:lvl4pPr>
      <a:lvl5pPr marL="2016252" algn="l" defTabSz="1008126" rtl="0" eaLnBrk="1" latinLnBrk="0" hangingPunct="1">
        <a:defRPr sz="1985" kern="1200">
          <a:solidFill>
            <a:schemeClr val="tx1"/>
          </a:solidFill>
          <a:latin typeface="+mn-lt"/>
          <a:ea typeface="+mn-ea"/>
          <a:cs typeface="+mn-cs"/>
        </a:defRPr>
      </a:lvl5pPr>
      <a:lvl6pPr marL="2520315" algn="l" defTabSz="1008126" rtl="0" eaLnBrk="1" latinLnBrk="0" hangingPunct="1">
        <a:defRPr sz="1985" kern="1200">
          <a:solidFill>
            <a:schemeClr val="tx1"/>
          </a:solidFill>
          <a:latin typeface="+mn-lt"/>
          <a:ea typeface="+mn-ea"/>
          <a:cs typeface="+mn-cs"/>
        </a:defRPr>
      </a:lvl6pPr>
      <a:lvl7pPr marL="3024378" algn="l" defTabSz="1008126" rtl="0" eaLnBrk="1" latinLnBrk="0" hangingPunct="1">
        <a:defRPr sz="1985" kern="1200">
          <a:solidFill>
            <a:schemeClr val="tx1"/>
          </a:solidFill>
          <a:latin typeface="+mn-lt"/>
          <a:ea typeface="+mn-ea"/>
          <a:cs typeface="+mn-cs"/>
        </a:defRPr>
      </a:lvl7pPr>
      <a:lvl8pPr marL="3528441" algn="l" defTabSz="1008126" rtl="0" eaLnBrk="1" latinLnBrk="0" hangingPunct="1">
        <a:defRPr sz="1985" kern="1200">
          <a:solidFill>
            <a:schemeClr val="tx1"/>
          </a:solidFill>
          <a:latin typeface="+mn-lt"/>
          <a:ea typeface="+mn-ea"/>
          <a:cs typeface="+mn-cs"/>
        </a:defRPr>
      </a:lvl8pPr>
      <a:lvl9pPr marL="4032504" algn="l" defTabSz="1008126"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emf"/><Relationship Id="rId13" Type="http://schemas.openxmlformats.org/officeDocument/2006/relationships/image" Target="../media/image11.emf"/><Relationship Id="rId3" Type="http://schemas.openxmlformats.org/officeDocument/2006/relationships/image" Target="../media/image1.jpeg"/><Relationship Id="rId7" Type="http://schemas.openxmlformats.org/officeDocument/2006/relationships/image" Target="../media/image5.emf"/><Relationship Id="rId12" Type="http://schemas.openxmlformats.org/officeDocument/2006/relationships/image" Target="../media/image10.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emf"/><Relationship Id="rId11" Type="http://schemas.openxmlformats.org/officeDocument/2006/relationships/image" Target="../media/image9.emf"/><Relationship Id="rId5" Type="http://schemas.openxmlformats.org/officeDocument/2006/relationships/image" Target="../media/image3.emf"/><Relationship Id="rId10" Type="http://schemas.openxmlformats.org/officeDocument/2006/relationships/image" Target="../media/image8.emf"/><Relationship Id="rId4" Type="http://schemas.openxmlformats.org/officeDocument/2006/relationships/image" Target="../media/image2.emf"/><Relationship Id="rId9" Type="http://schemas.openxmlformats.org/officeDocument/2006/relationships/image" Target="../media/image7.emf"/><Relationship Id="rId14" Type="http://schemas.openxmlformats.org/officeDocument/2006/relationships/image" Target="../media/image1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67952" y="188259"/>
            <a:ext cx="10396724" cy="349623"/>
          </a:xfrm>
          <a:solidFill>
            <a:srgbClr val="026CB6"/>
          </a:solidFill>
        </p:spPr>
        <p:txBody>
          <a:bodyPr>
            <a:normAutofit/>
          </a:bodyPr>
          <a:lstStyle/>
          <a:p>
            <a:pPr algn="l"/>
            <a:r>
              <a:rPr lang="fr-FR" sz="1600" b="1" dirty="0">
                <a:solidFill>
                  <a:schemeClr val="bg1"/>
                </a:solidFill>
                <a:latin typeface="Arial" panose="020B0604020202020204" pitchFamily="34" charset="0"/>
                <a:cs typeface="Arial" panose="020B0604020202020204" pitchFamily="34" charset="0"/>
              </a:rPr>
              <a:t>Afrique de l’Ouest et du Centre: </a:t>
            </a:r>
            <a:r>
              <a:rPr lang="fr-FR" sz="1600" dirty="0">
                <a:solidFill>
                  <a:schemeClr val="bg1"/>
                </a:solidFill>
                <a:latin typeface="Arial" panose="020B0604020202020204" pitchFamily="34" charset="0"/>
                <a:cs typeface="Arial" panose="020B0604020202020204" pitchFamily="34" charset="0"/>
              </a:rPr>
              <a:t>Aperçu humanitaire hebdomadaire </a:t>
            </a:r>
            <a:r>
              <a:rPr lang="fr-FR" sz="1000" dirty="0">
                <a:solidFill>
                  <a:schemeClr val="bg1"/>
                </a:solidFill>
                <a:latin typeface="Arial" panose="020B0604020202020204" pitchFamily="34" charset="0"/>
                <a:cs typeface="Arial" panose="020B0604020202020204" pitchFamily="34" charset="0"/>
              </a:rPr>
              <a:t>(15 – 21 décembre 2015)</a:t>
            </a:r>
            <a:endParaRPr lang="en-GB" sz="1000" dirty="0">
              <a:solidFill>
                <a:schemeClr val="bg1"/>
              </a:solidFill>
              <a:latin typeface="Arial" panose="020B0604020202020204" pitchFamily="34" charset="0"/>
              <a:cs typeface="Arial" panose="020B0604020202020204" pitchFamily="34" charset="0"/>
            </a:endParaRPr>
          </a:p>
        </p:txBody>
      </p:sp>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80984" y="717176"/>
            <a:ext cx="5903251" cy="6122794"/>
          </a:xfrm>
          <a:prstGeom prst="rect">
            <a:avLst/>
          </a:prstGeom>
        </p:spPr>
      </p:pic>
      <p:sp>
        <p:nvSpPr>
          <p:cNvPr id="8" name="TextBox 52"/>
          <p:cNvSpPr txBox="1"/>
          <p:nvPr/>
        </p:nvSpPr>
        <p:spPr>
          <a:xfrm>
            <a:off x="88847" y="632799"/>
            <a:ext cx="2318183" cy="6540423"/>
          </a:xfrm>
          <a:prstGeom prst="rect">
            <a:avLst/>
          </a:prstGeom>
          <a:noFill/>
        </p:spPr>
        <p:txBody>
          <a:bodyPr wrap="square" lIns="99569" tIns="49785" rIns="99569" bIns="49785" rtlCol="0">
            <a:noAutofit/>
          </a:bodyPr>
          <a:lstStyle/>
          <a:p>
            <a:pPr>
              <a:spcBef>
                <a:spcPts val="600"/>
              </a:spcBef>
            </a:pPr>
            <a:r>
              <a:rPr lang="en-GB" sz="1000" dirty="0">
                <a:latin typeface="Arial"/>
              </a:rPr>
              <a:t>RÉPUBLIQUE CENTRAFRICAINE</a:t>
            </a:r>
            <a:endParaRPr lang="en-GB" sz="840" dirty="0" smtClean="0">
              <a:solidFill>
                <a:srgbClr val="A6A6A6"/>
              </a:solidFill>
              <a:latin typeface="Arial" panose="020B0604020202020204" pitchFamily="34" charset="0"/>
              <a:cs typeface="Arial" panose="020B0604020202020204" pitchFamily="34" charset="0"/>
            </a:endParaRPr>
          </a:p>
          <a:p>
            <a:pPr algn="just"/>
            <a:endParaRPr lang="en-GB" sz="840" dirty="0" smtClean="0">
              <a:solidFill>
                <a:srgbClr val="A6A6A6"/>
              </a:solidFill>
              <a:latin typeface="Arial" panose="020B0604020202020204" pitchFamily="34" charset="0"/>
              <a:cs typeface="Arial" panose="020B0604020202020204" pitchFamily="34" charset="0"/>
            </a:endParaRPr>
          </a:p>
          <a:p>
            <a:pPr algn="just"/>
            <a:endParaRPr lang="en-GB" sz="840" dirty="0" smtClean="0">
              <a:solidFill>
                <a:srgbClr val="A6A6A6"/>
              </a:solidFill>
              <a:latin typeface="Arial" panose="020B0604020202020204" pitchFamily="34" charset="0"/>
              <a:cs typeface="Arial" panose="020B0604020202020204" pitchFamily="34" charset="0"/>
            </a:endParaRPr>
          </a:p>
          <a:p>
            <a:endParaRPr lang="en-GB" sz="800" dirty="0" smtClean="0">
              <a:latin typeface="Arial" panose="020B0604020202020204" pitchFamily="34" charset="0"/>
              <a:cs typeface="Arial" panose="020B0604020202020204" pitchFamily="34" charset="0"/>
            </a:endParaRPr>
          </a:p>
          <a:p>
            <a:endParaRPr lang="en-GB" sz="800" dirty="0" smtClean="0">
              <a:latin typeface="Arial" panose="020B0604020202020204" pitchFamily="34" charset="0"/>
              <a:cs typeface="Arial" panose="020B0604020202020204" pitchFamily="34" charset="0"/>
            </a:endParaRPr>
          </a:p>
          <a:p>
            <a:endParaRPr lang="en-GB" sz="800" dirty="0">
              <a:latin typeface="Arial" panose="020B0604020202020204" pitchFamily="34" charset="0"/>
              <a:cs typeface="Arial" panose="020B0604020202020204" pitchFamily="34" charset="0"/>
            </a:endParaRPr>
          </a:p>
          <a:p>
            <a:r>
              <a:rPr lang="fr-FR" sz="800" dirty="0">
                <a:latin typeface="Arial" panose="020B0604020202020204" pitchFamily="34" charset="0"/>
                <a:cs typeface="Arial" panose="020B0604020202020204" pitchFamily="34" charset="0"/>
              </a:rPr>
              <a:t>Craignant d'autres attaques suivant des affrontements entre groupes armés à Bouar dans la province de Nana-Mambéré à la fin novembre, environ 6 500 personnes ont fui leurs maisons et trouvé refuge autour de l'enceinte de la MINUSCA et dans une église locale. Certains déplacés passent la nuit sur les sites et rentrent chez eux pendant la journée. Des soins de santé, l'eau, l'hygiène et l'assainissement sont les principaux besoins.</a:t>
            </a:r>
            <a:endParaRPr lang="en-GB" sz="800" dirty="0">
              <a:latin typeface="Arial" panose="020B0604020202020204" pitchFamily="34" charset="0"/>
              <a:cs typeface="Arial" panose="020B0604020202020204" pitchFamily="34" charset="0"/>
            </a:endParaRPr>
          </a:p>
          <a:p>
            <a:endParaRPr lang="en-GB" sz="800" dirty="0" smtClean="0">
              <a:latin typeface="Arial" panose="020B0604020202020204" pitchFamily="34" charset="0"/>
              <a:cs typeface="Arial" panose="020B0604020202020204" pitchFamily="34" charset="0"/>
            </a:endParaRPr>
          </a:p>
          <a:p>
            <a:endParaRPr lang="en-GB" sz="800" dirty="0" smtClean="0">
              <a:latin typeface="Arial" panose="020B0604020202020204" pitchFamily="34" charset="0"/>
              <a:cs typeface="Arial" panose="020B0604020202020204" pitchFamily="34" charset="0"/>
            </a:endParaRPr>
          </a:p>
          <a:p>
            <a:endParaRPr lang="en-GB" sz="800" dirty="0" smtClean="0">
              <a:latin typeface="Arial" panose="020B0604020202020204" pitchFamily="34" charset="0"/>
              <a:cs typeface="Arial" panose="020B0604020202020204" pitchFamily="34" charset="0"/>
            </a:endParaRPr>
          </a:p>
          <a:p>
            <a:r>
              <a:rPr lang="fr-FR" sz="800" dirty="0">
                <a:latin typeface="Arial" panose="020B0604020202020204" pitchFamily="34" charset="0"/>
                <a:cs typeface="Arial" panose="020B0604020202020204" pitchFamily="34" charset="0"/>
              </a:rPr>
              <a:t>Le 21 décembre, les responsables électoraux ont annoncé les résultats du référendum constitutionnel organisé le 13 décembre où le OUI l’a emporté à 93%. Ce referendum ouvre la voie à des élections présidentielles et législatives prévues pour le 27 décembre</a:t>
            </a:r>
            <a:r>
              <a:rPr lang="fr-FR" sz="800" dirty="0" smtClean="0">
                <a:latin typeface="Arial" panose="020B0604020202020204" pitchFamily="34" charset="0"/>
                <a:cs typeface="Arial" panose="020B0604020202020204" pitchFamily="34" charset="0"/>
              </a:rPr>
              <a:t>.</a:t>
            </a:r>
          </a:p>
          <a:p>
            <a:endParaRPr lang="en-GB" sz="800" dirty="0">
              <a:latin typeface="Arial" panose="020B0604020202020204" pitchFamily="34" charset="0"/>
              <a:cs typeface="Arial" panose="020B0604020202020204" pitchFamily="34" charset="0"/>
            </a:endParaRPr>
          </a:p>
          <a:p>
            <a:r>
              <a:rPr lang="en-GB" sz="900" dirty="0">
                <a:latin typeface="Arial"/>
              </a:rPr>
              <a:t>MALADIE À VIRUS </a:t>
            </a:r>
            <a:r>
              <a:rPr lang="en-GB" sz="900" dirty="0" smtClean="0">
                <a:latin typeface="Arial"/>
              </a:rPr>
              <a:t>EBOLA (MVE)</a:t>
            </a:r>
            <a:r>
              <a:rPr lang="en-GB" sz="1000" b="1" dirty="0"/>
              <a:t>	</a:t>
            </a:r>
            <a:endParaRPr lang="en-GB" sz="1000" b="1" dirty="0" smtClean="0"/>
          </a:p>
          <a:p>
            <a:endParaRPr lang="en-GB" sz="1000" b="1" i="1" dirty="0" smtClean="0">
              <a:solidFill>
                <a:schemeClr val="bg1">
                  <a:lumMod val="50000"/>
                </a:schemeClr>
              </a:solidFill>
              <a:latin typeface="Arial" panose="020B0604020202020204" pitchFamily="34" charset="0"/>
              <a:cs typeface="Arial" panose="020B0604020202020204" pitchFamily="34" charset="0"/>
            </a:endParaRPr>
          </a:p>
          <a:p>
            <a:endParaRPr lang="en-GB" sz="800" b="1" i="1" dirty="0" smtClean="0">
              <a:solidFill>
                <a:schemeClr val="bg1">
                  <a:lumMod val="50000"/>
                </a:schemeClr>
              </a:solidFill>
              <a:latin typeface="Arial" panose="020B0604020202020204" pitchFamily="34" charset="0"/>
              <a:cs typeface="Arial" panose="020B0604020202020204" pitchFamily="34" charset="0"/>
            </a:endParaRPr>
          </a:p>
          <a:p>
            <a:r>
              <a:rPr lang="en-GB" sz="800" b="1" i="1" dirty="0" smtClean="0">
                <a:solidFill>
                  <a:schemeClr val="bg1">
                    <a:lumMod val="50000"/>
                  </a:schemeClr>
                </a:solidFill>
                <a:latin typeface="Arial" panose="020B0604020202020204" pitchFamily="34" charset="0"/>
                <a:cs typeface="Arial" panose="020B0604020202020204" pitchFamily="34" charset="0"/>
              </a:rPr>
              <a:t>       </a:t>
            </a:r>
            <a:endParaRPr lang="en-GB" sz="800" b="1" i="1" dirty="0" smtClean="0">
              <a:solidFill>
                <a:schemeClr val="bg1">
                  <a:lumMod val="50000"/>
                </a:schemeClr>
              </a:solidFill>
              <a:latin typeface="Arial" panose="020B0604020202020204" pitchFamily="34" charset="0"/>
              <a:cs typeface="Arial" panose="020B0604020202020204" pitchFamily="34" charset="0"/>
            </a:endParaRPr>
          </a:p>
          <a:p>
            <a:r>
              <a:rPr lang="fr-FR" sz="800" dirty="0">
                <a:latin typeface="Arial" panose="020B0604020202020204" pitchFamily="34" charset="0"/>
                <a:cs typeface="Arial" panose="020B0604020202020204" pitchFamily="34" charset="0"/>
              </a:rPr>
              <a:t>Aucun nouveau cas n’a été signalé en Guinée, au Libéria et en Sierra Leone dans la semaine se terminant le 20 décembre. Des incidents impliquant des personnes qui manipulent les dépouilles ont été signalés dans trois localités de la préfecture de Forécariah en Guinée. Des campagnes d’information sont en cours à travers le pays, mettant l'accent sur la vigilance au niveau de la communauté. Au Libéria, les plans de préparation aux épidémies et d'intervention spécifiques au niveau départemental sont mis en place de façon simultanée dans l’ensemble des 15 départements existant. Ceci est le premier pas vers la formation d'équipes d'intervention rapide au niveau des départements. La Sierra Leone quant à elle, a commencé le transfert de certaines tâches d'intervention d'urgence du niveau national et des districts vers l'Office de la sécurité nationale ainsi qu’au aux équipes de santé de district.</a:t>
            </a:r>
            <a:endParaRPr lang="en-GB" sz="800" dirty="0" smtClean="0">
              <a:latin typeface="Arial" panose="020B0604020202020204" pitchFamily="34" charset="0"/>
              <a:cs typeface="Arial" panose="020B0604020202020204" pitchFamily="34" charset="0"/>
            </a:endParaRPr>
          </a:p>
          <a:p>
            <a:pPr algn="just"/>
            <a:endParaRPr lang="en-GB" sz="800" dirty="0">
              <a:solidFill>
                <a:srgbClr val="A6A6A6"/>
              </a:solidFill>
              <a:latin typeface="Arial" panose="020B0604020202020204" pitchFamily="34" charset="0"/>
              <a:cs typeface="Arial" panose="020B0604020202020204" pitchFamily="34" charset="0"/>
            </a:endParaRPr>
          </a:p>
          <a:p>
            <a:r>
              <a:rPr lang="en-GB" sz="750" b="1" i="1" dirty="0" smtClean="0">
                <a:solidFill>
                  <a:schemeClr val="bg1">
                    <a:lumMod val="50000"/>
                  </a:schemeClr>
                </a:solidFill>
                <a:latin typeface="Arial" panose="020B0604020202020204" pitchFamily="34" charset="0"/>
                <a:cs typeface="Arial" panose="020B0604020202020204" pitchFamily="34" charset="0"/>
              </a:rPr>
              <a:t>          </a:t>
            </a:r>
          </a:p>
          <a:p>
            <a:endParaRPr lang="en-GB" sz="800" dirty="0" smtClean="0">
              <a:solidFill>
                <a:srgbClr val="A6A6A6"/>
              </a:solidFill>
              <a:latin typeface="Arial" panose="020B0604020202020204" pitchFamily="34" charset="0"/>
              <a:cs typeface="Arial" panose="020B0604020202020204" pitchFamily="34" charset="0"/>
            </a:endParaRPr>
          </a:p>
          <a:p>
            <a:endParaRPr lang="fr-FR" sz="800" dirty="0"/>
          </a:p>
        </p:txBody>
      </p:sp>
      <p:sp>
        <p:nvSpPr>
          <p:cNvPr id="9" name="TextBox 52"/>
          <p:cNvSpPr txBox="1"/>
          <p:nvPr/>
        </p:nvSpPr>
        <p:spPr>
          <a:xfrm>
            <a:off x="8502687" y="671014"/>
            <a:ext cx="2061990" cy="6681399"/>
          </a:xfrm>
          <a:prstGeom prst="rect">
            <a:avLst/>
          </a:prstGeom>
          <a:noFill/>
        </p:spPr>
        <p:txBody>
          <a:bodyPr wrap="square" lIns="99569" tIns="49785" rIns="99569" bIns="49785" rtlCol="0">
            <a:noAutofit/>
          </a:bodyPr>
          <a:lstStyle/>
          <a:p>
            <a:pPr>
              <a:spcBef>
                <a:spcPts val="600"/>
              </a:spcBef>
            </a:pPr>
            <a:r>
              <a:rPr lang="fr-FR" sz="1000" dirty="0" smtClean="0">
                <a:latin typeface="Arial" panose="020B0604020202020204" pitchFamily="34" charset="0"/>
                <a:cs typeface="Arial" panose="020B0604020202020204" pitchFamily="34" charset="0"/>
              </a:rPr>
              <a:t>NIGÉRIA</a:t>
            </a:r>
            <a:endParaRPr lang="fr-FR" sz="1000" dirty="0" smtClean="0">
              <a:latin typeface="Arial" panose="020B0604020202020204" pitchFamily="34" charset="0"/>
              <a:cs typeface="Arial" panose="020B0604020202020204" pitchFamily="34" charset="0"/>
            </a:endParaRPr>
          </a:p>
          <a:p>
            <a:pPr>
              <a:spcBef>
                <a:spcPts val="600"/>
              </a:spcBef>
            </a:pPr>
            <a:endParaRPr lang="en-GB" sz="1000" b="1" dirty="0" smtClean="0">
              <a:latin typeface="Arial" panose="020B0604020202020204" pitchFamily="34" charset="0"/>
              <a:cs typeface="Arial" panose="020B0604020202020204" pitchFamily="34" charset="0"/>
            </a:endParaRPr>
          </a:p>
          <a:p>
            <a:pPr>
              <a:spcBef>
                <a:spcPts val="600"/>
              </a:spcBef>
            </a:pPr>
            <a:r>
              <a:rPr lang="en-GB" sz="800" b="1" i="1" dirty="0" smtClean="0">
                <a:solidFill>
                  <a:schemeClr val="bg1">
                    <a:lumMod val="50000"/>
                  </a:schemeClr>
                </a:solidFill>
                <a:latin typeface="Arial" panose="020B0604020202020204" pitchFamily="34" charset="0"/>
                <a:cs typeface="Arial" panose="020B0604020202020204" pitchFamily="34" charset="0"/>
              </a:rPr>
              <a:t>         </a:t>
            </a:r>
            <a:endParaRPr lang="en-GB" sz="800" b="1" dirty="0" smtClean="0">
              <a:solidFill>
                <a:srgbClr val="A6A6A6"/>
              </a:solidFill>
              <a:latin typeface="Arial" panose="020B0604020202020204" pitchFamily="34" charset="0"/>
              <a:cs typeface="Arial" panose="020B0604020202020204" pitchFamily="34" charset="0"/>
            </a:endParaRPr>
          </a:p>
          <a:p>
            <a:r>
              <a:rPr lang="fr-FR" sz="840" dirty="0">
                <a:latin typeface="Arial" panose="020B0604020202020204" pitchFamily="34" charset="0"/>
                <a:cs typeface="Arial" panose="020B0604020202020204" pitchFamily="34" charset="0"/>
              </a:rPr>
              <a:t>Le 16 décembre, l'Agence nationale de gestion des urgences (NEMA) a annoncé avoir reçu 1 187 Nigérians rentrés du Cameroun où ils avaient fui à cause des attaques de Boko Haram. Ils sont arrivés entre le 14 et le 16 décembre dans un camp d'hébergement de personnes déplacées à </a:t>
            </a:r>
            <a:r>
              <a:rPr lang="fr-FR" sz="840" dirty="0" err="1">
                <a:latin typeface="Arial" panose="020B0604020202020204" pitchFamily="34" charset="0"/>
                <a:cs typeface="Arial" panose="020B0604020202020204" pitchFamily="34" charset="0"/>
              </a:rPr>
              <a:t>Fufore</a:t>
            </a:r>
            <a:r>
              <a:rPr lang="fr-FR" sz="840" dirty="0">
                <a:latin typeface="Arial" panose="020B0604020202020204" pitchFamily="34" charset="0"/>
                <a:cs typeface="Arial" panose="020B0604020202020204" pitchFamily="34" charset="0"/>
              </a:rPr>
              <a:t>, dans l'État de l'Adamawa. L'Agence a également déclaré que 18 600 Nigérians sont rentrés du Cameroun ces derniers mois en raison d'une amélioration de la sécurité au nord du Nigéria et des préoccupations des autorités camerounaises concernant leur séjour prolongé au Cameroun.</a:t>
            </a:r>
            <a:r>
              <a:rPr lang="en-GB" sz="840" dirty="0">
                <a:latin typeface="Arial" panose="020B0604020202020204" pitchFamily="34" charset="0"/>
                <a:cs typeface="Arial" panose="020B0604020202020204" pitchFamily="34" charset="0"/>
              </a:rPr>
              <a:t> </a:t>
            </a:r>
            <a:r>
              <a:rPr lang="en-US" sz="840" i="1" dirty="0">
                <a:latin typeface="Arial" panose="020B0604020202020204" pitchFamily="34" charset="0"/>
                <a:cs typeface="Arial" panose="020B0604020202020204" pitchFamily="34" charset="0"/>
              </a:rPr>
              <a:t> </a:t>
            </a:r>
            <a:endParaRPr lang="en-US" sz="840" i="1" dirty="0" smtClean="0">
              <a:latin typeface="Arial" panose="020B0604020202020204" pitchFamily="34" charset="0"/>
              <a:cs typeface="Arial" panose="020B0604020202020204" pitchFamily="34" charset="0"/>
            </a:endParaRPr>
          </a:p>
          <a:p>
            <a:endParaRPr lang="en-US" sz="840" i="1" dirty="0" smtClean="0">
              <a:latin typeface="Arial" panose="020B0604020202020204" pitchFamily="34" charset="0"/>
              <a:cs typeface="Arial" panose="020B0604020202020204" pitchFamily="34" charset="0"/>
            </a:endParaRPr>
          </a:p>
          <a:p>
            <a:pPr>
              <a:spcAft>
                <a:spcPts val="600"/>
              </a:spcAft>
            </a:pPr>
            <a:r>
              <a:rPr lang="en-GB" sz="1000" dirty="0" smtClean="0">
                <a:latin typeface="Arial" panose="020B0604020202020204" pitchFamily="34" charset="0"/>
                <a:cs typeface="Arial" panose="020B0604020202020204" pitchFamily="34" charset="0"/>
              </a:rPr>
              <a:t>COTE D’IVOIRE</a:t>
            </a:r>
            <a:endParaRPr lang="fr-FR" sz="1000" dirty="0" smtClean="0">
              <a:latin typeface="Arial" panose="020B0604020202020204" pitchFamily="34" charset="0"/>
              <a:cs typeface="Arial" panose="020B0604020202020204" pitchFamily="34" charset="0"/>
            </a:endParaRPr>
          </a:p>
          <a:p>
            <a:pPr>
              <a:spcAft>
                <a:spcPts val="600"/>
              </a:spcAft>
            </a:pPr>
            <a:endParaRPr lang="fr-FR" sz="1000" b="1" dirty="0">
              <a:latin typeface="Arial" panose="020B0604020202020204" pitchFamily="34" charset="0"/>
              <a:cs typeface="Arial" panose="020B0604020202020204" pitchFamily="34" charset="0"/>
            </a:endParaRPr>
          </a:p>
          <a:p>
            <a:r>
              <a:rPr lang="en-GB" sz="800" b="1" i="1" dirty="0" smtClean="0">
                <a:solidFill>
                  <a:schemeClr val="bg1">
                    <a:lumMod val="50000"/>
                  </a:schemeClr>
                </a:solidFill>
                <a:latin typeface="Arial" panose="020B0604020202020204" pitchFamily="34" charset="0"/>
                <a:cs typeface="Arial" panose="020B0604020202020204" pitchFamily="34" charset="0"/>
              </a:rPr>
              <a:t>         </a:t>
            </a:r>
          </a:p>
          <a:p>
            <a:r>
              <a:rPr lang="fr-FR" sz="840" dirty="0">
                <a:latin typeface="Arial" panose="020B0604020202020204" pitchFamily="34" charset="0"/>
                <a:cs typeface="Arial" panose="020B0604020202020204" pitchFamily="34" charset="0"/>
              </a:rPr>
              <a:t>Le rapatriement volontaire des réfugiés ivoiriens au Libéria a repris le 18 décembre, après un arrêt de plus d'un an en raison de l'épidémie de maladie à virus Ebola. Quelque 654 personnes ont quitté la ville de Harper et un autre camp de réfugiés dans l'est du Libéria pour leurs maisons dans l'ouest de la Côte d'Ivoire. Deux autres convois sont prévus avant la fin de l'année, portant le nombre attendu de rapatriés d'ici la fin de 2015 à plus de 1 000 personnes. Environ 11 000 des 38 000 réfugiés ivoiriens dans les camps libériens ont émis le souhait de retourner immédiatement.</a:t>
            </a:r>
            <a:r>
              <a:rPr lang="en-US" sz="800" dirty="0"/>
              <a:t> </a:t>
            </a:r>
            <a:endParaRPr lang="fr-FR" sz="800" dirty="0"/>
          </a:p>
        </p:txBody>
      </p:sp>
      <p:sp>
        <p:nvSpPr>
          <p:cNvPr id="26" name="ZoneTexte 25"/>
          <p:cNvSpPr txBox="1"/>
          <p:nvPr/>
        </p:nvSpPr>
        <p:spPr>
          <a:xfrm>
            <a:off x="2396057" y="6903515"/>
            <a:ext cx="6667915" cy="400110"/>
          </a:xfrm>
          <a:prstGeom prst="rect">
            <a:avLst/>
          </a:prstGeom>
          <a:solidFill>
            <a:schemeClr val="bg1"/>
          </a:solidFill>
        </p:spPr>
        <p:txBody>
          <a:bodyPr wrap="square" rtlCol="0">
            <a:spAutoFit/>
          </a:bodyPr>
          <a:lstStyle/>
          <a:p>
            <a:pPr lvl="0">
              <a:spcAft>
                <a:spcPts val="600"/>
              </a:spcAft>
            </a:pPr>
            <a:r>
              <a:rPr lang="en-GB" sz="800" b="1" dirty="0">
                <a:solidFill>
                  <a:prstClr val="white">
                    <a:lumMod val="50000"/>
                  </a:prstClr>
                </a:solidFill>
                <a:latin typeface="Arial" panose="020B0604020202020204" pitchFamily="34" charset="0"/>
                <a:cs typeface="Arial" panose="020B0604020202020204" pitchFamily="34" charset="0"/>
              </a:rPr>
              <a:t>Date de </a:t>
            </a:r>
            <a:r>
              <a:rPr lang="en-GB" sz="800" b="1" dirty="0" err="1">
                <a:solidFill>
                  <a:prstClr val="white">
                    <a:lumMod val="50000"/>
                  </a:prstClr>
                </a:solidFill>
                <a:latin typeface="Arial" panose="020B0604020202020204" pitchFamily="34" charset="0"/>
                <a:cs typeface="Arial" panose="020B0604020202020204" pitchFamily="34" charset="0"/>
              </a:rPr>
              <a:t>création</a:t>
            </a:r>
            <a:r>
              <a:rPr lang="en-GB" sz="800" dirty="0">
                <a:solidFill>
                  <a:prstClr val="white">
                    <a:lumMod val="50000"/>
                  </a:prstClr>
                </a:solidFill>
                <a:latin typeface="Arial" panose="020B0604020202020204" pitchFamily="34" charset="0"/>
                <a:cs typeface="Arial" panose="020B0604020202020204" pitchFamily="34" charset="0"/>
              </a:rPr>
              <a:t>: 22 </a:t>
            </a:r>
            <a:r>
              <a:rPr lang="en-GB" sz="800" dirty="0" err="1">
                <a:solidFill>
                  <a:prstClr val="white">
                    <a:lumMod val="50000"/>
                  </a:prstClr>
                </a:solidFill>
                <a:latin typeface="Arial" panose="020B0604020202020204" pitchFamily="34" charset="0"/>
                <a:cs typeface="Arial" panose="020B0604020202020204" pitchFamily="34" charset="0"/>
              </a:rPr>
              <a:t>décembre</a:t>
            </a:r>
            <a:r>
              <a:rPr lang="en-GB" sz="800" dirty="0">
                <a:solidFill>
                  <a:prstClr val="white">
                    <a:lumMod val="50000"/>
                  </a:prstClr>
                </a:solidFill>
                <a:latin typeface="Arial" panose="020B0604020202020204" pitchFamily="34" charset="0"/>
                <a:cs typeface="Arial" panose="020B0604020202020204" pitchFamily="34" charset="0"/>
              </a:rPr>
              <a:t> 2015            </a:t>
            </a:r>
            <a:r>
              <a:rPr lang="fr-FR" sz="800" b="1" dirty="0">
                <a:solidFill>
                  <a:prstClr val="white">
                    <a:lumMod val="50000"/>
                  </a:prstClr>
                </a:solidFill>
                <a:latin typeface="Arial" panose="020B0604020202020204" pitchFamily="34" charset="0"/>
                <a:cs typeface="Arial" panose="020B0604020202020204" pitchFamily="34" charset="0"/>
              </a:rPr>
              <a:t>Sources de données</a:t>
            </a:r>
            <a:r>
              <a:rPr lang="fr-FR" sz="800" dirty="0">
                <a:solidFill>
                  <a:prstClr val="white">
                    <a:lumMod val="50000"/>
                  </a:prstClr>
                </a:solidFill>
                <a:latin typeface="Arial" panose="020B0604020202020204" pitchFamily="34" charset="0"/>
                <a:cs typeface="Arial" panose="020B0604020202020204" pitchFamily="34" charset="0"/>
              </a:rPr>
              <a:t>: UNCS, </a:t>
            </a:r>
            <a:r>
              <a:rPr lang="fr-FR" sz="800" dirty="0" err="1">
                <a:solidFill>
                  <a:prstClr val="white">
                    <a:lumMod val="50000"/>
                  </a:prstClr>
                </a:solidFill>
                <a:latin typeface="Arial" panose="020B0604020202020204" pitchFamily="34" charset="0"/>
                <a:cs typeface="Arial" panose="020B0604020202020204" pitchFamily="34" charset="0"/>
              </a:rPr>
              <a:t>DevInfo</a:t>
            </a:r>
            <a:r>
              <a:rPr lang="fr-FR" sz="800" dirty="0">
                <a:solidFill>
                  <a:prstClr val="white">
                    <a:lumMod val="50000"/>
                  </a:prstClr>
                </a:solidFill>
                <a:latin typeface="Arial" panose="020B0604020202020204" pitchFamily="34" charset="0"/>
                <a:cs typeface="Arial" panose="020B0604020202020204" pitchFamily="34" charset="0"/>
              </a:rPr>
              <a:t>, OCHA.           </a:t>
            </a:r>
            <a:r>
              <a:rPr lang="fr-FR" sz="800" b="1" dirty="0">
                <a:solidFill>
                  <a:prstClr val="white">
                    <a:lumMod val="50000"/>
                  </a:prstClr>
                </a:solidFill>
                <a:latin typeface="Arial" panose="020B0604020202020204" pitchFamily="34" charset="0"/>
                <a:cs typeface="Arial" panose="020B0604020202020204" pitchFamily="34" charset="0"/>
              </a:rPr>
              <a:t>Contact</a:t>
            </a:r>
            <a:r>
              <a:rPr lang="fr-FR" sz="800" dirty="0">
                <a:solidFill>
                  <a:prstClr val="white">
                    <a:lumMod val="50000"/>
                  </a:prstClr>
                </a:solidFill>
                <a:latin typeface="Arial" panose="020B0604020202020204" pitchFamily="34" charset="0"/>
                <a:cs typeface="Arial" panose="020B0604020202020204" pitchFamily="34" charset="0"/>
              </a:rPr>
              <a:t>: ocharowca@un.org</a:t>
            </a:r>
          </a:p>
          <a:p>
            <a:pPr lvl="0">
              <a:spcAft>
                <a:spcPts val="600"/>
              </a:spcAft>
            </a:pPr>
            <a:r>
              <a:rPr lang="fr-FR" sz="700" i="1" dirty="0">
                <a:solidFill>
                  <a:prstClr val="white">
                    <a:lumMod val="50000"/>
                  </a:prstClr>
                </a:solidFill>
                <a:latin typeface="Arial" panose="020B0604020202020204" pitchFamily="34" charset="0"/>
                <a:cs typeface="Arial" panose="020B0604020202020204" pitchFamily="34" charset="0"/>
              </a:rPr>
              <a:t>Les frontières, noms et désignations employés sur cette carte n’impliquent pas une reconnaissance ou acceptation officielle par les Nations Unies.</a:t>
            </a:r>
            <a:endParaRPr lang="fr-FR" sz="700" i="1" dirty="0">
              <a:solidFill>
                <a:prstClr val="white">
                  <a:lumMod val="50000"/>
                </a:prstClr>
              </a:solidFill>
              <a:latin typeface="Arial" panose="020B0604020202020204" pitchFamily="34" charset="0"/>
              <a:cs typeface="Arial" panose="020B0604020202020204" pitchFamily="34" charset="0"/>
            </a:endParaRPr>
          </a:p>
        </p:txBody>
      </p:sp>
      <p:pic>
        <p:nvPicPr>
          <p:cNvPr id="39" name="Image 38"/>
          <p:cNvPicPr>
            <a:picLocks noChangeAspect="1"/>
          </p:cNvPicPr>
          <p:nvPr/>
        </p:nvPicPr>
        <p:blipFill>
          <a:blip r:embed="rId4"/>
          <a:stretch>
            <a:fillRect/>
          </a:stretch>
        </p:blipFill>
        <p:spPr>
          <a:xfrm>
            <a:off x="5330272" y="3490899"/>
            <a:ext cx="225000" cy="326250"/>
          </a:xfrm>
          <a:prstGeom prst="rect">
            <a:avLst/>
          </a:prstGeom>
        </p:spPr>
      </p:pic>
      <p:pic>
        <p:nvPicPr>
          <p:cNvPr id="41" name="Image 40"/>
          <p:cNvPicPr>
            <a:picLocks noChangeAspect="1"/>
          </p:cNvPicPr>
          <p:nvPr/>
        </p:nvPicPr>
        <p:blipFill>
          <a:blip r:embed="rId4">
            <a:duotone>
              <a:schemeClr val="accent3">
                <a:shade val="45000"/>
                <a:satMod val="135000"/>
              </a:schemeClr>
              <a:prstClr val="white"/>
            </a:duotone>
          </a:blip>
          <a:stretch>
            <a:fillRect/>
          </a:stretch>
        </p:blipFill>
        <p:spPr>
          <a:xfrm>
            <a:off x="6603232" y="3623032"/>
            <a:ext cx="225000" cy="326250"/>
          </a:xfrm>
          <a:prstGeom prst="rect">
            <a:avLst/>
          </a:prstGeom>
        </p:spPr>
      </p:pic>
      <p:pic>
        <p:nvPicPr>
          <p:cNvPr id="45" name="Image 44"/>
          <p:cNvPicPr>
            <a:picLocks noChangeAspect="1"/>
          </p:cNvPicPr>
          <p:nvPr/>
        </p:nvPicPr>
        <p:blipFill>
          <a:blip r:embed="rId5"/>
          <a:stretch>
            <a:fillRect/>
          </a:stretch>
        </p:blipFill>
        <p:spPr>
          <a:xfrm>
            <a:off x="3434629" y="3270365"/>
            <a:ext cx="225000" cy="326250"/>
          </a:xfrm>
          <a:prstGeom prst="rect">
            <a:avLst/>
          </a:prstGeom>
        </p:spPr>
      </p:pic>
      <p:pic>
        <p:nvPicPr>
          <p:cNvPr id="46" name="Image 45"/>
          <p:cNvPicPr>
            <a:picLocks noChangeAspect="1"/>
          </p:cNvPicPr>
          <p:nvPr/>
        </p:nvPicPr>
        <p:blipFill>
          <a:blip r:embed="rId6"/>
          <a:stretch>
            <a:fillRect/>
          </a:stretch>
        </p:blipFill>
        <p:spPr>
          <a:xfrm>
            <a:off x="3451504" y="3280413"/>
            <a:ext cx="191250" cy="191250"/>
          </a:xfrm>
          <a:prstGeom prst="rect">
            <a:avLst/>
          </a:prstGeom>
        </p:spPr>
      </p:pic>
      <p:sp>
        <p:nvSpPr>
          <p:cNvPr id="49" name="ZoneTexte 48"/>
          <p:cNvSpPr txBox="1"/>
          <p:nvPr/>
        </p:nvSpPr>
        <p:spPr>
          <a:xfrm>
            <a:off x="6892314" y="4327186"/>
            <a:ext cx="1148026" cy="461665"/>
          </a:xfrm>
          <a:prstGeom prst="rect">
            <a:avLst/>
          </a:prstGeom>
          <a:noFill/>
        </p:spPr>
        <p:txBody>
          <a:bodyPr wrap="square" rtlCol="0">
            <a:spAutoFit/>
          </a:bodyPr>
          <a:lstStyle/>
          <a:p>
            <a:pPr algn="ctr"/>
            <a:r>
              <a:rPr lang="fr-FR" sz="800" dirty="0" smtClean="0">
                <a:latin typeface="Bookman Old Style" panose="02050604050505020204" pitchFamily="18" charset="0"/>
              </a:rPr>
              <a:t>REPUBLIQUE DEMOCRATIQUE DU CONGO</a:t>
            </a:r>
            <a:endParaRPr lang="en-US" sz="800" dirty="0">
              <a:latin typeface="Bookman Old Style" panose="02050604050505020204" pitchFamily="18" charset="0"/>
            </a:endParaRPr>
          </a:p>
        </p:txBody>
      </p:sp>
      <p:sp>
        <p:nvSpPr>
          <p:cNvPr id="50" name="ZoneTexte 49"/>
          <p:cNvSpPr txBox="1"/>
          <p:nvPr/>
        </p:nvSpPr>
        <p:spPr>
          <a:xfrm>
            <a:off x="7178709" y="3156822"/>
            <a:ext cx="1234933" cy="338554"/>
          </a:xfrm>
          <a:prstGeom prst="rect">
            <a:avLst/>
          </a:prstGeom>
          <a:noFill/>
        </p:spPr>
        <p:txBody>
          <a:bodyPr wrap="square" rtlCol="0">
            <a:spAutoFit/>
          </a:bodyPr>
          <a:lstStyle/>
          <a:p>
            <a:pPr algn="ctr"/>
            <a:r>
              <a:rPr lang="fr-FR" sz="800" dirty="0" smtClean="0">
                <a:latin typeface="Bookman Old Style" panose="02050604050505020204" pitchFamily="18" charset="0"/>
              </a:rPr>
              <a:t>REPUBLIQUE CENTRAFRICAINE</a:t>
            </a:r>
            <a:endParaRPr lang="en-US" sz="800" dirty="0">
              <a:latin typeface="Bookman Old Style" panose="02050604050505020204" pitchFamily="18" charset="0"/>
            </a:endParaRPr>
          </a:p>
        </p:txBody>
      </p:sp>
      <p:sp>
        <p:nvSpPr>
          <p:cNvPr id="51" name="ZoneTexte 50"/>
          <p:cNvSpPr txBox="1"/>
          <p:nvPr/>
        </p:nvSpPr>
        <p:spPr>
          <a:xfrm>
            <a:off x="5525039" y="3807331"/>
            <a:ext cx="936000" cy="200055"/>
          </a:xfrm>
          <a:prstGeom prst="rect">
            <a:avLst/>
          </a:prstGeom>
          <a:noFill/>
        </p:spPr>
        <p:txBody>
          <a:bodyPr wrap="square" rtlCol="0">
            <a:spAutoFit/>
          </a:bodyPr>
          <a:lstStyle>
            <a:defPPr>
              <a:defRPr lang="en-US"/>
            </a:defPPr>
            <a:lvl1pPr algn="ctr">
              <a:defRPr sz="700">
                <a:solidFill>
                  <a:schemeClr val="bg1">
                    <a:lumMod val="50000"/>
                  </a:schemeClr>
                </a:solidFill>
                <a:latin typeface="Bookman Old Style" panose="02050604050505020204" pitchFamily="18" charset="0"/>
              </a:defRPr>
            </a:lvl1pPr>
          </a:lstStyle>
          <a:p>
            <a:r>
              <a:rPr lang="fr-FR" dirty="0" smtClean="0"/>
              <a:t>CAMEROUN</a:t>
            </a:r>
            <a:endParaRPr lang="en-US" dirty="0"/>
          </a:p>
        </p:txBody>
      </p:sp>
      <p:sp>
        <p:nvSpPr>
          <p:cNvPr id="52" name="ZoneTexte 51"/>
          <p:cNvSpPr txBox="1"/>
          <p:nvPr/>
        </p:nvSpPr>
        <p:spPr>
          <a:xfrm>
            <a:off x="2686554" y="4307943"/>
            <a:ext cx="1214007" cy="215444"/>
          </a:xfrm>
          <a:prstGeom prst="rect">
            <a:avLst/>
          </a:prstGeom>
          <a:noFill/>
        </p:spPr>
        <p:txBody>
          <a:bodyPr wrap="square" rtlCol="0">
            <a:spAutoFit/>
          </a:bodyPr>
          <a:lstStyle/>
          <a:p>
            <a:pPr algn="ctr"/>
            <a:r>
              <a:rPr lang="fr-FR" sz="800" dirty="0" smtClean="0">
                <a:latin typeface="Bookman Old Style" panose="02050604050505020204" pitchFamily="18" charset="0"/>
              </a:rPr>
              <a:t>MVE </a:t>
            </a:r>
            <a:r>
              <a:rPr lang="fr-FR" sz="800" dirty="0" smtClean="0">
                <a:latin typeface="Bookman Old Style" panose="02050604050505020204" pitchFamily="18" charset="0"/>
              </a:rPr>
              <a:t>REGIONAL</a:t>
            </a:r>
            <a:endParaRPr lang="en-US" sz="800" dirty="0">
              <a:latin typeface="Bookman Old Style" panose="02050604050505020204" pitchFamily="18" charset="0"/>
            </a:endParaRPr>
          </a:p>
        </p:txBody>
      </p:sp>
      <p:sp>
        <p:nvSpPr>
          <p:cNvPr id="53" name="ZoneTexte 52"/>
          <p:cNvSpPr txBox="1"/>
          <p:nvPr/>
        </p:nvSpPr>
        <p:spPr>
          <a:xfrm>
            <a:off x="6194235" y="4353274"/>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CONGO</a:t>
            </a:r>
            <a:endParaRPr lang="en-US" sz="700" dirty="0">
              <a:solidFill>
                <a:schemeClr val="bg1">
                  <a:lumMod val="50000"/>
                </a:schemeClr>
              </a:solidFill>
              <a:latin typeface="Bookman Old Style" panose="02050604050505020204" pitchFamily="18" charset="0"/>
            </a:endParaRPr>
          </a:p>
        </p:txBody>
      </p:sp>
      <p:sp>
        <p:nvSpPr>
          <p:cNvPr id="54" name="ZoneTexte 53"/>
          <p:cNvSpPr txBox="1"/>
          <p:nvPr/>
        </p:nvSpPr>
        <p:spPr>
          <a:xfrm>
            <a:off x="5432610" y="2472960"/>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NIGER</a:t>
            </a:r>
            <a:endParaRPr lang="en-US" sz="700" dirty="0">
              <a:solidFill>
                <a:schemeClr val="bg1">
                  <a:lumMod val="50000"/>
                </a:schemeClr>
              </a:solidFill>
              <a:latin typeface="Bookman Old Style" panose="02050604050505020204" pitchFamily="18" charset="0"/>
            </a:endParaRPr>
          </a:p>
        </p:txBody>
      </p:sp>
      <p:sp>
        <p:nvSpPr>
          <p:cNvPr id="55" name="ZoneTexte 54"/>
          <p:cNvSpPr txBox="1"/>
          <p:nvPr/>
        </p:nvSpPr>
        <p:spPr>
          <a:xfrm>
            <a:off x="4128358" y="2357995"/>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MALI</a:t>
            </a:r>
            <a:endParaRPr lang="en-US" sz="700" dirty="0">
              <a:solidFill>
                <a:schemeClr val="bg1">
                  <a:lumMod val="50000"/>
                </a:schemeClr>
              </a:solidFill>
              <a:latin typeface="Bookman Old Style" panose="02050604050505020204" pitchFamily="18" charset="0"/>
            </a:endParaRPr>
          </a:p>
        </p:txBody>
      </p:sp>
      <p:sp>
        <p:nvSpPr>
          <p:cNvPr id="56" name="ZoneTexte 55"/>
          <p:cNvSpPr txBox="1"/>
          <p:nvPr/>
        </p:nvSpPr>
        <p:spPr>
          <a:xfrm>
            <a:off x="3064525" y="2196502"/>
            <a:ext cx="764298"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MAURITANIA</a:t>
            </a:r>
            <a:endParaRPr lang="en-US" sz="700" dirty="0">
              <a:solidFill>
                <a:schemeClr val="bg1">
                  <a:lumMod val="50000"/>
                </a:schemeClr>
              </a:solidFill>
              <a:latin typeface="Bookman Old Style" panose="02050604050505020204" pitchFamily="18" charset="0"/>
            </a:endParaRPr>
          </a:p>
        </p:txBody>
      </p:sp>
      <p:sp>
        <p:nvSpPr>
          <p:cNvPr id="57" name="ZoneTexte 56"/>
          <p:cNvSpPr txBox="1"/>
          <p:nvPr/>
        </p:nvSpPr>
        <p:spPr>
          <a:xfrm>
            <a:off x="5161705" y="3257889"/>
            <a:ext cx="778210" cy="215444"/>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dirty="0"/>
              <a:t>NIGERIA</a:t>
            </a:r>
            <a:endParaRPr lang="en-US" dirty="0"/>
          </a:p>
        </p:txBody>
      </p:sp>
      <p:sp>
        <p:nvSpPr>
          <p:cNvPr id="58" name="ZoneTexte 57"/>
          <p:cNvSpPr txBox="1"/>
          <p:nvPr/>
        </p:nvSpPr>
        <p:spPr>
          <a:xfrm>
            <a:off x="4546711" y="4208332"/>
            <a:ext cx="1303347"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GUINEE EQUATORIALE</a:t>
            </a:r>
            <a:endParaRPr lang="en-US" sz="700" dirty="0">
              <a:solidFill>
                <a:schemeClr val="bg1">
                  <a:lumMod val="50000"/>
                </a:schemeClr>
              </a:solidFill>
              <a:latin typeface="Bookman Old Style" panose="02050604050505020204" pitchFamily="18" charset="0"/>
            </a:endParaRPr>
          </a:p>
        </p:txBody>
      </p:sp>
      <p:sp>
        <p:nvSpPr>
          <p:cNvPr id="59" name="ZoneTexte 58"/>
          <p:cNvSpPr txBox="1"/>
          <p:nvPr/>
        </p:nvSpPr>
        <p:spPr>
          <a:xfrm>
            <a:off x="5702610" y="4492232"/>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GABON</a:t>
            </a:r>
            <a:endParaRPr lang="en-US" sz="700" dirty="0">
              <a:solidFill>
                <a:schemeClr val="bg1">
                  <a:lumMod val="50000"/>
                </a:schemeClr>
              </a:solidFill>
              <a:latin typeface="Bookman Old Style" panose="02050604050505020204" pitchFamily="18" charset="0"/>
            </a:endParaRPr>
          </a:p>
        </p:txBody>
      </p:sp>
      <p:sp>
        <p:nvSpPr>
          <p:cNvPr id="60" name="ZoneTexte 59"/>
          <p:cNvSpPr txBox="1"/>
          <p:nvPr/>
        </p:nvSpPr>
        <p:spPr>
          <a:xfrm>
            <a:off x="6532086" y="2521120"/>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TCHAD</a:t>
            </a:r>
            <a:endParaRPr lang="en-US" sz="700" dirty="0">
              <a:solidFill>
                <a:schemeClr val="bg1">
                  <a:lumMod val="50000"/>
                </a:schemeClr>
              </a:solidFill>
              <a:latin typeface="Bookman Old Style" panose="02050604050505020204" pitchFamily="18" charset="0"/>
            </a:endParaRPr>
          </a:p>
        </p:txBody>
      </p:sp>
      <p:sp>
        <p:nvSpPr>
          <p:cNvPr id="61" name="ZoneTexte 60"/>
          <p:cNvSpPr txBox="1"/>
          <p:nvPr/>
        </p:nvSpPr>
        <p:spPr>
          <a:xfrm>
            <a:off x="4212746" y="2983711"/>
            <a:ext cx="659124" cy="307777"/>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BURKINA FASO</a:t>
            </a:r>
            <a:endParaRPr lang="en-US" sz="700" dirty="0">
              <a:solidFill>
                <a:schemeClr val="bg1">
                  <a:lumMod val="50000"/>
                </a:schemeClr>
              </a:solidFill>
              <a:latin typeface="Bookman Old Style" panose="02050604050505020204" pitchFamily="18" charset="0"/>
            </a:endParaRPr>
          </a:p>
        </p:txBody>
      </p:sp>
      <p:sp>
        <p:nvSpPr>
          <p:cNvPr id="62" name="ZoneTexte 61"/>
          <p:cNvSpPr txBox="1"/>
          <p:nvPr/>
        </p:nvSpPr>
        <p:spPr>
          <a:xfrm>
            <a:off x="3750762" y="3632362"/>
            <a:ext cx="657456" cy="338554"/>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dirty="0"/>
              <a:t>COTE D’IVOIRE</a:t>
            </a:r>
            <a:endParaRPr lang="en-US" dirty="0"/>
          </a:p>
        </p:txBody>
      </p:sp>
      <p:sp>
        <p:nvSpPr>
          <p:cNvPr id="63" name="ZoneTexte 62"/>
          <p:cNvSpPr txBox="1"/>
          <p:nvPr/>
        </p:nvSpPr>
        <p:spPr>
          <a:xfrm>
            <a:off x="4275314" y="3502777"/>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GHANA</a:t>
            </a:r>
            <a:endParaRPr lang="en-US" sz="700" dirty="0">
              <a:solidFill>
                <a:schemeClr val="bg1">
                  <a:lumMod val="50000"/>
                </a:schemeClr>
              </a:solidFill>
              <a:latin typeface="Bookman Old Style" panose="02050604050505020204" pitchFamily="18" charset="0"/>
            </a:endParaRPr>
          </a:p>
        </p:txBody>
      </p:sp>
      <p:sp>
        <p:nvSpPr>
          <p:cNvPr id="64" name="ZoneTexte 63"/>
          <p:cNvSpPr txBox="1"/>
          <p:nvPr/>
        </p:nvSpPr>
        <p:spPr>
          <a:xfrm>
            <a:off x="4652032" y="3215853"/>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BENIN</a:t>
            </a:r>
            <a:endParaRPr lang="en-US" sz="700" dirty="0">
              <a:solidFill>
                <a:schemeClr val="bg1">
                  <a:lumMod val="50000"/>
                </a:schemeClr>
              </a:solidFill>
              <a:latin typeface="Bookman Old Style" panose="02050604050505020204" pitchFamily="18" charset="0"/>
            </a:endParaRPr>
          </a:p>
        </p:txBody>
      </p:sp>
      <p:sp>
        <p:nvSpPr>
          <p:cNvPr id="65" name="ZoneTexte 64"/>
          <p:cNvSpPr txBox="1"/>
          <p:nvPr/>
        </p:nvSpPr>
        <p:spPr>
          <a:xfrm>
            <a:off x="4532732" y="3971958"/>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TOGO</a:t>
            </a:r>
            <a:endParaRPr lang="en-US" sz="700" dirty="0">
              <a:solidFill>
                <a:schemeClr val="bg1">
                  <a:lumMod val="50000"/>
                </a:schemeClr>
              </a:solidFill>
              <a:latin typeface="Bookman Old Style" panose="02050604050505020204" pitchFamily="18" charset="0"/>
            </a:endParaRPr>
          </a:p>
        </p:txBody>
      </p:sp>
      <p:sp>
        <p:nvSpPr>
          <p:cNvPr id="66" name="ZoneTexte 65"/>
          <p:cNvSpPr txBox="1"/>
          <p:nvPr/>
        </p:nvSpPr>
        <p:spPr>
          <a:xfrm>
            <a:off x="3288958" y="3688770"/>
            <a:ext cx="605067"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LIBERIA</a:t>
            </a:r>
            <a:endParaRPr lang="en-US" sz="700" dirty="0">
              <a:solidFill>
                <a:schemeClr val="bg1">
                  <a:lumMod val="50000"/>
                </a:schemeClr>
              </a:solidFill>
              <a:latin typeface="Bookman Old Style" panose="02050604050505020204" pitchFamily="18" charset="0"/>
            </a:endParaRPr>
          </a:p>
        </p:txBody>
      </p:sp>
      <p:sp>
        <p:nvSpPr>
          <p:cNvPr id="67" name="ZoneTexte 66"/>
          <p:cNvSpPr txBox="1"/>
          <p:nvPr/>
        </p:nvSpPr>
        <p:spPr>
          <a:xfrm>
            <a:off x="2956247" y="3173595"/>
            <a:ext cx="575642"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GUINEE</a:t>
            </a:r>
            <a:endParaRPr lang="en-US" sz="700" dirty="0">
              <a:solidFill>
                <a:schemeClr val="bg1">
                  <a:lumMod val="50000"/>
                </a:schemeClr>
              </a:solidFill>
              <a:latin typeface="Bookman Old Style" panose="02050604050505020204" pitchFamily="18" charset="0"/>
            </a:endParaRPr>
          </a:p>
        </p:txBody>
      </p:sp>
      <p:sp>
        <p:nvSpPr>
          <p:cNvPr id="68" name="ZoneTexte 67"/>
          <p:cNvSpPr txBox="1"/>
          <p:nvPr/>
        </p:nvSpPr>
        <p:spPr>
          <a:xfrm>
            <a:off x="2629588" y="3534881"/>
            <a:ext cx="540000" cy="307777"/>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SIERRA LEONE</a:t>
            </a:r>
            <a:endParaRPr lang="en-US" sz="700" dirty="0">
              <a:solidFill>
                <a:schemeClr val="bg1">
                  <a:lumMod val="50000"/>
                </a:schemeClr>
              </a:solidFill>
              <a:latin typeface="Bookman Old Style" panose="02050604050505020204" pitchFamily="18" charset="0"/>
            </a:endParaRPr>
          </a:p>
        </p:txBody>
      </p:sp>
      <p:sp>
        <p:nvSpPr>
          <p:cNvPr id="69" name="ZoneTexte 68"/>
          <p:cNvSpPr txBox="1"/>
          <p:nvPr/>
        </p:nvSpPr>
        <p:spPr>
          <a:xfrm>
            <a:off x="2386632" y="5442050"/>
            <a:ext cx="984633"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CAP-VERT</a:t>
            </a:r>
            <a:endParaRPr lang="en-US" sz="700" dirty="0">
              <a:solidFill>
                <a:schemeClr val="bg1">
                  <a:lumMod val="50000"/>
                </a:schemeClr>
              </a:solidFill>
              <a:latin typeface="Bookman Old Style" panose="02050604050505020204" pitchFamily="18" charset="0"/>
            </a:endParaRPr>
          </a:p>
        </p:txBody>
      </p:sp>
      <p:sp>
        <p:nvSpPr>
          <p:cNvPr id="70" name="ZoneTexte 69"/>
          <p:cNvSpPr txBox="1"/>
          <p:nvPr/>
        </p:nvSpPr>
        <p:spPr>
          <a:xfrm>
            <a:off x="4128233" y="5442050"/>
            <a:ext cx="1348998"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SAO TOME </a:t>
            </a:r>
            <a:r>
              <a:rPr lang="fr-FR" sz="700" dirty="0" smtClean="0">
                <a:solidFill>
                  <a:schemeClr val="bg1">
                    <a:lumMod val="50000"/>
                  </a:schemeClr>
                </a:solidFill>
                <a:latin typeface="Bookman Old Style" panose="02050604050505020204" pitchFamily="18" charset="0"/>
              </a:rPr>
              <a:t>ET </a:t>
            </a:r>
            <a:r>
              <a:rPr lang="fr-FR" sz="700" dirty="0">
                <a:solidFill>
                  <a:schemeClr val="bg1">
                    <a:lumMod val="50000"/>
                  </a:schemeClr>
                </a:solidFill>
                <a:latin typeface="Bookman Old Style" panose="02050604050505020204" pitchFamily="18" charset="0"/>
              </a:rPr>
              <a:t>PRINCIPE</a:t>
            </a:r>
            <a:endParaRPr lang="en-US" sz="700" dirty="0">
              <a:solidFill>
                <a:schemeClr val="bg1">
                  <a:lumMod val="50000"/>
                </a:schemeClr>
              </a:solidFill>
              <a:latin typeface="Bookman Old Style" panose="02050604050505020204" pitchFamily="18" charset="0"/>
            </a:endParaRPr>
          </a:p>
        </p:txBody>
      </p:sp>
      <p:cxnSp>
        <p:nvCxnSpPr>
          <p:cNvPr id="71" name="Connecteur en angle 70"/>
          <p:cNvCxnSpPr/>
          <p:nvPr/>
        </p:nvCxnSpPr>
        <p:spPr>
          <a:xfrm rot="16200000" flipV="1">
            <a:off x="2916679" y="3607579"/>
            <a:ext cx="727116" cy="246930"/>
          </a:xfrm>
          <a:prstGeom prst="bentConnector3">
            <a:avLst>
              <a:gd name="adj1" fmla="val -637"/>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72" name="Connecteur en angle 71"/>
          <p:cNvCxnSpPr/>
          <p:nvPr/>
        </p:nvCxnSpPr>
        <p:spPr>
          <a:xfrm rot="16200000" flipV="1">
            <a:off x="3167399" y="3854945"/>
            <a:ext cx="472606" cy="6704"/>
          </a:xfrm>
          <a:prstGeom prst="bentConnector3">
            <a:avLst>
              <a:gd name="adj1" fmla="val -1028"/>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73" name="Connecteur en angle 72"/>
          <p:cNvCxnSpPr/>
          <p:nvPr/>
        </p:nvCxnSpPr>
        <p:spPr>
          <a:xfrm rot="5400000" flipH="1" flipV="1">
            <a:off x="3389421" y="3848596"/>
            <a:ext cx="263639" cy="228373"/>
          </a:xfrm>
          <a:prstGeom prst="bentConnector3">
            <a:avLst>
              <a:gd name="adj1" fmla="val -107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74" name="Connecteur droit 73"/>
          <p:cNvCxnSpPr/>
          <p:nvPr/>
        </p:nvCxnSpPr>
        <p:spPr>
          <a:xfrm flipH="1">
            <a:off x="3400350" y="4102355"/>
            <a:ext cx="2" cy="253179"/>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75" name="Connecteur en angle 74"/>
          <p:cNvCxnSpPr/>
          <p:nvPr/>
        </p:nvCxnSpPr>
        <p:spPr>
          <a:xfrm rot="10800000" flipV="1">
            <a:off x="7244005" y="3490284"/>
            <a:ext cx="674303" cy="208860"/>
          </a:xfrm>
          <a:prstGeom prst="bentConnector3">
            <a:avLst>
              <a:gd name="adj1" fmla="val 1253"/>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78" name="Connecteur en angle 77"/>
          <p:cNvCxnSpPr/>
          <p:nvPr/>
        </p:nvCxnSpPr>
        <p:spPr>
          <a:xfrm rot="5400000" flipH="1" flipV="1">
            <a:off x="4625401" y="3850957"/>
            <a:ext cx="338745" cy="4893"/>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grpSp>
        <p:nvGrpSpPr>
          <p:cNvPr id="16" name="Groupe 15"/>
          <p:cNvGrpSpPr/>
          <p:nvPr/>
        </p:nvGrpSpPr>
        <p:grpSpPr>
          <a:xfrm>
            <a:off x="8564462" y="6289180"/>
            <a:ext cx="1924801" cy="954107"/>
            <a:chOff x="8574850" y="5922991"/>
            <a:chExt cx="1924801" cy="954107"/>
          </a:xfrm>
        </p:grpSpPr>
        <p:pic>
          <p:nvPicPr>
            <p:cNvPr id="34" name="Image 33"/>
            <p:cNvPicPr>
              <a:picLocks noChangeAspect="1"/>
            </p:cNvPicPr>
            <p:nvPr/>
          </p:nvPicPr>
          <p:blipFill>
            <a:blip r:embed="rId7"/>
            <a:stretch>
              <a:fillRect/>
            </a:stretch>
          </p:blipFill>
          <p:spPr>
            <a:xfrm>
              <a:off x="8574850" y="5965405"/>
              <a:ext cx="143848" cy="215772"/>
            </a:xfrm>
            <a:prstGeom prst="rect">
              <a:avLst/>
            </a:prstGeom>
          </p:spPr>
        </p:pic>
        <p:pic>
          <p:nvPicPr>
            <p:cNvPr id="35" name="Image 34"/>
            <p:cNvPicPr>
              <a:picLocks noChangeAspect="1"/>
            </p:cNvPicPr>
            <p:nvPr/>
          </p:nvPicPr>
          <p:blipFill>
            <a:blip r:embed="rId8"/>
            <a:stretch>
              <a:fillRect/>
            </a:stretch>
          </p:blipFill>
          <p:spPr>
            <a:xfrm>
              <a:off x="8574850" y="6207439"/>
              <a:ext cx="143848" cy="208580"/>
            </a:xfrm>
            <a:prstGeom prst="rect">
              <a:avLst/>
            </a:prstGeom>
          </p:spPr>
        </p:pic>
        <p:pic>
          <p:nvPicPr>
            <p:cNvPr id="36" name="Image 35"/>
            <p:cNvPicPr>
              <a:picLocks noChangeAspect="1"/>
            </p:cNvPicPr>
            <p:nvPr/>
          </p:nvPicPr>
          <p:blipFill>
            <a:blip r:embed="rId9"/>
            <a:stretch>
              <a:fillRect/>
            </a:stretch>
          </p:blipFill>
          <p:spPr>
            <a:xfrm>
              <a:off x="8574850" y="6432621"/>
              <a:ext cx="143848" cy="208580"/>
            </a:xfrm>
            <a:prstGeom prst="rect">
              <a:avLst/>
            </a:prstGeom>
          </p:spPr>
        </p:pic>
        <p:sp>
          <p:nvSpPr>
            <p:cNvPr id="37" name="ZoneTexte 36"/>
            <p:cNvSpPr txBox="1"/>
            <p:nvPr/>
          </p:nvSpPr>
          <p:spPr>
            <a:xfrm>
              <a:off x="8736634" y="5922991"/>
              <a:ext cx="1763017" cy="954107"/>
            </a:xfrm>
            <a:prstGeom prst="rect">
              <a:avLst/>
            </a:prstGeom>
            <a:noFill/>
          </p:spPr>
          <p:txBody>
            <a:bodyPr wrap="square" rtlCol="0">
              <a:spAutoFit/>
            </a:bodyPr>
            <a:lstStyle/>
            <a:p>
              <a:r>
                <a:rPr lang="fr-FR" sz="800" dirty="0">
                  <a:latin typeface="Arial" panose="020B0604020202020204" pitchFamily="34" charset="0"/>
                  <a:cs typeface="Arial" panose="020B0604020202020204" pitchFamily="34" charset="0"/>
                </a:rPr>
                <a:t>Catastrophe naturelle</a:t>
              </a:r>
            </a:p>
            <a:p>
              <a:endParaRPr lang="fr-FR" sz="800" dirty="0">
                <a:latin typeface="Arial" panose="020B0604020202020204" pitchFamily="34" charset="0"/>
                <a:cs typeface="Arial" panose="020B0604020202020204" pitchFamily="34" charset="0"/>
              </a:endParaRPr>
            </a:p>
            <a:p>
              <a:r>
                <a:rPr lang="fr-FR" sz="800" dirty="0">
                  <a:latin typeface="Arial" panose="020B0604020202020204" pitchFamily="34" charset="0"/>
                  <a:cs typeface="Arial" panose="020B0604020202020204" pitchFamily="34" charset="0"/>
                </a:rPr>
                <a:t>Epidémie</a:t>
              </a:r>
            </a:p>
            <a:p>
              <a:endParaRPr lang="fr-FR" sz="800" dirty="0">
                <a:latin typeface="Arial" panose="020B0604020202020204" pitchFamily="34" charset="0"/>
                <a:cs typeface="Arial" panose="020B0604020202020204" pitchFamily="34" charset="0"/>
              </a:endParaRPr>
            </a:p>
            <a:p>
              <a:r>
                <a:rPr lang="fr-FR" sz="800" dirty="0">
                  <a:latin typeface="Arial" panose="020B0604020202020204" pitchFamily="34" charset="0"/>
                  <a:cs typeface="Arial" panose="020B0604020202020204" pitchFamily="34" charset="0"/>
                </a:rPr>
                <a:t>Conflit</a:t>
              </a:r>
            </a:p>
            <a:p>
              <a:endParaRPr lang="fr-FR" sz="800" dirty="0">
                <a:latin typeface="Arial" panose="020B0604020202020204" pitchFamily="34" charset="0"/>
                <a:cs typeface="Arial" panose="020B0604020202020204" pitchFamily="34" charset="0"/>
              </a:endParaRPr>
            </a:p>
            <a:p>
              <a:r>
                <a:rPr lang="fr-FR" sz="800" dirty="0">
                  <a:latin typeface="Arial" panose="020B0604020202020204" pitchFamily="34" charset="0"/>
                  <a:cs typeface="Arial" panose="020B0604020202020204" pitchFamily="34" charset="0"/>
                </a:rPr>
                <a:t>Autre</a:t>
              </a:r>
              <a:endParaRPr lang="en-US" sz="800" dirty="0">
                <a:latin typeface="Arial" panose="020B0604020202020204" pitchFamily="34" charset="0"/>
                <a:cs typeface="Arial" panose="020B0604020202020204" pitchFamily="34" charset="0"/>
              </a:endParaRPr>
            </a:p>
          </p:txBody>
        </p:sp>
        <p:pic>
          <p:nvPicPr>
            <p:cNvPr id="80" name="Image 79"/>
            <p:cNvPicPr>
              <a:picLocks noChangeAspect="1"/>
            </p:cNvPicPr>
            <p:nvPr/>
          </p:nvPicPr>
          <p:blipFill>
            <a:blip r:embed="rId10"/>
            <a:stretch>
              <a:fillRect/>
            </a:stretch>
          </p:blipFill>
          <p:spPr>
            <a:xfrm>
              <a:off x="8577708" y="6669691"/>
              <a:ext cx="138132" cy="200291"/>
            </a:xfrm>
            <a:prstGeom prst="rect">
              <a:avLst/>
            </a:prstGeom>
          </p:spPr>
        </p:pic>
      </p:grpSp>
      <p:grpSp>
        <p:nvGrpSpPr>
          <p:cNvPr id="17" name="Groupe 16"/>
          <p:cNvGrpSpPr/>
          <p:nvPr/>
        </p:nvGrpSpPr>
        <p:grpSpPr>
          <a:xfrm>
            <a:off x="194030" y="4128010"/>
            <a:ext cx="1775728" cy="344777"/>
            <a:chOff x="311116" y="4360002"/>
            <a:chExt cx="1775728" cy="344777"/>
          </a:xfrm>
        </p:grpSpPr>
        <p:sp>
          <p:nvSpPr>
            <p:cNvPr id="83" name="ZoneTexte 82"/>
            <p:cNvSpPr txBox="1"/>
            <p:nvPr/>
          </p:nvSpPr>
          <p:spPr>
            <a:xfrm>
              <a:off x="556914" y="4360002"/>
              <a:ext cx="1529930" cy="338554"/>
            </a:xfrm>
            <a:prstGeom prst="rect">
              <a:avLst/>
            </a:prstGeom>
            <a:noFill/>
          </p:spPr>
          <p:txBody>
            <a:bodyPr wrap="square" rtlCol="0">
              <a:spAutoFit/>
            </a:bodyPr>
            <a:lstStyle/>
            <a:p>
              <a:r>
                <a:rPr lang="en-GB" sz="800" i="1" dirty="0">
                  <a:solidFill>
                    <a:srgbClr val="026CB6"/>
                  </a:solidFill>
                  <a:latin typeface="Arial" panose="020B0604020202020204" pitchFamily="34" charset="0"/>
                  <a:cs typeface="Arial" panose="020B0604020202020204" pitchFamily="34" charset="0"/>
                </a:rPr>
                <a:t>AUCUN NOUVEAU CAS SIGNALÉ</a:t>
              </a:r>
              <a:endParaRPr lang="en-US" sz="800" i="1" dirty="0">
                <a:solidFill>
                  <a:srgbClr val="026CB6"/>
                </a:solidFill>
                <a:latin typeface="Arial" panose="020B0604020202020204" pitchFamily="34" charset="0"/>
                <a:cs typeface="Arial" panose="020B0604020202020204" pitchFamily="34" charset="0"/>
              </a:endParaRPr>
            </a:p>
          </p:txBody>
        </p:sp>
        <p:pic>
          <p:nvPicPr>
            <p:cNvPr id="22" name="Image 21"/>
            <p:cNvPicPr>
              <a:picLocks noChangeAspect="1"/>
            </p:cNvPicPr>
            <p:nvPr/>
          </p:nvPicPr>
          <p:blipFill>
            <a:blip r:embed="rId5"/>
            <a:stretch>
              <a:fillRect/>
            </a:stretch>
          </p:blipFill>
          <p:spPr>
            <a:xfrm>
              <a:off x="311116" y="4378529"/>
              <a:ext cx="225000" cy="326250"/>
            </a:xfrm>
            <a:prstGeom prst="rect">
              <a:avLst/>
            </a:prstGeom>
          </p:spPr>
        </p:pic>
        <p:pic>
          <p:nvPicPr>
            <p:cNvPr id="18" name="Image 17"/>
            <p:cNvPicPr>
              <a:picLocks noChangeAspect="1"/>
            </p:cNvPicPr>
            <p:nvPr/>
          </p:nvPicPr>
          <p:blipFill>
            <a:blip r:embed="rId6"/>
            <a:stretch>
              <a:fillRect/>
            </a:stretch>
          </p:blipFill>
          <p:spPr>
            <a:xfrm>
              <a:off x="327991" y="4388577"/>
              <a:ext cx="191250" cy="191250"/>
            </a:xfrm>
            <a:prstGeom prst="rect">
              <a:avLst/>
            </a:prstGeom>
          </p:spPr>
        </p:pic>
      </p:grpSp>
      <p:cxnSp>
        <p:nvCxnSpPr>
          <p:cNvPr id="4" name="Connecteur droit 3"/>
          <p:cNvCxnSpPr/>
          <p:nvPr/>
        </p:nvCxnSpPr>
        <p:spPr>
          <a:xfrm flipV="1">
            <a:off x="192286" y="874600"/>
            <a:ext cx="1948269" cy="1"/>
          </a:xfrm>
          <a:prstGeom prst="line">
            <a:avLst/>
          </a:prstGeom>
        </p:spPr>
        <p:style>
          <a:lnRef idx="1">
            <a:schemeClr val="dk1"/>
          </a:lnRef>
          <a:fillRef idx="0">
            <a:schemeClr val="dk1"/>
          </a:fillRef>
          <a:effectRef idx="0">
            <a:schemeClr val="dk1"/>
          </a:effectRef>
          <a:fontRef idx="minor">
            <a:schemeClr val="tx1"/>
          </a:fontRef>
        </p:style>
      </p:cxnSp>
      <p:cxnSp>
        <p:nvCxnSpPr>
          <p:cNvPr id="76" name="Connecteur droit 75"/>
          <p:cNvCxnSpPr/>
          <p:nvPr/>
        </p:nvCxnSpPr>
        <p:spPr>
          <a:xfrm flipV="1">
            <a:off x="192286" y="4067584"/>
            <a:ext cx="1977052" cy="2"/>
          </a:xfrm>
          <a:prstGeom prst="line">
            <a:avLst/>
          </a:prstGeom>
        </p:spPr>
        <p:style>
          <a:lnRef idx="1">
            <a:schemeClr val="dk1"/>
          </a:lnRef>
          <a:fillRef idx="0">
            <a:schemeClr val="dk1"/>
          </a:fillRef>
          <a:effectRef idx="0">
            <a:schemeClr val="dk1"/>
          </a:effectRef>
          <a:fontRef idx="minor">
            <a:schemeClr val="tx1"/>
          </a:fontRef>
        </p:style>
      </p:cxnSp>
      <p:cxnSp>
        <p:nvCxnSpPr>
          <p:cNvPr id="79" name="Connecteur droit 78"/>
          <p:cNvCxnSpPr/>
          <p:nvPr/>
        </p:nvCxnSpPr>
        <p:spPr>
          <a:xfrm flipV="1">
            <a:off x="8591562" y="3803926"/>
            <a:ext cx="1948269" cy="4333"/>
          </a:xfrm>
          <a:prstGeom prst="line">
            <a:avLst/>
          </a:prstGeom>
        </p:spPr>
        <p:style>
          <a:lnRef idx="1">
            <a:schemeClr val="dk1"/>
          </a:lnRef>
          <a:fillRef idx="0">
            <a:schemeClr val="dk1"/>
          </a:fillRef>
          <a:effectRef idx="0">
            <a:schemeClr val="dk1"/>
          </a:effectRef>
          <a:fontRef idx="minor">
            <a:schemeClr val="tx1"/>
          </a:fontRef>
        </p:style>
      </p:cxnSp>
      <p:pic>
        <p:nvPicPr>
          <p:cNvPr id="10" name="Image 9"/>
          <p:cNvPicPr>
            <a:picLocks noChangeAspect="1"/>
          </p:cNvPicPr>
          <p:nvPr/>
        </p:nvPicPr>
        <p:blipFill>
          <a:blip r:embed="rId11"/>
          <a:stretch>
            <a:fillRect/>
          </a:stretch>
        </p:blipFill>
        <p:spPr>
          <a:xfrm>
            <a:off x="9202523" y="211195"/>
            <a:ext cx="1248750" cy="303750"/>
          </a:xfrm>
          <a:prstGeom prst="rect">
            <a:avLst/>
          </a:prstGeom>
        </p:spPr>
      </p:pic>
      <p:cxnSp>
        <p:nvCxnSpPr>
          <p:cNvPr id="13" name="Connecteur droit 12"/>
          <p:cNvCxnSpPr/>
          <p:nvPr/>
        </p:nvCxnSpPr>
        <p:spPr>
          <a:xfrm>
            <a:off x="8600519" y="881382"/>
            <a:ext cx="1944000" cy="2912"/>
          </a:xfrm>
          <a:prstGeom prst="line">
            <a:avLst/>
          </a:prstGeom>
        </p:spPr>
        <p:style>
          <a:lnRef idx="1">
            <a:schemeClr val="dk1"/>
          </a:lnRef>
          <a:fillRef idx="0">
            <a:schemeClr val="dk1"/>
          </a:fillRef>
          <a:effectRef idx="0">
            <a:schemeClr val="dk1"/>
          </a:effectRef>
          <a:fontRef idx="minor">
            <a:schemeClr val="tx1"/>
          </a:fontRef>
        </p:style>
      </p:cxnSp>
      <p:pic>
        <p:nvPicPr>
          <p:cNvPr id="77" name="Image 76"/>
          <p:cNvPicPr>
            <a:picLocks noChangeAspect="1"/>
          </p:cNvPicPr>
          <p:nvPr/>
        </p:nvPicPr>
        <p:blipFill>
          <a:blip r:embed="rId12"/>
          <a:stretch>
            <a:fillRect/>
          </a:stretch>
        </p:blipFill>
        <p:spPr>
          <a:xfrm>
            <a:off x="6623474" y="3641062"/>
            <a:ext cx="187978" cy="155286"/>
          </a:xfrm>
          <a:prstGeom prst="rect">
            <a:avLst/>
          </a:prstGeom>
        </p:spPr>
      </p:pic>
      <p:pic>
        <p:nvPicPr>
          <p:cNvPr id="91" name="Image 90"/>
          <p:cNvPicPr>
            <a:picLocks noChangeAspect="1"/>
          </p:cNvPicPr>
          <p:nvPr/>
        </p:nvPicPr>
        <p:blipFill>
          <a:blip r:embed="rId4"/>
          <a:stretch>
            <a:fillRect/>
          </a:stretch>
        </p:blipFill>
        <p:spPr>
          <a:xfrm>
            <a:off x="3892231" y="3365318"/>
            <a:ext cx="225000" cy="326250"/>
          </a:xfrm>
          <a:prstGeom prst="rect">
            <a:avLst/>
          </a:prstGeom>
        </p:spPr>
      </p:pic>
      <p:pic>
        <p:nvPicPr>
          <p:cNvPr id="92" name="Image 91"/>
          <p:cNvPicPr>
            <a:picLocks noChangeAspect="1"/>
          </p:cNvPicPr>
          <p:nvPr/>
        </p:nvPicPr>
        <p:blipFill>
          <a:blip r:embed="rId13"/>
          <a:stretch>
            <a:fillRect/>
          </a:stretch>
        </p:blipFill>
        <p:spPr>
          <a:xfrm>
            <a:off x="3934565" y="3388604"/>
            <a:ext cx="173572" cy="165683"/>
          </a:xfrm>
          <a:prstGeom prst="rect">
            <a:avLst/>
          </a:prstGeom>
        </p:spPr>
      </p:pic>
      <p:pic>
        <p:nvPicPr>
          <p:cNvPr id="7" name="Image 6"/>
          <p:cNvPicPr>
            <a:picLocks noChangeAspect="1"/>
          </p:cNvPicPr>
          <p:nvPr/>
        </p:nvPicPr>
        <p:blipFill>
          <a:blip r:embed="rId14"/>
          <a:stretch>
            <a:fillRect/>
          </a:stretch>
        </p:blipFill>
        <p:spPr>
          <a:xfrm>
            <a:off x="5358002" y="3502393"/>
            <a:ext cx="180137" cy="164473"/>
          </a:xfrm>
          <a:prstGeom prst="rect">
            <a:avLst/>
          </a:prstGeom>
        </p:spPr>
      </p:pic>
      <p:grpSp>
        <p:nvGrpSpPr>
          <p:cNvPr id="15" name="Groupe 14"/>
          <p:cNvGrpSpPr/>
          <p:nvPr/>
        </p:nvGrpSpPr>
        <p:grpSpPr>
          <a:xfrm>
            <a:off x="185830" y="2728919"/>
            <a:ext cx="1853721" cy="348387"/>
            <a:chOff x="305971" y="940020"/>
            <a:chExt cx="1853721" cy="348387"/>
          </a:xfrm>
        </p:grpSpPr>
        <p:grpSp>
          <p:nvGrpSpPr>
            <p:cNvPr id="86" name="Groupe 85"/>
            <p:cNvGrpSpPr/>
            <p:nvPr/>
          </p:nvGrpSpPr>
          <p:grpSpPr>
            <a:xfrm>
              <a:off x="305971" y="940020"/>
              <a:ext cx="1853721" cy="348387"/>
              <a:chOff x="305971" y="884471"/>
              <a:chExt cx="1853721" cy="348387"/>
            </a:xfrm>
          </p:grpSpPr>
          <p:sp>
            <p:nvSpPr>
              <p:cNvPr id="85" name="ZoneTexte 84"/>
              <p:cNvSpPr txBox="1"/>
              <p:nvPr/>
            </p:nvSpPr>
            <p:spPr>
              <a:xfrm>
                <a:off x="494266" y="894304"/>
                <a:ext cx="1665426" cy="338554"/>
              </a:xfrm>
              <a:prstGeom prst="rect">
                <a:avLst/>
              </a:prstGeom>
              <a:noFill/>
            </p:spPr>
            <p:txBody>
              <a:bodyPr wrap="square" rtlCol="0">
                <a:spAutoFit/>
              </a:bodyPr>
              <a:lstStyle/>
              <a:p>
                <a:pPr>
                  <a:spcBef>
                    <a:spcPts val="600"/>
                  </a:spcBef>
                </a:pPr>
                <a:r>
                  <a:rPr lang="en-GB" sz="800" i="1" dirty="0">
                    <a:solidFill>
                      <a:srgbClr val="026CB6"/>
                    </a:solidFill>
                    <a:latin typeface="Arial" panose="020B0604020202020204" pitchFamily="34" charset="0"/>
                    <a:cs typeface="Arial" panose="020B0604020202020204" pitchFamily="34" charset="0"/>
                  </a:rPr>
                  <a:t>REFERENDUM </a:t>
                </a:r>
                <a:r>
                  <a:rPr lang="en-GB" sz="800" i="1" dirty="0" smtClean="0">
                    <a:solidFill>
                      <a:srgbClr val="026CB6"/>
                    </a:solidFill>
                    <a:latin typeface="Arial" panose="020B0604020202020204" pitchFamily="34" charset="0"/>
                    <a:cs typeface="Arial" panose="020B0604020202020204" pitchFamily="34" charset="0"/>
                  </a:rPr>
                  <a:t> CONSTITUTIONNEL ADOPTÉ</a:t>
                </a:r>
                <a:endParaRPr lang="en-US" sz="800" i="1" dirty="0">
                  <a:solidFill>
                    <a:srgbClr val="026CB6"/>
                  </a:solidFill>
                  <a:latin typeface="Arial" panose="020B0604020202020204" pitchFamily="34" charset="0"/>
                  <a:cs typeface="Arial" panose="020B0604020202020204" pitchFamily="34" charset="0"/>
                </a:endParaRPr>
              </a:p>
            </p:txBody>
          </p:sp>
          <p:pic>
            <p:nvPicPr>
              <p:cNvPr id="25" name="Image 24"/>
              <p:cNvPicPr>
                <a:picLocks noChangeAspect="1"/>
              </p:cNvPicPr>
              <p:nvPr/>
            </p:nvPicPr>
            <p:blipFill>
              <a:blip r:embed="rId4">
                <a:duotone>
                  <a:schemeClr val="accent3">
                    <a:shade val="45000"/>
                    <a:satMod val="135000"/>
                  </a:schemeClr>
                  <a:prstClr val="white"/>
                </a:duotone>
              </a:blip>
              <a:stretch>
                <a:fillRect/>
              </a:stretch>
            </p:blipFill>
            <p:spPr>
              <a:xfrm>
                <a:off x="305971" y="884471"/>
                <a:ext cx="225000" cy="326250"/>
              </a:xfrm>
              <a:prstGeom prst="rect">
                <a:avLst/>
              </a:prstGeom>
            </p:spPr>
          </p:pic>
        </p:grpSp>
        <p:pic>
          <p:nvPicPr>
            <p:cNvPr id="94" name="Image 93"/>
            <p:cNvPicPr>
              <a:picLocks noChangeAspect="1"/>
            </p:cNvPicPr>
            <p:nvPr/>
          </p:nvPicPr>
          <p:blipFill>
            <a:blip r:embed="rId12"/>
            <a:stretch>
              <a:fillRect/>
            </a:stretch>
          </p:blipFill>
          <p:spPr>
            <a:xfrm>
              <a:off x="324201" y="951713"/>
              <a:ext cx="177331" cy="146491"/>
            </a:xfrm>
            <a:prstGeom prst="rect">
              <a:avLst/>
            </a:prstGeom>
          </p:spPr>
        </p:pic>
      </p:grpSp>
      <p:grpSp>
        <p:nvGrpSpPr>
          <p:cNvPr id="12" name="Groupe 11"/>
          <p:cNvGrpSpPr/>
          <p:nvPr/>
        </p:nvGrpSpPr>
        <p:grpSpPr>
          <a:xfrm>
            <a:off x="210711" y="947259"/>
            <a:ext cx="2189460" cy="584775"/>
            <a:chOff x="241974" y="2541519"/>
            <a:chExt cx="1853721" cy="584775"/>
          </a:xfrm>
        </p:grpSpPr>
        <p:grpSp>
          <p:nvGrpSpPr>
            <p:cNvPr id="95" name="Groupe 94"/>
            <p:cNvGrpSpPr/>
            <p:nvPr/>
          </p:nvGrpSpPr>
          <p:grpSpPr>
            <a:xfrm>
              <a:off x="241974" y="2541519"/>
              <a:ext cx="1853721" cy="584775"/>
              <a:chOff x="305971" y="846679"/>
              <a:chExt cx="1853721" cy="584775"/>
            </a:xfrm>
          </p:grpSpPr>
          <p:sp>
            <p:nvSpPr>
              <p:cNvPr id="96" name="ZoneTexte 95"/>
              <p:cNvSpPr txBox="1"/>
              <p:nvPr/>
            </p:nvSpPr>
            <p:spPr>
              <a:xfrm>
                <a:off x="494266" y="846679"/>
                <a:ext cx="1665426" cy="584775"/>
              </a:xfrm>
              <a:prstGeom prst="rect">
                <a:avLst/>
              </a:prstGeom>
              <a:noFill/>
            </p:spPr>
            <p:txBody>
              <a:bodyPr wrap="square" rtlCol="0">
                <a:spAutoFit/>
              </a:bodyPr>
              <a:lstStyle/>
              <a:p>
                <a:r>
                  <a:rPr lang="fr-FR" sz="800" i="1" dirty="0">
                    <a:solidFill>
                      <a:srgbClr val="026CB6"/>
                    </a:solidFill>
                    <a:latin typeface="Arial" panose="020B0604020202020204" pitchFamily="34" charset="0"/>
                    <a:cs typeface="Arial" panose="020B0604020202020204" pitchFamily="34" charset="0"/>
                  </a:rPr>
                  <a:t>PLUS DE 6 000 PERSONNES CHERCHENT REFUGE APRÈS DES AFFRONTEMENTS À BOUAR</a:t>
                </a:r>
                <a:endParaRPr lang="en-US" sz="800" i="1" dirty="0">
                  <a:solidFill>
                    <a:srgbClr val="026CB6"/>
                  </a:solidFill>
                  <a:latin typeface="Arial" panose="020B0604020202020204" pitchFamily="34" charset="0"/>
                  <a:cs typeface="Arial" panose="020B0604020202020204" pitchFamily="34" charset="0"/>
                </a:endParaRPr>
              </a:p>
            </p:txBody>
          </p:sp>
          <p:pic>
            <p:nvPicPr>
              <p:cNvPr id="97" name="Image 96"/>
              <p:cNvPicPr>
                <a:picLocks noChangeAspect="1"/>
              </p:cNvPicPr>
              <p:nvPr/>
            </p:nvPicPr>
            <p:blipFill>
              <a:blip r:embed="rId4"/>
              <a:stretch>
                <a:fillRect/>
              </a:stretch>
            </p:blipFill>
            <p:spPr>
              <a:xfrm>
                <a:off x="305971" y="884471"/>
                <a:ext cx="225000" cy="326250"/>
              </a:xfrm>
              <a:prstGeom prst="rect">
                <a:avLst/>
              </a:prstGeom>
            </p:spPr>
          </p:pic>
        </p:grpSp>
        <p:pic>
          <p:nvPicPr>
            <p:cNvPr id="98" name="Image 97"/>
            <p:cNvPicPr>
              <a:picLocks noChangeAspect="1"/>
            </p:cNvPicPr>
            <p:nvPr/>
          </p:nvPicPr>
          <p:blipFill>
            <a:blip r:embed="rId13"/>
            <a:stretch>
              <a:fillRect/>
            </a:stretch>
          </p:blipFill>
          <p:spPr>
            <a:xfrm>
              <a:off x="268636" y="2604344"/>
              <a:ext cx="173572" cy="165683"/>
            </a:xfrm>
            <a:prstGeom prst="rect">
              <a:avLst/>
            </a:prstGeom>
          </p:spPr>
        </p:pic>
      </p:grpSp>
      <p:pic>
        <p:nvPicPr>
          <p:cNvPr id="99" name="Image 98"/>
          <p:cNvPicPr>
            <a:picLocks noChangeAspect="1"/>
          </p:cNvPicPr>
          <p:nvPr/>
        </p:nvPicPr>
        <p:blipFill>
          <a:blip r:embed="rId4"/>
          <a:stretch>
            <a:fillRect/>
          </a:stretch>
        </p:blipFill>
        <p:spPr>
          <a:xfrm>
            <a:off x="6353745" y="3757052"/>
            <a:ext cx="225000" cy="326250"/>
          </a:xfrm>
          <a:prstGeom prst="rect">
            <a:avLst/>
          </a:prstGeom>
        </p:spPr>
      </p:pic>
      <p:pic>
        <p:nvPicPr>
          <p:cNvPr id="100" name="Image 99"/>
          <p:cNvPicPr>
            <a:picLocks noChangeAspect="1"/>
          </p:cNvPicPr>
          <p:nvPr/>
        </p:nvPicPr>
        <p:blipFill>
          <a:blip r:embed="rId13"/>
          <a:stretch>
            <a:fillRect/>
          </a:stretch>
        </p:blipFill>
        <p:spPr>
          <a:xfrm>
            <a:off x="6396079" y="3780338"/>
            <a:ext cx="173572" cy="165683"/>
          </a:xfrm>
          <a:prstGeom prst="rect">
            <a:avLst/>
          </a:prstGeom>
        </p:spPr>
      </p:pic>
      <p:grpSp>
        <p:nvGrpSpPr>
          <p:cNvPr id="27" name="Groupe 26"/>
          <p:cNvGrpSpPr/>
          <p:nvPr/>
        </p:nvGrpSpPr>
        <p:grpSpPr>
          <a:xfrm>
            <a:off x="8588715" y="944057"/>
            <a:ext cx="1872110" cy="338554"/>
            <a:chOff x="8592348" y="931864"/>
            <a:chExt cx="1872110" cy="338554"/>
          </a:xfrm>
        </p:grpSpPr>
        <p:sp>
          <p:nvSpPr>
            <p:cNvPr id="89" name="ZoneTexte 88"/>
            <p:cNvSpPr txBox="1"/>
            <p:nvPr/>
          </p:nvSpPr>
          <p:spPr>
            <a:xfrm>
              <a:off x="8815768" y="931864"/>
              <a:ext cx="1648690" cy="338554"/>
            </a:xfrm>
            <a:prstGeom prst="rect">
              <a:avLst/>
            </a:prstGeom>
            <a:noFill/>
          </p:spPr>
          <p:txBody>
            <a:bodyPr wrap="square" rtlCol="0">
              <a:spAutoFit/>
            </a:bodyPr>
            <a:lstStyle/>
            <a:p>
              <a:pPr>
                <a:spcBef>
                  <a:spcPts val="600"/>
                </a:spcBef>
              </a:pPr>
              <a:r>
                <a:rPr lang="fr-FR" sz="800" i="1" dirty="0">
                  <a:solidFill>
                    <a:srgbClr val="026CB6"/>
                  </a:solidFill>
                  <a:latin typeface="Arial" panose="020B0604020202020204" pitchFamily="34" charset="0"/>
                  <a:cs typeface="Arial" panose="020B0604020202020204" pitchFamily="34" charset="0"/>
                </a:rPr>
                <a:t>PLUS DE 1 000 RETOURS DU CAMEROUN</a:t>
              </a:r>
              <a:endParaRPr lang="en-US" sz="800" i="1" dirty="0">
                <a:solidFill>
                  <a:srgbClr val="026CB6"/>
                </a:solidFill>
                <a:latin typeface="Arial" panose="020B0604020202020204" pitchFamily="34" charset="0"/>
                <a:cs typeface="Arial" panose="020B0604020202020204" pitchFamily="34" charset="0"/>
              </a:endParaRPr>
            </a:p>
          </p:txBody>
        </p:sp>
        <p:pic>
          <p:nvPicPr>
            <p:cNvPr id="102" name="Image 101"/>
            <p:cNvPicPr>
              <a:picLocks noChangeAspect="1"/>
            </p:cNvPicPr>
            <p:nvPr/>
          </p:nvPicPr>
          <p:blipFill>
            <a:blip r:embed="rId4"/>
            <a:stretch>
              <a:fillRect/>
            </a:stretch>
          </p:blipFill>
          <p:spPr>
            <a:xfrm>
              <a:off x="8592348" y="937476"/>
              <a:ext cx="225000" cy="326250"/>
            </a:xfrm>
            <a:prstGeom prst="rect">
              <a:avLst/>
            </a:prstGeom>
          </p:spPr>
        </p:pic>
        <p:pic>
          <p:nvPicPr>
            <p:cNvPr id="103" name="Image 102"/>
            <p:cNvPicPr>
              <a:picLocks noChangeAspect="1"/>
            </p:cNvPicPr>
            <p:nvPr/>
          </p:nvPicPr>
          <p:blipFill>
            <a:blip r:embed="rId14"/>
            <a:stretch>
              <a:fillRect/>
            </a:stretch>
          </p:blipFill>
          <p:spPr>
            <a:xfrm>
              <a:off x="8620078" y="948970"/>
              <a:ext cx="180137" cy="164473"/>
            </a:xfrm>
            <a:prstGeom prst="rect">
              <a:avLst/>
            </a:prstGeom>
          </p:spPr>
        </p:pic>
      </p:grpSp>
      <p:grpSp>
        <p:nvGrpSpPr>
          <p:cNvPr id="28" name="Groupe 27"/>
          <p:cNvGrpSpPr/>
          <p:nvPr/>
        </p:nvGrpSpPr>
        <p:grpSpPr>
          <a:xfrm>
            <a:off x="8602577" y="3823556"/>
            <a:ext cx="1890961" cy="365477"/>
            <a:chOff x="8605301" y="3679740"/>
            <a:chExt cx="1890961" cy="365477"/>
          </a:xfrm>
        </p:grpSpPr>
        <p:sp>
          <p:nvSpPr>
            <p:cNvPr id="87" name="ZoneTexte 86"/>
            <p:cNvSpPr txBox="1"/>
            <p:nvPr/>
          </p:nvSpPr>
          <p:spPr>
            <a:xfrm>
              <a:off x="8786652" y="3679740"/>
              <a:ext cx="1709610" cy="338554"/>
            </a:xfrm>
            <a:prstGeom prst="rect">
              <a:avLst/>
            </a:prstGeom>
            <a:noFill/>
          </p:spPr>
          <p:txBody>
            <a:bodyPr wrap="square" rtlCol="0">
              <a:spAutoFit/>
            </a:bodyPr>
            <a:lstStyle/>
            <a:p>
              <a:pPr>
                <a:spcBef>
                  <a:spcPts val="600"/>
                </a:spcBef>
              </a:pPr>
              <a:r>
                <a:rPr lang="fr-FR" sz="800" i="1" dirty="0">
                  <a:solidFill>
                    <a:srgbClr val="026CB6"/>
                  </a:solidFill>
                  <a:latin typeface="Arial" panose="020B0604020202020204" pitchFamily="34" charset="0"/>
                  <a:cs typeface="Arial" panose="020B0604020202020204" pitchFamily="34" charset="0"/>
                </a:rPr>
                <a:t>REPRISE DU RAPATRIEMENT DES RÉFUGIÉS </a:t>
              </a:r>
              <a:endParaRPr lang="en-US" sz="800" i="1" dirty="0">
                <a:solidFill>
                  <a:srgbClr val="026CB6"/>
                </a:solidFill>
                <a:latin typeface="Arial" panose="020B0604020202020204" pitchFamily="34" charset="0"/>
                <a:cs typeface="Arial" panose="020B0604020202020204" pitchFamily="34" charset="0"/>
              </a:endParaRPr>
            </a:p>
          </p:txBody>
        </p:sp>
        <p:pic>
          <p:nvPicPr>
            <p:cNvPr id="104" name="Image 103"/>
            <p:cNvPicPr>
              <a:picLocks noChangeAspect="1"/>
            </p:cNvPicPr>
            <p:nvPr/>
          </p:nvPicPr>
          <p:blipFill>
            <a:blip r:embed="rId4"/>
            <a:stretch>
              <a:fillRect/>
            </a:stretch>
          </p:blipFill>
          <p:spPr>
            <a:xfrm>
              <a:off x="8605301" y="3718967"/>
              <a:ext cx="225000" cy="326250"/>
            </a:xfrm>
            <a:prstGeom prst="rect">
              <a:avLst/>
            </a:prstGeom>
          </p:spPr>
        </p:pic>
        <p:pic>
          <p:nvPicPr>
            <p:cNvPr id="105" name="Image 104"/>
            <p:cNvPicPr>
              <a:picLocks noChangeAspect="1"/>
            </p:cNvPicPr>
            <p:nvPr/>
          </p:nvPicPr>
          <p:blipFill>
            <a:blip r:embed="rId13"/>
            <a:stretch>
              <a:fillRect/>
            </a:stretch>
          </p:blipFill>
          <p:spPr>
            <a:xfrm>
              <a:off x="8647635" y="3742253"/>
              <a:ext cx="173572" cy="165683"/>
            </a:xfrm>
            <a:prstGeom prst="rect">
              <a:avLst/>
            </a:prstGeom>
          </p:spPr>
        </p:pic>
      </p:grpSp>
      <p:sp>
        <p:nvSpPr>
          <p:cNvPr id="81" name="ZoneTexte 55"/>
          <p:cNvSpPr txBox="1"/>
          <p:nvPr/>
        </p:nvSpPr>
        <p:spPr>
          <a:xfrm>
            <a:off x="2629588" y="2744254"/>
            <a:ext cx="764298"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SENEGAL</a:t>
            </a:r>
            <a:endParaRPr lang="en-US" sz="700" dirty="0">
              <a:solidFill>
                <a:schemeClr val="bg1">
                  <a:lumMod val="50000"/>
                </a:schemeClr>
              </a:solidFill>
              <a:latin typeface="Bookman Old Style" panose="02050604050505020204" pitchFamily="18" charset="0"/>
            </a:endParaRPr>
          </a:p>
        </p:txBody>
      </p:sp>
    </p:spTree>
    <p:extLst>
      <p:ext uri="{BB962C8B-B14F-4D97-AF65-F5344CB8AC3E}">
        <p14:creationId xmlns:p14="http://schemas.microsoft.com/office/powerpoint/2010/main" val="2805286547"/>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1526</TotalTime>
  <Words>359</Words>
  <Application>Microsoft Office PowerPoint</Application>
  <PresentationFormat>Custom</PresentationFormat>
  <Paragraphs>67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Bookman Old Style</vt:lpstr>
      <vt:lpstr>Calibri</vt:lpstr>
      <vt:lpstr>Calibri Light</vt:lpstr>
      <vt:lpstr>Thème Office</vt:lpstr>
      <vt:lpstr>Afrique de l’Ouest et du Centre: Aperçu humanitaire hebdomadaire (15 – 21 décembre 2015)</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Oumou Khayry SY</dc:creator>
  <cp:lastModifiedBy>Seynabou Niang Bah</cp:lastModifiedBy>
  <cp:revision>38</cp:revision>
  <cp:lastPrinted>2015-12-22T14:49:32Z</cp:lastPrinted>
  <dcterms:created xsi:type="dcterms:W3CDTF">2015-12-15T11:10:25Z</dcterms:created>
  <dcterms:modified xsi:type="dcterms:W3CDTF">2015-12-23T10:33:07Z</dcterms:modified>
</cp:coreProperties>
</file>