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693400" cy="7561263"/>
  <p:notesSz cx="6797675" cy="9928225"/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36BB6"/>
    <a:srgbClr val="FF721E"/>
    <a:srgbClr val="404040"/>
    <a:srgbClr val="026DB6"/>
    <a:srgbClr val="E1E8F6"/>
    <a:srgbClr val="659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6" autoAdjust="0"/>
    <p:restoredTop sz="96453" autoAdjust="0"/>
  </p:normalViewPr>
  <p:slideViewPr>
    <p:cSldViewPr>
      <p:cViewPr varScale="1">
        <p:scale>
          <a:sx n="64" d="100"/>
          <a:sy n="64" d="100"/>
        </p:scale>
        <p:origin x="1692" y="6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8D0646A3-2D5B-49F5-BAF5-25EA1885F4A2}" type="datetimeFigureOut">
              <a:rPr lang="en-GB" smtClean="0"/>
              <a:pPr/>
              <a:t>23/09/2015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577AD020-3FC2-4759-B854-5FBC332A98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53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5A2B425A-96DC-4E2D-8346-6BA9089F278C}" type="datetimeFigureOut">
              <a:rPr lang="en-GB" smtClean="0"/>
              <a:pPr/>
              <a:t>23/09/2015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09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2D061BF-6542-4C76-8F8B-8611494300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31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8350" y="746125"/>
            <a:ext cx="526097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1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C2E5-8ACC-47FC-9359-99277C577CE0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74-8760-4BCC-837A-292AACC0D714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0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803"/>
            <a:ext cx="2406015" cy="64515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03"/>
            <a:ext cx="7039822" cy="64515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E6EA-3E7E-4BFF-8ABC-259986C49B93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7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99D6-352E-4F51-84FB-A2FC5DF7FEF4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6BB3-7439-468A-B41B-39126443FFBC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5163-42EC-4AD8-B81D-DF080387C213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A3D-A572-457C-AB25-92061A9246A4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0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6773-2272-4D7C-9F58-EEB8F2B23F2E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6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" y="0"/>
            <a:ext cx="10692384" cy="7562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9D95-B44C-4E17-8D1E-C0C6D26135E7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3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B157-4115-4BD9-B1EA-F5747A4B8A1C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7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93CA-EEB8-4DBE-AFFC-5980FCA8EDDA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6E5B-50A3-4DD2-AAC9-73A32F812E11}" type="datetime1">
              <a:rPr lang="en-GB" smtClean="0"/>
              <a:pPr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6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" y="849199"/>
            <a:ext cx="6677803" cy="60143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570836" y="475406"/>
            <a:ext cx="2083028" cy="254431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15 - 21 September 2015</a:t>
            </a:r>
            <a:endParaRPr lang="en-GB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83423" y="846490"/>
            <a:ext cx="4009977" cy="6714773"/>
          </a:xfrm>
          <a:prstGeom prst="rect">
            <a:avLst/>
          </a:prstGeom>
          <a:noFill/>
        </p:spPr>
        <p:txBody>
          <a:bodyPr wrap="square" lIns="99569" tIns="49785" rIns="99569" bIns="49785" rtlCol="0">
            <a:noAutofit/>
          </a:bodyPr>
          <a:lstStyle/>
          <a:p>
            <a:r>
              <a:rPr lang="en-GB" sz="1050" b="1" dirty="0" smtClean="0">
                <a:solidFill>
                  <a:srgbClr val="FF721E"/>
                </a:solidFill>
                <a:latin typeface="Arial"/>
              </a:rPr>
              <a:t>BURKINA FASO</a:t>
            </a:r>
            <a:endParaRPr lang="fr-FR" sz="1050" b="1" dirty="0">
              <a:solidFill>
                <a:srgbClr val="FF721E"/>
              </a:solidFill>
              <a:latin typeface="Arial"/>
            </a:endParaRPr>
          </a:p>
          <a:p>
            <a:r>
              <a:rPr lang="fr-FR" sz="900" b="1" i="1" cap="all" dirty="0" smtClean="0">
                <a:solidFill>
                  <a:srgbClr val="036BB6"/>
                </a:solidFill>
                <a:latin typeface="Arial"/>
              </a:rPr>
              <a:t>Un coup d’État compromet la transition</a:t>
            </a:r>
          </a:p>
          <a:p>
            <a:pPr algn="just"/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L'armée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burkinabé a convergé vers la capitale Ouagadougou le 22 septembre et a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exigé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la reddition des leaders du coup d'état qui ont renversé le gouvernement transitoire du pays. Le 17 septembre, le coup a déclenché des protestations et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attisé les tensions. Au moins 10 personnes ont été tuées et plus de 100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blessées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lors des manifestations. Les médiateurs de la Communauté économique des états de l'Afrique de l'ouest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s'efforcent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 trouver les solutions pour résoudre la crise. Le pays devait tenir des élections le 11 octobre pour mettre fin au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gouvernement de  transition.</a:t>
            </a:r>
            <a:endParaRPr lang="en-GB" sz="5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en-GB" sz="1050" b="1" dirty="0" smtClean="0">
                <a:solidFill>
                  <a:srgbClr val="FF721E"/>
                </a:solidFill>
                <a:latin typeface="Arial"/>
              </a:rPr>
              <a:t>CAMEROUN</a:t>
            </a:r>
            <a:r>
              <a:rPr lang="en-GB" sz="900" b="1" dirty="0"/>
              <a:t>	</a:t>
            </a:r>
            <a:endParaRPr lang="fr-FR" sz="900" dirty="0"/>
          </a:p>
          <a:p>
            <a:r>
              <a:rPr lang="fr-FR" sz="900" b="1" i="1" cap="all" dirty="0">
                <a:solidFill>
                  <a:srgbClr val="036BB6"/>
                </a:solidFill>
                <a:latin typeface="Arial"/>
              </a:rPr>
              <a:t>3 MORTS DANS DES ATTENTATS SUICIDES </a:t>
            </a:r>
            <a:endParaRPr lang="fr-FR" sz="900" b="1" i="1" cap="all" dirty="0" smtClean="0">
              <a:solidFill>
                <a:srgbClr val="036BB6"/>
              </a:solidFill>
              <a:latin typeface="Arial"/>
            </a:endParaRPr>
          </a:p>
          <a:p>
            <a:pPr algn="just"/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Au moins trois personnes ont été tuées le 20 septembre dans la commune de Mora située dans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l’Extrême-Nord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. C’est le dernier dans une série d’attentats suicides ayant couté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vie à une douzaine de personnes ce mois dans la région bordant le nord-est du Nigéria et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cœur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des militants de Boko Haram.</a:t>
            </a:r>
            <a:r>
              <a:rPr lang="en-GB" sz="5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sz="5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fr-FR" sz="1050" b="1" dirty="0" smtClean="0">
                <a:solidFill>
                  <a:srgbClr val="FF721E"/>
                </a:solidFill>
                <a:latin typeface="Arial"/>
              </a:rPr>
              <a:t>NIGERIA</a:t>
            </a:r>
            <a:endParaRPr lang="fr-FR" sz="1050" b="1" dirty="0">
              <a:solidFill>
                <a:srgbClr val="FF721E"/>
              </a:solidFill>
              <a:latin typeface="Arial"/>
            </a:endParaRPr>
          </a:p>
          <a:p>
            <a:r>
              <a:rPr lang="fr-FR" sz="900" b="1" i="1" cap="all" dirty="0">
                <a:solidFill>
                  <a:srgbClr val="036BB6"/>
                </a:solidFill>
                <a:latin typeface="Arial"/>
              </a:rPr>
              <a:t>45 MORTS DANS DES EXPLOSIONS MULTIPLES </a:t>
            </a:r>
            <a:endParaRPr lang="fr-FR" sz="900" b="1" i="1" cap="all" dirty="0" smtClean="0">
              <a:solidFill>
                <a:srgbClr val="036BB6"/>
              </a:solidFill>
              <a:latin typeface="Arial"/>
            </a:endParaRPr>
          </a:p>
          <a:p>
            <a:pPr algn="just"/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 20 septembre, au moins 45 personnes ont été tuées et 96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blessées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dans des attentats multiples à la bombe à Maiduguri, capitale de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l’Etat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 Borno et berceau de Boko Haram. Aucune revendication sur les explosions à la périphérie du centre-ville n’a été faite. Cependant, dans le passé, des attentats suicides et à la bombe dans le nord-est du Nigeria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ont été 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attribués au groupe militant. </a:t>
            </a:r>
            <a:endParaRPr lang="fr-FR" sz="900" dirty="0" smtClean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endParaRPr lang="fr-FR" sz="1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fr-FR" sz="1050" b="1" dirty="0" smtClean="0">
                <a:solidFill>
                  <a:srgbClr val="FF721E"/>
                </a:solidFill>
                <a:latin typeface="Arial"/>
              </a:rPr>
              <a:t>SIERRA LEONE</a:t>
            </a:r>
            <a:endParaRPr lang="fr-FR" sz="1050" b="1" dirty="0">
              <a:solidFill>
                <a:srgbClr val="FF721E"/>
              </a:solidFill>
              <a:latin typeface="Arial"/>
            </a:endParaRPr>
          </a:p>
          <a:p>
            <a:pPr algn="just"/>
            <a:r>
              <a:rPr lang="fr-FR" sz="900" b="1" i="1" cap="all" dirty="0">
                <a:solidFill>
                  <a:srgbClr val="036BB6"/>
                </a:solidFill>
                <a:latin typeface="Arial"/>
              </a:rPr>
              <a:t>9 PERSONNES PERISSENT DANS LES INONDATIONS </a:t>
            </a:r>
            <a:endParaRPr lang="fr-FR" sz="900" b="1" i="1" cap="all" dirty="0" smtClean="0">
              <a:solidFill>
                <a:srgbClr val="036BB6"/>
              </a:solidFill>
              <a:latin typeface="Arial"/>
            </a:endParaRPr>
          </a:p>
          <a:p>
            <a:pPr algn="just"/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Les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pluies torrentielles et les inondations du 16 septembre ont causé des dégâts considérables aux habitations et propriétés dans certaines parties de Freetown et ont entrainé la mort de neuf personnes. À la date du 18 septembre,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8 165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personnes ont été enregistrées comme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déplacés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dans deux stades de Freetown. Des partenaires humanitaires distribuent des rations alimentaires, de l'eau et des kits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d'hygiène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et effectuent des dépistages de la malnutrition chez les enfants de moins de cinq ans. </a:t>
            </a:r>
            <a:r>
              <a:rPr lang="en-US" sz="500" i="1" dirty="0"/>
              <a:t> </a:t>
            </a:r>
            <a:endParaRPr lang="en-US" sz="500" i="1" dirty="0" smtClean="0"/>
          </a:p>
          <a:p>
            <a:endParaRPr lang="en-US" sz="100" dirty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050" b="1" dirty="0" smtClean="0">
                <a:solidFill>
                  <a:srgbClr val="FF721E"/>
                </a:solidFill>
                <a:latin typeface="Arial"/>
              </a:rPr>
              <a:t>MALADIE A VIRUS EBOLA (MVE)/ </a:t>
            </a:r>
            <a:r>
              <a:rPr lang="fr-FR" sz="1050" b="1" dirty="0" smtClean="0">
                <a:solidFill>
                  <a:srgbClr val="FF721E"/>
                </a:solidFill>
                <a:latin typeface="Arial"/>
              </a:rPr>
              <a:t>REGIONAL</a:t>
            </a:r>
          </a:p>
          <a:p>
            <a:r>
              <a:rPr lang="fr-FR" sz="900" b="1" i="1" cap="all" dirty="0">
                <a:solidFill>
                  <a:srgbClr val="036BB6"/>
                </a:solidFill>
                <a:latin typeface="Arial"/>
              </a:rPr>
              <a:t>1 NOUVEAU CAS EN GUINEE</a:t>
            </a:r>
            <a:r>
              <a:rPr lang="fr-FR" sz="1000" b="1" i="1" cap="all" dirty="0">
                <a:solidFill>
                  <a:srgbClr val="036BB6"/>
                </a:solidFill>
                <a:latin typeface="Arial"/>
              </a:rPr>
              <a:t> </a:t>
            </a:r>
            <a:endParaRPr lang="fr-FR" sz="1000" b="1" i="1" cap="all" dirty="0" smtClean="0">
              <a:solidFill>
                <a:srgbClr val="036BB6"/>
              </a:solidFill>
              <a:latin typeface="Arial"/>
            </a:endParaRPr>
          </a:p>
          <a:p>
            <a:pPr algn="just"/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Le 16 septembre, un nouveau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cas MVE a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été confirmé en Guinée. Le patient était une fille de 10 ans qui est décédée à son domicile, dans la commune de </a:t>
            </a:r>
            <a:r>
              <a:rPr lang="fr-FR" sz="900" dirty="0" err="1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Kiterin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située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dans la préfecture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de Forécariah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. Des enquêtes pour déterminer la source de l'infection sont en cours à Forécariah et dans la sous-préfecture, </a:t>
            </a:r>
            <a:r>
              <a:rPr lang="fr-FR" sz="900" dirty="0" err="1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Ratoma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, d'où la fille est originaire. Aucun cas n'a été rapporté au Libéria et en Sierra Leone dans les sept jours précédant le 20 septembre. </a:t>
            </a:r>
            <a:r>
              <a:rPr lang="fr-FR" sz="900" dirty="0" smtClean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Lors de la semaine se terminant le13 </a:t>
            </a:r>
            <a:r>
              <a:rPr lang="fr-FR" sz="900" dirty="0">
                <a:solidFill>
                  <a:srgbClr val="A6A6A6"/>
                </a:solidFill>
                <a:latin typeface="Arial" pitchFamily="34" charset="0"/>
                <a:cs typeface="Arial" pitchFamily="34" charset="0"/>
              </a:rPr>
              <a:t>septembre, il y avait cinq cas confirmés en Sierra Leone.</a:t>
            </a:r>
          </a:p>
        </p:txBody>
      </p:sp>
      <p:cxnSp>
        <p:nvCxnSpPr>
          <p:cNvPr id="82" name="Connecteur droit 81"/>
          <p:cNvCxnSpPr/>
          <p:nvPr/>
        </p:nvCxnSpPr>
        <p:spPr>
          <a:xfrm flipV="1">
            <a:off x="1480901" y="2883411"/>
            <a:ext cx="6723" cy="1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2"/>
          <p:cNvSpPr txBox="1"/>
          <p:nvPr/>
        </p:nvSpPr>
        <p:spPr>
          <a:xfrm>
            <a:off x="90116" y="4241256"/>
            <a:ext cx="1462794" cy="2515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MVE REGIONAL </a:t>
            </a:r>
            <a:endParaRPr lang="en-GB" dirty="0"/>
          </a:p>
        </p:txBody>
      </p:sp>
      <p:sp>
        <p:nvSpPr>
          <p:cNvPr id="34" name="TextBox 44"/>
          <p:cNvSpPr txBox="1"/>
          <p:nvPr/>
        </p:nvSpPr>
        <p:spPr>
          <a:xfrm>
            <a:off x="511111" y="4510307"/>
            <a:ext cx="888797" cy="26884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9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NOUVEAU CAS EN GUINÉE</a:t>
            </a:r>
          </a:p>
        </p:txBody>
      </p:sp>
      <p:sp>
        <p:nvSpPr>
          <p:cNvPr id="29" name="TextBox 22"/>
          <p:cNvSpPr txBox="1"/>
          <p:nvPr/>
        </p:nvSpPr>
        <p:spPr>
          <a:xfrm>
            <a:off x="1708016" y="1609136"/>
            <a:ext cx="1411116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BURKINA FASO</a:t>
            </a:r>
            <a:endParaRPr lang="en-GB" dirty="0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" y="4539471"/>
            <a:ext cx="217529" cy="210513"/>
          </a:xfrm>
          <a:prstGeom prst="rect">
            <a:avLst/>
          </a:prstGeom>
        </p:spPr>
      </p:pic>
      <p:cxnSp>
        <p:nvCxnSpPr>
          <p:cNvPr id="56" name="Connecteur en angle 55"/>
          <p:cNvCxnSpPr/>
          <p:nvPr/>
        </p:nvCxnSpPr>
        <p:spPr>
          <a:xfrm rot="16200000" flipV="1">
            <a:off x="330012" y="3495730"/>
            <a:ext cx="727116" cy="246930"/>
          </a:xfrm>
          <a:prstGeom prst="bentConnector3">
            <a:avLst>
              <a:gd name="adj1" fmla="val -637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/>
          <p:cNvCxnSpPr/>
          <p:nvPr/>
        </p:nvCxnSpPr>
        <p:spPr>
          <a:xfrm rot="16200000" flipV="1">
            <a:off x="580732" y="3743096"/>
            <a:ext cx="472606" cy="6704"/>
          </a:xfrm>
          <a:prstGeom prst="bentConnector3">
            <a:avLst>
              <a:gd name="adj1" fmla="val -1028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/>
          <p:nvPr/>
        </p:nvCxnSpPr>
        <p:spPr>
          <a:xfrm rot="5400000" flipH="1" flipV="1">
            <a:off x="802754" y="3736747"/>
            <a:ext cx="263639" cy="228373"/>
          </a:xfrm>
          <a:prstGeom prst="bentConnector3">
            <a:avLst>
              <a:gd name="adj1" fmla="val -107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813683" y="3990506"/>
            <a:ext cx="2" cy="253179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2"/>
          <p:cNvSpPr txBox="1"/>
          <p:nvPr/>
        </p:nvSpPr>
        <p:spPr>
          <a:xfrm>
            <a:off x="3821966" y="3812785"/>
            <a:ext cx="1131931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CAMEROUN</a:t>
            </a:r>
            <a:endParaRPr lang="en-GB" dirty="0"/>
          </a:p>
        </p:txBody>
      </p:sp>
      <p:sp>
        <p:nvSpPr>
          <p:cNvPr id="35" name="TextBox 44"/>
          <p:cNvSpPr txBox="1"/>
          <p:nvPr/>
        </p:nvSpPr>
        <p:spPr>
          <a:xfrm>
            <a:off x="4171649" y="4094338"/>
            <a:ext cx="1084957" cy="2938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TUÉS DANS DES ATTENTATS SUICIDES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1890316" y="4229637"/>
            <a:ext cx="1375612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SIERRA LEONE</a:t>
            </a:r>
            <a:endParaRPr lang="en-GB" dirty="0"/>
          </a:p>
        </p:txBody>
      </p:sp>
      <p:sp>
        <p:nvSpPr>
          <p:cNvPr id="40" name="TextBox 44"/>
          <p:cNvSpPr txBox="1"/>
          <p:nvPr/>
        </p:nvSpPr>
        <p:spPr>
          <a:xfrm>
            <a:off x="2425246" y="4510307"/>
            <a:ext cx="825350" cy="2938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PERISSENT DANS LES INONDATIONS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8"/>
          <p:cNvSpPr txBox="1"/>
          <p:nvPr/>
        </p:nvSpPr>
        <p:spPr>
          <a:xfrm>
            <a:off x="308342" y="4529869"/>
            <a:ext cx="151464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2970436" y="2980045"/>
            <a:ext cx="936104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NIGERIA</a:t>
            </a:r>
            <a:endParaRPr lang="en-GB" dirty="0"/>
          </a:p>
        </p:txBody>
      </p:sp>
      <p:sp>
        <p:nvSpPr>
          <p:cNvPr id="33" name="TextBox 44"/>
          <p:cNvSpPr txBox="1"/>
          <p:nvPr/>
        </p:nvSpPr>
        <p:spPr>
          <a:xfrm>
            <a:off x="3390251" y="3255463"/>
            <a:ext cx="1250198" cy="2987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TUÉS DANS PLUSIEURS ATTAQUES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48"/>
          <p:cNvSpPr txBox="1"/>
          <p:nvPr/>
        </p:nvSpPr>
        <p:spPr>
          <a:xfrm>
            <a:off x="2259330" y="4497087"/>
            <a:ext cx="131844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8"/>
          <p:cNvSpPr txBox="1"/>
          <p:nvPr/>
        </p:nvSpPr>
        <p:spPr>
          <a:xfrm>
            <a:off x="3965893" y="4089346"/>
            <a:ext cx="163496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850" y="4068733"/>
            <a:ext cx="202500" cy="236250"/>
          </a:xfrm>
          <a:prstGeom prst="rect">
            <a:avLst/>
          </a:prstGeom>
        </p:spPr>
      </p:pic>
      <p:sp>
        <p:nvSpPr>
          <p:cNvPr id="47" name="TextBox 44"/>
          <p:cNvSpPr txBox="1"/>
          <p:nvPr/>
        </p:nvSpPr>
        <p:spPr>
          <a:xfrm>
            <a:off x="1745868" y="1933723"/>
            <a:ext cx="1162279" cy="23871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Connecteur en angle 60"/>
          <p:cNvCxnSpPr/>
          <p:nvPr/>
        </p:nvCxnSpPr>
        <p:spPr>
          <a:xfrm rot="16200000" flipH="1">
            <a:off x="1957730" y="2534304"/>
            <a:ext cx="587847" cy="2594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5490716" y="2980045"/>
            <a:ext cx="997947" cy="0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8"/>
          <p:cNvSpPr txBox="1"/>
          <p:nvPr/>
        </p:nvSpPr>
        <p:spPr>
          <a:xfrm>
            <a:off x="3070486" y="3280428"/>
            <a:ext cx="259421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447" y="3250814"/>
            <a:ext cx="202500" cy="236250"/>
          </a:xfrm>
          <a:prstGeom prst="rect">
            <a:avLst/>
          </a:prstGeom>
        </p:spPr>
      </p:pic>
      <p:cxnSp>
        <p:nvCxnSpPr>
          <p:cNvPr id="77" name="Connecteur droit 76"/>
          <p:cNvCxnSpPr/>
          <p:nvPr/>
        </p:nvCxnSpPr>
        <p:spPr>
          <a:xfrm flipH="1">
            <a:off x="1708016" y="2241678"/>
            <a:ext cx="1296000" cy="0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2904" y="6934755"/>
            <a:ext cx="66679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b="1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22 </a:t>
            </a:r>
            <a:r>
              <a:rPr lang="en-GB" sz="800" dirty="0" err="1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septembre</a:t>
            </a:r>
            <a:r>
              <a:rPr lang="en-GB" sz="8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2015            </a:t>
            </a:r>
            <a:r>
              <a:rPr lang="fr-FR" sz="8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de données de la carte: UNCS, </a:t>
            </a:r>
            <a:r>
              <a:rPr lang="fr-FR" sz="800" b="1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</a:t>
            </a:r>
            <a:r>
              <a:rPr lang="fr-FR" sz="8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fr-FR" sz="800" b="1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fr-FR" sz="8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ocharowca@un.org</a:t>
            </a:r>
          </a:p>
          <a:p>
            <a:pPr>
              <a:spcAft>
                <a:spcPts val="600"/>
              </a:spcAft>
            </a:pPr>
            <a:r>
              <a:rPr lang="fr-FR" sz="700" i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noms et désignations employés sur cette carte n’impliquent pas une reconnaissance ou acceptation officielle par les Nations Unies.</a:t>
            </a:r>
          </a:p>
        </p:txBody>
      </p:sp>
      <p:cxnSp>
        <p:nvCxnSpPr>
          <p:cNvPr id="50" name="Connecteur en angle 49"/>
          <p:cNvCxnSpPr/>
          <p:nvPr/>
        </p:nvCxnSpPr>
        <p:spPr>
          <a:xfrm rot="10800000">
            <a:off x="954214" y="3530287"/>
            <a:ext cx="1445239" cy="673918"/>
          </a:xfrm>
          <a:prstGeom prst="bentConnector3">
            <a:avLst>
              <a:gd name="adj1" fmla="val 377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258" y="4492818"/>
            <a:ext cx="315000" cy="27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82"/>
            <a:ext cx="10693400" cy="844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0819" y="464121"/>
            <a:ext cx="1690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 smtClean="0">
                <a:solidFill>
                  <a:schemeClr val="bg2">
                    <a:lumMod val="75000"/>
                  </a:schemeClr>
                </a:solidFill>
              </a:rPr>
              <a:t>15 - 21 septembre 2015</a:t>
            </a:r>
            <a:endParaRPr lang="en-GB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TextBox 44"/>
          <p:cNvSpPr txBox="1"/>
          <p:nvPr/>
        </p:nvSpPr>
        <p:spPr>
          <a:xfrm>
            <a:off x="1786032" y="1953636"/>
            <a:ext cx="1162279" cy="23871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 D’ETAT COMPROMET LA TRANSITION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78112C3-794E-4766-A3EB-BDA2149EA95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8440</TotalTime>
  <Words>197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OCHA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OCHA</dc:creator>
  <cp:lastModifiedBy>Seynabou Niang Bah</cp:lastModifiedBy>
  <cp:revision>765</cp:revision>
  <cp:lastPrinted>2015-08-26T11:08:03Z</cp:lastPrinted>
  <dcterms:created xsi:type="dcterms:W3CDTF">2014-03-10T10:37:19Z</dcterms:created>
  <dcterms:modified xsi:type="dcterms:W3CDTF">2015-09-23T09:46:20Z</dcterms:modified>
</cp:coreProperties>
</file>