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10" d="100"/>
          <a:sy n="110" d="100"/>
        </p:scale>
        <p:origin x="78" y="9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23/06/2015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23/06/2015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23/06/2015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23/06/2015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23/06/2015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23/06/2015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23/06/2015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23/06/2015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23/06/2015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23/06/2015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5" cy="6019755"/>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23 </a:t>
            </a:r>
            <a:r>
              <a:rPr lang="fr-FR" sz="800" dirty="0">
                <a:solidFill>
                  <a:srgbClr val="659AD2"/>
                </a:solidFill>
                <a:latin typeface="Arial" panose="020B0604020202020204" pitchFamily="34" charset="0"/>
                <a:cs typeface="Arial" panose="020B0604020202020204" pitchFamily="34" charset="0"/>
              </a:rPr>
              <a:t>juin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16 – 22 June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000" b="1" dirty="0" smtClean="0">
                <a:solidFill>
                  <a:srgbClr val="FF721E"/>
                </a:solidFill>
                <a:latin typeface="Arial"/>
              </a:rPr>
              <a:t>RÉPUBLIQUE CENTRAFICAINE (RCA)</a:t>
            </a:r>
            <a:endParaRPr lang="fr-FR" sz="1000" b="1" dirty="0">
              <a:solidFill>
                <a:srgbClr val="FF721E"/>
              </a:solidFill>
              <a:latin typeface="Arial"/>
            </a:endParaRPr>
          </a:p>
          <a:p>
            <a:r>
              <a:rPr lang="fr-FR" sz="800" b="1" i="1" cap="all" dirty="0">
                <a:solidFill>
                  <a:srgbClr val="036BB6"/>
                </a:solidFill>
                <a:latin typeface="Arial"/>
              </a:rPr>
              <a:t>Dates arrêtées pour les élections </a:t>
            </a:r>
            <a:endParaRPr lang="fr-FR" sz="800" b="1" i="1" cap="all" dirty="0" smtClean="0">
              <a:solidFill>
                <a:srgbClr val="036BB6"/>
              </a:solidFill>
              <a:latin typeface="Arial"/>
            </a:endParaRPr>
          </a:p>
          <a:p>
            <a:r>
              <a:rPr lang="fr-FR" sz="730" dirty="0">
                <a:solidFill>
                  <a:srgbClr val="A6A6A6"/>
                </a:solidFill>
                <a:latin typeface="Arial" pitchFamily="34" charset="0"/>
                <a:cs typeface="Arial" pitchFamily="34" charset="0"/>
              </a:rPr>
              <a:t>L'Autorité Nationale des Élections (ANE) a annoncé la tenue des élections présidentielle et législatives pour le 18 octobre prochain, et un éventuel second tour le 22 novembre. Le recensement électoral devant durer un mois débutera le 27 j</a:t>
            </a:r>
            <a:r>
              <a:rPr lang="fr-FR" sz="730" dirty="0" smtClean="0">
                <a:solidFill>
                  <a:srgbClr val="A6A6A6"/>
                </a:solidFill>
                <a:latin typeface="Arial" pitchFamily="34" charset="0"/>
                <a:cs typeface="Arial" pitchFamily="34" charset="0"/>
              </a:rPr>
              <a:t>uin</a:t>
            </a:r>
            <a:r>
              <a:rPr lang="fr-FR" sz="730" dirty="0">
                <a:solidFill>
                  <a:srgbClr val="A6A6A6"/>
                </a:solidFill>
                <a:latin typeface="Arial" pitchFamily="34" charset="0"/>
                <a:cs typeface="Arial" pitchFamily="34" charset="0"/>
              </a:rPr>
              <a:t>. Ces élections visent à remettre de l’ordre dans le pays suite à l’expulsion en mars 2013 du président François </a:t>
            </a:r>
            <a:r>
              <a:rPr lang="fr-FR" sz="730" dirty="0" err="1" smtClean="0">
                <a:solidFill>
                  <a:srgbClr val="A6A6A6"/>
                </a:solidFill>
                <a:latin typeface="Arial" pitchFamily="34" charset="0"/>
                <a:cs typeface="Arial" pitchFamily="34" charset="0"/>
              </a:rPr>
              <a:t>Bozizé</a:t>
            </a:r>
            <a:r>
              <a:rPr lang="en-GB" sz="730" dirty="0" smtClean="0">
                <a:solidFill>
                  <a:srgbClr val="A6A6A6"/>
                </a:solidFill>
                <a:latin typeface="Arial" pitchFamily="34" charset="0"/>
                <a:cs typeface="Arial" pitchFamily="34" charset="0"/>
              </a:rPr>
              <a:t>.</a:t>
            </a:r>
            <a:r>
              <a:rPr lang="en-GB" sz="675" dirty="0" smtClean="0">
                <a:solidFill>
                  <a:srgbClr val="A6A6A6"/>
                </a:solidFill>
                <a:latin typeface="Arial" pitchFamily="34" charset="0"/>
                <a:cs typeface="Arial" pitchFamily="34" charset="0"/>
              </a:rPr>
              <a:t> </a:t>
            </a:r>
            <a:endParaRPr lang="fr-FR" sz="675" dirty="0">
              <a:solidFill>
                <a:srgbClr val="A6A6A6"/>
              </a:solidFill>
              <a:latin typeface="Arial" pitchFamily="34" charset="0"/>
              <a:cs typeface="Arial" pitchFamily="34" charset="0"/>
            </a:endParaRPr>
          </a:p>
          <a:p>
            <a:endParaRPr lang="fr-FR" sz="200" dirty="0"/>
          </a:p>
          <a:p>
            <a:r>
              <a:rPr lang="fr-CA" sz="800" b="1" i="1" cap="all" dirty="0" smtClean="0">
                <a:solidFill>
                  <a:srgbClr val="036BB6"/>
                </a:solidFill>
                <a:latin typeface="Arial"/>
              </a:rPr>
              <a:t>Le nombre de déplacés chute en dessous de 400 000</a:t>
            </a:r>
            <a:endParaRPr lang="fr-FR" sz="800" b="1" i="1" cap="all" dirty="0">
              <a:solidFill>
                <a:srgbClr val="036BB6"/>
              </a:solidFill>
              <a:latin typeface="Arial"/>
            </a:endParaRPr>
          </a:p>
          <a:p>
            <a:pPr algn="just"/>
            <a:r>
              <a:rPr lang="fr-FR" sz="730" dirty="0">
                <a:solidFill>
                  <a:srgbClr val="A6A6A6"/>
                </a:solidFill>
                <a:latin typeface="Arial" pitchFamily="34" charset="0"/>
                <a:cs typeface="Arial" pitchFamily="34" charset="0"/>
              </a:rPr>
              <a:t>Selon la Commission Mouvements de Populations (CMP), le nombre de personnes déplacées a chuté, passant de 426 238 en avril à 399 268 en mai. Ce chiffre comprend 33 067 personnes déplacées dans 33 sites à Bangui. Les retours sont dus à une relative amélioration de la sécurité dans certaines régions du pays, y compris à Bangui, et en particulier à la présence accrue des forces de la MINUSCA dans certaines zones de retour. Cependant, de nouveaux déplacements sont en cours, avec l'émergence de sites dans les provinces de Ouham et de Nana-</a:t>
            </a:r>
            <a:r>
              <a:rPr lang="fr-FR" sz="730" dirty="0" err="1">
                <a:solidFill>
                  <a:srgbClr val="A6A6A6"/>
                </a:solidFill>
                <a:latin typeface="Arial" pitchFamily="34" charset="0"/>
                <a:cs typeface="Arial" pitchFamily="34" charset="0"/>
              </a:rPr>
              <a:t>Gribizi</a:t>
            </a:r>
            <a:r>
              <a:rPr lang="fr-FR" sz="730" dirty="0">
                <a:solidFill>
                  <a:srgbClr val="A6A6A6"/>
                </a:solidFill>
                <a:latin typeface="Arial" pitchFamily="34" charset="0"/>
                <a:cs typeface="Arial" pitchFamily="34" charset="0"/>
              </a:rPr>
              <a:t> dans le centre et le nord-ouest du pays</a:t>
            </a:r>
            <a:r>
              <a:rPr lang="fr-FR" sz="730" dirty="0" smtClean="0">
                <a:solidFill>
                  <a:srgbClr val="A6A6A6"/>
                </a:solidFill>
                <a:latin typeface="Arial" pitchFamily="34" charset="0"/>
                <a:cs typeface="Arial" pitchFamily="34" charset="0"/>
              </a:rPr>
              <a:t>.</a:t>
            </a:r>
            <a:endParaRPr lang="fr-FR" sz="730" dirty="0">
              <a:solidFill>
                <a:srgbClr val="A6A6A6"/>
              </a:solidFill>
              <a:latin typeface="Arial" pitchFamily="34" charset="0"/>
              <a:cs typeface="Arial" pitchFamily="34" charset="0"/>
            </a:endParaRPr>
          </a:p>
          <a:p>
            <a:pPr algn="just"/>
            <a:endParaRPr lang="en-GB" sz="200" dirty="0" smtClean="0">
              <a:solidFill>
                <a:srgbClr val="A6A6A6"/>
              </a:solidFill>
              <a:latin typeface="Arial" pitchFamily="34" charset="0"/>
              <a:cs typeface="Arial" pitchFamily="34" charset="0"/>
            </a:endParaRPr>
          </a:p>
          <a:p>
            <a:pPr algn="just"/>
            <a:r>
              <a:rPr lang="en-GB" sz="1000" b="1" dirty="0" smtClean="0">
                <a:solidFill>
                  <a:srgbClr val="FF721E"/>
                </a:solidFill>
                <a:latin typeface="Arial"/>
              </a:rPr>
              <a:t>CÔTE </a:t>
            </a:r>
            <a:r>
              <a:rPr lang="en-GB" sz="1000" b="1" dirty="0" smtClean="0">
                <a:solidFill>
                  <a:srgbClr val="FF721E"/>
                </a:solidFill>
                <a:latin typeface="Arial"/>
              </a:rPr>
              <a:t>D’IVOIRE</a:t>
            </a:r>
            <a:endParaRPr lang="fr-FR" sz="1000" b="1" dirty="0">
              <a:solidFill>
                <a:srgbClr val="FF721E"/>
              </a:solidFill>
              <a:latin typeface="Arial"/>
            </a:endParaRPr>
          </a:p>
          <a:p>
            <a:r>
              <a:rPr lang="fr-FR" sz="800" b="1" i="1" cap="all" dirty="0">
                <a:solidFill>
                  <a:srgbClr val="036BB6"/>
                </a:solidFill>
                <a:latin typeface="Arial"/>
              </a:rPr>
              <a:t>16 personnes tuées par des inondations </a:t>
            </a:r>
            <a:endParaRPr lang="fr-FR" sz="800" b="1" i="1" cap="all" dirty="0" smtClean="0">
              <a:solidFill>
                <a:srgbClr val="036BB6"/>
              </a:solidFill>
              <a:latin typeface="Arial"/>
            </a:endParaRPr>
          </a:p>
          <a:p>
            <a:r>
              <a:rPr lang="fr-FR" sz="730" dirty="0">
                <a:solidFill>
                  <a:srgbClr val="A6A6A6"/>
                </a:solidFill>
                <a:latin typeface="Arial" pitchFamily="34" charset="0"/>
                <a:cs typeface="Arial" pitchFamily="34" charset="0"/>
              </a:rPr>
              <a:t>Les fortes pluies du mois de juin ont causé la mort jusqu’à présent d’au moins 16 personnes à Abidjan, la capitale économique du pays. Six d'entre elles sont mortes pendant le week-end du 20-21 juin, selon l'Office national de la protection civile. La plupart des victimes vivaient dans des bidonvilles, où les habitations précaires peinent à résister aux inondations pendant la saison des pluies qui s’étend de juin à </a:t>
            </a:r>
            <a:r>
              <a:rPr lang="fr-FR" sz="730" dirty="0" smtClean="0">
                <a:solidFill>
                  <a:srgbClr val="A6A6A6"/>
                </a:solidFill>
                <a:latin typeface="Arial" pitchFamily="34" charset="0"/>
                <a:cs typeface="Arial" pitchFamily="34" charset="0"/>
              </a:rPr>
              <a:t>août</a:t>
            </a:r>
            <a:r>
              <a:rPr lang="en-GB" sz="730" dirty="0" smtClean="0">
                <a:solidFill>
                  <a:srgbClr val="A6A6A6"/>
                </a:solidFill>
                <a:latin typeface="Arial" pitchFamily="34" charset="0"/>
                <a:cs typeface="Arial" pitchFamily="34" charset="0"/>
              </a:rPr>
              <a:t>.</a:t>
            </a:r>
            <a:endParaRPr lang="fr-FR" sz="730" dirty="0">
              <a:solidFill>
                <a:srgbClr val="A6A6A6"/>
              </a:solidFill>
              <a:latin typeface="Arial" pitchFamily="34" charset="0"/>
              <a:cs typeface="Arial" pitchFamily="34" charset="0"/>
            </a:endParaRPr>
          </a:p>
          <a:p>
            <a:pPr algn="just"/>
            <a:endParaRPr lang="en-US" sz="200" b="1" dirty="0" smtClean="0">
              <a:solidFill>
                <a:srgbClr val="FF721E"/>
              </a:solidFill>
              <a:latin typeface="Arial"/>
            </a:endParaRPr>
          </a:p>
          <a:p>
            <a:r>
              <a:rPr lang="fr-FR" sz="1000" b="1" dirty="0" smtClean="0">
                <a:solidFill>
                  <a:srgbClr val="FF721E"/>
                </a:solidFill>
                <a:latin typeface="Arial"/>
              </a:rPr>
              <a:t>NIGER</a:t>
            </a:r>
            <a:endParaRPr lang="fr-FR" sz="1000" b="1" dirty="0">
              <a:solidFill>
                <a:srgbClr val="FF721E"/>
              </a:solidFill>
              <a:latin typeface="Arial"/>
            </a:endParaRPr>
          </a:p>
          <a:p>
            <a:r>
              <a:rPr lang="fr-FR" sz="800" b="1" i="1" cap="all" dirty="0">
                <a:solidFill>
                  <a:srgbClr val="036BB6"/>
                </a:solidFill>
                <a:latin typeface="Arial"/>
              </a:rPr>
              <a:t>38 tués dans des attaques </a:t>
            </a:r>
            <a:r>
              <a:rPr lang="fr-FR" sz="800" b="1" i="1" cap="all" dirty="0" smtClean="0">
                <a:solidFill>
                  <a:srgbClr val="036BB6"/>
                </a:solidFill>
                <a:latin typeface="Arial"/>
              </a:rPr>
              <a:t>d'insurgés</a:t>
            </a:r>
          </a:p>
          <a:p>
            <a:pPr algn="just"/>
            <a:r>
              <a:rPr lang="fr-FR" sz="730" dirty="0" smtClean="0">
                <a:solidFill>
                  <a:srgbClr val="A6A6A6"/>
                </a:solidFill>
                <a:latin typeface="Arial" pitchFamily="34" charset="0"/>
                <a:cs typeface="Arial" pitchFamily="34" charset="0"/>
              </a:rPr>
              <a:t>Dans </a:t>
            </a:r>
            <a:r>
              <a:rPr lang="fr-FR" sz="730" dirty="0">
                <a:solidFill>
                  <a:srgbClr val="A6A6A6"/>
                </a:solidFill>
                <a:latin typeface="Arial" pitchFamily="34" charset="0"/>
                <a:cs typeface="Arial" pitchFamily="34" charset="0"/>
              </a:rPr>
              <a:t>la nuit du 17 au 18 juin, des assaillants armés ont tué 38 personnes lors d’attaques sur les villages de </a:t>
            </a:r>
            <a:r>
              <a:rPr lang="fr-FR" sz="730" dirty="0" err="1">
                <a:solidFill>
                  <a:srgbClr val="A6A6A6"/>
                </a:solidFill>
                <a:latin typeface="Arial" pitchFamily="34" charset="0"/>
                <a:cs typeface="Arial" pitchFamily="34" charset="0"/>
              </a:rPr>
              <a:t>Lamana</a:t>
            </a:r>
            <a:r>
              <a:rPr lang="fr-FR" sz="730" dirty="0">
                <a:solidFill>
                  <a:srgbClr val="A6A6A6"/>
                </a:solidFill>
                <a:latin typeface="Arial" pitchFamily="34" charset="0"/>
                <a:cs typeface="Arial" pitchFamily="34" charset="0"/>
              </a:rPr>
              <a:t>, </a:t>
            </a:r>
            <a:r>
              <a:rPr lang="fr-FR" sz="730" dirty="0" err="1">
                <a:solidFill>
                  <a:srgbClr val="A6A6A6"/>
                </a:solidFill>
                <a:latin typeface="Arial" pitchFamily="34" charset="0"/>
                <a:cs typeface="Arial" pitchFamily="34" charset="0"/>
              </a:rPr>
              <a:t>Boulamare</a:t>
            </a:r>
            <a:r>
              <a:rPr lang="fr-FR" sz="730" dirty="0">
                <a:solidFill>
                  <a:srgbClr val="A6A6A6"/>
                </a:solidFill>
                <a:latin typeface="Arial" pitchFamily="34" charset="0"/>
                <a:cs typeface="Arial" pitchFamily="34" charset="0"/>
              </a:rPr>
              <a:t> et </a:t>
            </a:r>
            <a:r>
              <a:rPr lang="fr-FR" sz="730" dirty="0" err="1">
                <a:solidFill>
                  <a:srgbClr val="A6A6A6"/>
                </a:solidFill>
                <a:latin typeface="Arial" pitchFamily="34" charset="0"/>
                <a:cs typeface="Arial" pitchFamily="34" charset="0"/>
              </a:rPr>
              <a:t>Goumao</a:t>
            </a:r>
            <a:r>
              <a:rPr lang="fr-FR" sz="730" dirty="0">
                <a:solidFill>
                  <a:srgbClr val="A6A6A6"/>
                </a:solidFill>
                <a:latin typeface="Arial" pitchFamily="34" charset="0"/>
                <a:cs typeface="Arial" pitchFamily="34" charset="0"/>
              </a:rPr>
              <a:t> dans la région de Diffa, près de la frontière avec le Nigéria. Les assaillants ont brûlé 80 pour cent des maisons dans </a:t>
            </a:r>
            <a:r>
              <a:rPr lang="fr-FR" sz="730" dirty="0" err="1">
                <a:solidFill>
                  <a:srgbClr val="A6A6A6"/>
                </a:solidFill>
                <a:latin typeface="Arial" pitchFamily="34" charset="0"/>
                <a:cs typeface="Arial" pitchFamily="34" charset="0"/>
              </a:rPr>
              <a:t>Lamana</a:t>
            </a:r>
            <a:r>
              <a:rPr lang="fr-FR" sz="730" dirty="0">
                <a:solidFill>
                  <a:srgbClr val="A6A6A6"/>
                </a:solidFill>
                <a:latin typeface="Arial" pitchFamily="34" charset="0"/>
                <a:cs typeface="Arial" pitchFamily="34" charset="0"/>
              </a:rPr>
              <a:t> et incendié des stocks alimentaires et des équipements dans </a:t>
            </a:r>
            <a:r>
              <a:rPr lang="fr-FR" sz="730" dirty="0" err="1">
                <a:solidFill>
                  <a:srgbClr val="A6A6A6"/>
                </a:solidFill>
                <a:latin typeface="Arial" pitchFamily="34" charset="0"/>
                <a:cs typeface="Arial" pitchFamily="34" charset="0"/>
              </a:rPr>
              <a:t>Boulamare</a:t>
            </a:r>
            <a:r>
              <a:rPr lang="fr-FR" sz="730" dirty="0">
                <a:solidFill>
                  <a:srgbClr val="A6A6A6"/>
                </a:solidFill>
                <a:latin typeface="Arial" pitchFamily="34" charset="0"/>
                <a:cs typeface="Arial" pitchFamily="34" charset="0"/>
              </a:rPr>
              <a:t>. Les autorités, qui accusent Boko Haram, ont lancé des opérations de sécurisation dans la région. Les acteurs humanitaires et des fonctionnaires du gouvernement ont entrepris une mission d'évaluation. Le gouvernement a fourni des articles de secours et le PAM va distribuer 72 tonnes de denrées alimentaires.</a:t>
            </a:r>
            <a:r>
              <a:rPr lang="en-GB" sz="730" dirty="0" smtClean="0">
                <a:solidFill>
                  <a:srgbClr val="A6A6A6"/>
                </a:solidFill>
                <a:latin typeface="Arial" pitchFamily="34" charset="0"/>
                <a:cs typeface="Arial" pitchFamily="34" charset="0"/>
              </a:rPr>
              <a:t> </a:t>
            </a:r>
            <a:endParaRPr lang="en-GB" sz="730" dirty="0">
              <a:solidFill>
                <a:srgbClr val="A6A6A6"/>
              </a:solidFill>
              <a:latin typeface="Arial" pitchFamily="34" charset="0"/>
              <a:cs typeface="Arial" pitchFamily="34" charset="0"/>
            </a:endParaRPr>
          </a:p>
          <a:p>
            <a:endParaRPr lang="en-US" sz="200" b="1" dirty="0" smtClean="0">
              <a:solidFill>
                <a:srgbClr val="FF721E"/>
              </a:solidFill>
              <a:latin typeface="Arial"/>
            </a:endParaRPr>
          </a:p>
          <a:p>
            <a:r>
              <a:rPr lang="en-US" sz="1000" b="1" dirty="0" smtClean="0">
                <a:solidFill>
                  <a:srgbClr val="FF721E"/>
                </a:solidFill>
                <a:latin typeface="Arial"/>
              </a:rPr>
              <a:t>MALI</a:t>
            </a:r>
            <a:endParaRPr lang="en-US" sz="1000" b="1" dirty="0">
              <a:solidFill>
                <a:srgbClr val="FF721E"/>
              </a:solidFill>
              <a:latin typeface="Arial"/>
            </a:endParaRPr>
          </a:p>
          <a:p>
            <a:r>
              <a:rPr lang="fr-FR" sz="800" b="1" i="1" cap="all" dirty="0">
                <a:solidFill>
                  <a:srgbClr val="036BB6"/>
                </a:solidFill>
                <a:latin typeface="Arial"/>
              </a:rPr>
              <a:t>LE PRINCIPAL GROUPE REBELLE SIGNE L'ACCORD DE </a:t>
            </a:r>
            <a:r>
              <a:rPr lang="fr-FR" sz="800" b="1" i="1" cap="all" dirty="0" smtClean="0">
                <a:solidFill>
                  <a:srgbClr val="036BB6"/>
                </a:solidFill>
                <a:latin typeface="Arial"/>
              </a:rPr>
              <a:t>PAIX</a:t>
            </a:r>
          </a:p>
          <a:p>
            <a:pPr algn="just"/>
            <a:r>
              <a:rPr lang="fr-FR" sz="730" dirty="0">
                <a:solidFill>
                  <a:srgbClr val="A6A6A6"/>
                </a:solidFill>
                <a:latin typeface="Arial" pitchFamily="34" charset="0"/>
                <a:cs typeface="Arial" pitchFamily="34" charset="0"/>
              </a:rPr>
              <a:t>Le 20 mai, la coalition principale des Touaregs du nord du Mali, la Coordination des mouvements de l’</a:t>
            </a:r>
            <a:r>
              <a:rPr lang="fr-FR" sz="730" dirty="0" err="1">
                <a:solidFill>
                  <a:srgbClr val="A6A6A6"/>
                </a:solidFill>
                <a:latin typeface="Arial" pitchFamily="34" charset="0"/>
                <a:cs typeface="Arial" pitchFamily="34" charset="0"/>
              </a:rPr>
              <a:t>Azawad</a:t>
            </a:r>
            <a:r>
              <a:rPr lang="fr-FR" sz="730" dirty="0">
                <a:solidFill>
                  <a:srgbClr val="A6A6A6"/>
                </a:solidFill>
                <a:latin typeface="Arial" pitchFamily="34" charset="0"/>
                <a:cs typeface="Arial" pitchFamily="34" charset="0"/>
              </a:rPr>
              <a:t> (CMA), a signé un accord de paix avec le gouvernement à la suite de longs mois de négociations. L'accord d'Alger appelle à la création d'assemblées régionales </a:t>
            </a:r>
            <a:r>
              <a:rPr lang="fr-FR" sz="730" dirty="0" smtClean="0">
                <a:solidFill>
                  <a:srgbClr val="A6A6A6"/>
                </a:solidFill>
                <a:latin typeface="Arial" pitchFamily="34" charset="0"/>
                <a:cs typeface="Arial" pitchFamily="34" charset="0"/>
              </a:rPr>
              <a:t>élues. </a:t>
            </a:r>
            <a:r>
              <a:rPr lang="fr-FR" sz="730" dirty="0">
                <a:solidFill>
                  <a:srgbClr val="A6A6A6"/>
                </a:solidFill>
                <a:latin typeface="Arial" pitchFamily="34" charset="0"/>
                <a:cs typeface="Arial" pitchFamily="34" charset="0"/>
              </a:rPr>
              <a:t>La CMA avait refusé d’émarger l'accord qui a été signé par d'autres petits groupes rebelles le 15 mai. Ils ont finalement accepté de s'y engager après avoir obtenu une clause pour que leurs combattants soient inclus dans une force de sécurité pour le nord et que les résidents de la région soient mieux représentés dans les institutions gouvernementales.</a:t>
            </a:r>
            <a:endParaRPr lang="en-GB" sz="436" dirty="0" smtClean="0">
              <a:solidFill>
                <a:srgbClr val="A6A6A6"/>
              </a:solidFill>
              <a:latin typeface="Arial" pitchFamily="34" charset="0"/>
              <a:cs typeface="Arial" pitchFamily="34" charset="0"/>
            </a:endParaRPr>
          </a:p>
          <a:p>
            <a:endParaRPr lang="en-GB" sz="200" b="1" dirty="0" smtClean="0">
              <a:solidFill>
                <a:srgbClr val="FF721E"/>
              </a:solidFill>
              <a:latin typeface="Arial"/>
            </a:endParaRPr>
          </a:p>
          <a:p>
            <a:r>
              <a:rPr lang="en-GB" sz="1000" b="1" dirty="0" smtClean="0">
                <a:solidFill>
                  <a:srgbClr val="FF721E"/>
                </a:solidFill>
                <a:latin typeface="Arial"/>
              </a:rPr>
              <a:t>MVE </a:t>
            </a:r>
            <a:r>
              <a:rPr lang="en-GB" sz="1000" b="1" dirty="0">
                <a:solidFill>
                  <a:srgbClr val="FF721E"/>
                </a:solidFill>
                <a:latin typeface="Arial"/>
              </a:rPr>
              <a:t>GUINÉE / SIERRA </a:t>
            </a:r>
            <a:r>
              <a:rPr lang="en-GB" sz="1000" b="1" dirty="0" smtClean="0">
                <a:solidFill>
                  <a:srgbClr val="FF721E"/>
                </a:solidFill>
                <a:latin typeface="Arial"/>
              </a:rPr>
              <a:t>LEONE</a:t>
            </a:r>
          </a:p>
          <a:p>
            <a:r>
              <a:rPr lang="fr-FR" sz="800" b="1" i="1" cap="all" dirty="0" smtClean="0">
                <a:solidFill>
                  <a:srgbClr val="036BB6"/>
                </a:solidFill>
                <a:latin typeface="Arial"/>
              </a:rPr>
              <a:t>13 </a:t>
            </a:r>
            <a:r>
              <a:rPr lang="fr-FR" sz="800" b="1" i="1" cap="all" dirty="0">
                <a:solidFill>
                  <a:srgbClr val="036BB6"/>
                </a:solidFill>
                <a:latin typeface="Arial"/>
              </a:rPr>
              <a:t>nouveaux cas, Amélioration DES MESURES DE </a:t>
            </a:r>
            <a:r>
              <a:rPr lang="fr-FR" sz="800" b="1" i="1" cap="all" dirty="0" smtClean="0">
                <a:solidFill>
                  <a:srgbClr val="036BB6"/>
                </a:solidFill>
                <a:latin typeface="Arial"/>
              </a:rPr>
              <a:t>SURVEILLANCE</a:t>
            </a:r>
          </a:p>
          <a:p>
            <a:r>
              <a:rPr lang="fr-FR" sz="730" dirty="0" smtClean="0">
                <a:solidFill>
                  <a:srgbClr val="A6A6A6"/>
                </a:solidFill>
                <a:latin typeface="Arial" pitchFamily="34" charset="0"/>
                <a:cs typeface="Arial" pitchFamily="34" charset="0"/>
              </a:rPr>
              <a:t>La </a:t>
            </a:r>
            <a:r>
              <a:rPr lang="fr-FR" sz="730" dirty="0">
                <a:solidFill>
                  <a:srgbClr val="A6A6A6"/>
                </a:solidFill>
                <a:latin typeface="Arial" pitchFamily="34" charset="0"/>
                <a:cs typeface="Arial" pitchFamily="34" charset="0"/>
              </a:rPr>
              <a:t>Guinée et la Sierra Leone ont lancé des mesures </a:t>
            </a:r>
            <a:r>
              <a:rPr lang="fr-FR" sz="730" dirty="0" smtClean="0">
                <a:solidFill>
                  <a:srgbClr val="A6A6A6"/>
                </a:solidFill>
                <a:latin typeface="Arial" pitchFamily="34" charset="0"/>
                <a:cs typeface="Arial" pitchFamily="34" charset="0"/>
              </a:rPr>
              <a:t>améliorées de </a:t>
            </a:r>
            <a:r>
              <a:rPr lang="fr-FR" sz="730" dirty="0">
                <a:solidFill>
                  <a:srgbClr val="A6A6A6"/>
                </a:solidFill>
                <a:latin typeface="Arial" pitchFamily="34" charset="0"/>
                <a:cs typeface="Arial" pitchFamily="34" charset="0"/>
              </a:rPr>
              <a:t>surveillance et d'intervention </a:t>
            </a:r>
            <a:r>
              <a:rPr lang="fr-FR" sz="730" dirty="0" smtClean="0">
                <a:solidFill>
                  <a:srgbClr val="A6A6A6"/>
                </a:solidFill>
                <a:latin typeface="Arial" pitchFamily="34" charset="0"/>
                <a:cs typeface="Arial" pitchFamily="34" charset="0"/>
              </a:rPr>
              <a:t>Ébola. </a:t>
            </a:r>
            <a:r>
              <a:rPr lang="fr-FR" sz="730" dirty="0">
                <a:solidFill>
                  <a:srgbClr val="A6A6A6"/>
                </a:solidFill>
                <a:latin typeface="Arial" pitchFamily="34" charset="0"/>
                <a:cs typeface="Arial" pitchFamily="34" charset="0"/>
              </a:rPr>
              <a:t>En Guinée, des points de contrôle santé ont été mis en place dans les préfectures de Boké et </a:t>
            </a:r>
            <a:r>
              <a:rPr lang="fr-FR" sz="730" dirty="0" err="1">
                <a:solidFill>
                  <a:srgbClr val="A6A6A6"/>
                </a:solidFill>
                <a:latin typeface="Arial" pitchFamily="34" charset="0"/>
                <a:cs typeface="Arial" pitchFamily="34" charset="0"/>
              </a:rPr>
              <a:t>Coyah</a:t>
            </a:r>
            <a:r>
              <a:rPr lang="fr-FR" sz="730" dirty="0">
                <a:solidFill>
                  <a:srgbClr val="A6A6A6"/>
                </a:solidFill>
                <a:latin typeface="Arial" pitchFamily="34" charset="0"/>
                <a:cs typeface="Arial" pitchFamily="34" charset="0"/>
              </a:rPr>
              <a:t> à l'ouest. En Sierra Leone, un renforcement de la réponse Ébola se poursuit dans les districts de </a:t>
            </a:r>
            <a:r>
              <a:rPr lang="fr-FR" sz="730" dirty="0" err="1">
                <a:solidFill>
                  <a:srgbClr val="A6A6A6"/>
                </a:solidFill>
                <a:latin typeface="Arial" pitchFamily="34" charset="0"/>
                <a:cs typeface="Arial" pitchFamily="34" charset="0"/>
              </a:rPr>
              <a:t>Kambia</a:t>
            </a:r>
            <a:r>
              <a:rPr lang="fr-FR" sz="730" dirty="0">
                <a:solidFill>
                  <a:srgbClr val="A6A6A6"/>
                </a:solidFill>
                <a:latin typeface="Arial" pitchFamily="34" charset="0"/>
                <a:cs typeface="Arial" pitchFamily="34" charset="0"/>
              </a:rPr>
              <a:t> et de Port </a:t>
            </a:r>
            <a:r>
              <a:rPr lang="fr-FR" sz="730" dirty="0" err="1">
                <a:solidFill>
                  <a:srgbClr val="A6A6A6"/>
                </a:solidFill>
                <a:latin typeface="Arial" pitchFamily="34" charset="0"/>
                <a:cs typeface="Arial" pitchFamily="34" charset="0"/>
              </a:rPr>
              <a:t>Loko</a:t>
            </a:r>
            <a:r>
              <a:rPr lang="fr-FR" sz="730" dirty="0">
                <a:solidFill>
                  <a:srgbClr val="A6A6A6"/>
                </a:solidFill>
                <a:latin typeface="Arial" pitchFamily="34" charset="0"/>
                <a:cs typeface="Arial" pitchFamily="34" charset="0"/>
              </a:rPr>
              <a:t>,  depuis le lancement d'une opération sanitaire de 21 jours dans les deux districts le 16 </a:t>
            </a:r>
            <a:r>
              <a:rPr lang="fr-FR" sz="730" dirty="0" smtClean="0">
                <a:solidFill>
                  <a:srgbClr val="A6A6A6"/>
                </a:solidFill>
                <a:latin typeface="Arial" pitchFamily="34" charset="0"/>
                <a:cs typeface="Arial" pitchFamily="34" charset="0"/>
              </a:rPr>
              <a:t>juin</a:t>
            </a:r>
            <a:r>
              <a:rPr lang="fr-FR" sz="730" dirty="0">
                <a:solidFill>
                  <a:srgbClr val="A6A6A6"/>
                </a:solidFill>
                <a:latin typeface="Arial" pitchFamily="34" charset="0"/>
                <a:cs typeface="Arial" pitchFamily="34" charset="0"/>
              </a:rPr>
              <a:t>. Dans la semaine se terminant le 21 </a:t>
            </a:r>
            <a:r>
              <a:rPr lang="fr-FR" sz="730" dirty="0" smtClean="0">
                <a:solidFill>
                  <a:srgbClr val="A6A6A6"/>
                </a:solidFill>
                <a:latin typeface="Arial" pitchFamily="34" charset="0"/>
                <a:cs typeface="Arial" pitchFamily="34" charset="0"/>
              </a:rPr>
              <a:t>juin</a:t>
            </a:r>
            <a:r>
              <a:rPr lang="fr-FR" sz="730" dirty="0">
                <a:solidFill>
                  <a:srgbClr val="A6A6A6"/>
                </a:solidFill>
                <a:latin typeface="Arial" pitchFamily="34" charset="0"/>
                <a:cs typeface="Arial" pitchFamily="34" charset="0"/>
              </a:rPr>
              <a:t>, trois nouveaux cas ont été signalés en Guinée et dix en Sierra Leone, selon des données provisoires de l'OMS. Un total de 24 cas avait été enregistré dans la semaine menant au 14 </a:t>
            </a:r>
            <a:r>
              <a:rPr lang="fr-FR" sz="730" dirty="0" smtClean="0">
                <a:solidFill>
                  <a:srgbClr val="A6A6A6"/>
                </a:solidFill>
                <a:latin typeface="Arial" pitchFamily="34" charset="0"/>
                <a:cs typeface="Arial" pitchFamily="34" charset="0"/>
              </a:rPr>
              <a:t>juin</a:t>
            </a:r>
            <a:r>
              <a:rPr lang="fr-FR" sz="730" dirty="0">
                <a:solidFill>
                  <a:srgbClr val="A6A6A6"/>
                </a:solidFill>
                <a:latin typeface="Arial" pitchFamily="34" charset="0"/>
                <a:cs typeface="Arial" pitchFamily="34" charset="0"/>
              </a:rPr>
              <a:t>.</a:t>
            </a:r>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877952" y="3508922"/>
            <a:ext cx="446864"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68" name="TextBox 44"/>
          <p:cNvSpPr txBox="1"/>
          <p:nvPr/>
        </p:nvSpPr>
        <p:spPr>
          <a:xfrm>
            <a:off x="5193563" y="3963484"/>
            <a:ext cx="740784"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PERSONNES DÉPLACÉES INTERNES </a:t>
            </a:r>
            <a:r>
              <a:rPr lang="en-GB" dirty="0" smtClean="0"/>
              <a:t>	</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GUINÉE/ </a:t>
            </a:r>
            <a:r>
              <a:rPr lang="en-GB" dirty="0" smtClean="0"/>
              <a:t>SIERRA LEONE</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640636"/>
            <a:ext cx="217529" cy="210513"/>
          </a:xfrm>
          <a:prstGeom prst="rect">
            <a:avLst/>
          </a:prstGeom>
        </p:spPr>
      </p:pic>
      <p:cxnSp>
        <p:nvCxnSpPr>
          <p:cNvPr id="74" name="Connecteur en angle 73"/>
          <p:cNvCxnSpPr/>
          <p:nvPr/>
        </p:nvCxnSpPr>
        <p:spPr>
          <a:xfrm rot="16200000" flipV="1">
            <a:off x="206119" y="3622345"/>
            <a:ext cx="899941" cy="111817"/>
          </a:xfrm>
          <a:prstGeom prst="bentConnector3">
            <a:avLst>
              <a:gd name="adj1" fmla="val 3129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3" name="TextBox 22"/>
          <p:cNvSpPr txBox="1"/>
          <p:nvPr/>
        </p:nvSpPr>
        <p:spPr>
          <a:xfrm>
            <a:off x="3029528" y="1960975"/>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2" name="TextBox 44"/>
          <p:cNvSpPr txBox="1"/>
          <p:nvPr/>
        </p:nvSpPr>
        <p:spPr>
          <a:xfrm>
            <a:off x="3502627" y="2306351"/>
            <a:ext cx="105500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TUÉS DANS DES ATTAQUES ARMÉES</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234361" y="2338410"/>
            <a:ext cx="227734"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3</a:t>
            </a: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cxnSp>
        <p:nvCxnSpPr>
          <p:cNvPr id="49" name="Connecteur en angle 48"/>
          <p:cNvCxnSpPr/>
          <p:nvPr/>
        </p:nvCxnSpPr>
        <p:spPr>
          <a:xfrm rot="5400000" flipH="1" flipV="1">
            <a:off x="586293" y="3621720"/>
            <a:ext cx="349609" cy="98199"/>
          </a:xfrm>
          <a:prstGeom prst="bentConnector3">
            <a:avLst>
              <a:gd name="adj1" fmla="val -18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2260366" y="4105096"/>
            <a:ext cx="1345227" cy="211527"/>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CÔTE </a:t>
            </a:r>
            <a:r>
              <a:rPr lang="en-GB" dirty="0" smtClean="0"/>
              <a:t>D’IVOIRE</a:t>
            </a:r>
            <a:endParaRPr lang="en-GB" dirty="0"/>
          </a:p>
        </p:txBody>
      </p:sp>
      <p:sp>
        <p:nvSpPr>
          <p:cNvPr id="39" name="TextBox 44"/>
          <p:cNvSpPr txBox="1"/>
          <p:nvPr/>
        </p:nvSpPr>
        <p:spPr>
          <a:xfrm>
            <a:off x="2878128" y="4259842"/>
            <a:ext cx="852966" cy="499263"/>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TUÉS PAR DES INONDATIONS</a:t>
            </a:r>
            <a:endParaRPr lang="en-GB" sz="9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2620800" y="4383945"/>
            <a:ext cx="22947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16</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22"/>
          <p:cNvSpPr txBox="1"/>
          <p:nvPr/>
        </p:nvSpPr>
        <p:spPr>
          <a:xfrm>
            <a:off x="1683816" y="1663100"/>
            <a:ext cx="45712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7" name="TextBox 44"/>
          <p:cNvSpPr txBox="1"/>
          <p:nvPr/>
        </p:nvSpPr>
        <p:spPr>
          <a:xfrm>
            <a:off x="1700401" y="2040608"/>
            <a:ext cx="1041221" cy="5238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PRINCIPAL GROUPE REBELLE SIGNE ACCORD DE PAIX</a:t>
            </a:r>
            <a:endParaRPr lang="en-GB" sz="900" b="1" dirty="0">
              <a:solidFill>
                <a:srgbClr val="026DB6"/>
              </a:solidFill>
              <a:latin typeface="Arial" panose="020B0604020202020204" pitchFamily="34" charset="0"/>
              <a:cs typeface="Arial" panose="020B0604020202020204" pitchFamily="34" charset="0"/>
            </a:endParaRPr>
          </a:p>
        </p:txBody>
      </p:sp>
      <p:sp>
        <p:nvSpPr>
          <p:cNvPr id="48" name="TextBox 48"/>
          <p:cNvSpPr txBox="1"/>
          <p:nvPr/>
        </p:nvSpPr>
        <p:spPr>
          <a:xfrm>
            <a:off x="426619" y="4631034"/>
            <a:ext cx="229470"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48"/>
          <p:cNvSpPr txBox="1"/>
          <p:nvPr/>
        </p:nvSpPr>
        <p:spPr>
          <a:xfrm>
            <a:off x="4444487" y="3845624"/>
            <a:ext cx="692869" cy="268409"/>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399m</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681751" y="4603382"/>
            <a:ext cx="1496597" cy="34295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NOUVEAUX CAS,</a:t>
            </a:r>
          </a:p>
          <a:p>
            <a:r>
              <a:rPr lang="fr-CA" dirty="0" smtClean="0"/>
              <a:t>SURVEILLANCE AMÉLIORÉE </a:t>
            </a:r>
            <a:endParaRPr lang="en-GB" dirty="0"/>
          </a:p>
        </p:txBody>
      </p:sp>
      <p:pic>
        <p:nvPicPr>
          <p:cNvPr id="35" name="Image 34"/>
          <p:cNvPicPr>
            <a:picLocks noChangeAspect="1"/>
          </p:cNvPicPr>
          <p:nvPr/>
        </p:nvPicPr>
        <p:blipFill>
          <a:blip r:embed="rId5"/>
          <a:stretch>
            <a:fillRect/>
          </a:stretch>
        </p:blipFill>
        <p:spPr>
          <a:xfrm>
            <a:off x="2977410" y="2335143"/>
            <a:ext cx="225000" cy="236250"/>
          </a:xfrm>
          <a:prstGeom prst="rect">
            <a:avLst/>
          </a:prstGeom>
        </p:spPr>
      </p:pic>
      <p:pic>
        <p:nvPicPr>
          <p:cNvPr id="4" name="Image 3"/>
          <p:cNvPicPr>
            <a:picLocks noChangeAspect="1"/>
          </p:cNvPicPr>
          <p:nvPr/>
        </p:nvPicPr>
        <p:blipFill>
          <a:blip r:embed="rId6"/>
          <a:stretch>
            <a:fillRect/>
          </a:stretch>
        </p:blipFill>
        <p:spPr>
          <a:xfrm>
            <a:off x="2278504" y="4363803"/>
            <a:ext cx="315000" cy="270000"/>
          </a:xfrm>
          <a:prstGeom prst="rect">
            <a:avLst/>
          </a:prstGeom>
        </p:spPr>
      </p:pic>
      <p:pic>
        <p:nvPicPr>
          <p:cNvPr id="5" name="Image 4"/>
          <p:cNvPicPr>
            <a:picLocks noChangeAspect="1"/>
          </p:cNvPicPr>
          <p:nvPr/>
        </p:nvPicPr>
        <p:blipFill>
          <a:blip r:embed="rId7"/>
          <a:stretch>
            <a:fillRect/>
          </a:stretch>
        </p:blipFill>
        <p:spPr>
          <a:xfrm>
            <a:off x="1412495" y="2187792"/>
            <a:ext cx="236250" cy="157500"/>
          </a:xfrm>
          <a:prstGeom prst="rect">
            <a:avLst/>
          </a:prstGeom>
        </p:spPr>
      </p:pic>
      <p:cxnSp>
        <p:nvCxnSpPr>
          <p:cNvPr id="38" name="Connecteur en angle 37"/>
          <p:cNvCxnSpPr/>
          <p:nvPr/>
        </p:nvCxnSpPr>
        <p:spPr>
          <a:xfrm rot="10800000">
            <a:off x="1663869" y="3852639"/>
            <a:ext cx="580715" cy="505856"/>
          </a:xfrm>
          <a:prstGeom prst="bentConnector3">
            <a:avLst>
              <a:gd name="adj1" fmla="val 99354"/>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29" name="Picture 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370372" y="3811448"/>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9422"/>
            <a:ext cx="10693401"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ZoneTexte 54"/>
          <p:cNvSpPr txBox="1"/>
          <p:nvPr/>
        </p:nvSpPr>
        <p:spPr>
          <a:xfrm>
            <a:off x="6787593" y="468727"/>
            <a:ext cx="1649513" cy="253916"/>
          </a:xfrm>
          <a:prstGeom prst="rect">
            <a:avLst/>
          </a:prstGeom>
          <a:noFill/>
        </p:spPr>
        <p:txBody>
          <a:bodyPr wrap="square" rtlCol="0">
            <a:spAutoFit/>
          </a:bodyPr>
          <a:lstStyle/>
          <a:p>
            <a:r>
              <a:rPr lang="fr-CA" sz="1050" b="1" dirty="0" smtClean="0">
                <a:solidFill>
                  <a:schemeClr val="bg2">
                    <a:lumMod val="75000"/>
                  </a:schemeClr>
                </a:solidFill>
              </a:rPr>
              <a:t>16 </a:t>
            </a:r>
            <a:r>
              <a:rPr lang="fr-CA" sz="1050" b="1" dirty="0" smtClean="0">
                <a:solidFill>
                  <a:schemeClr val="bg2">
                    <a:lumMod val="75000"/>
                  </a:schemeClr>
                </a:solidFill>
              </a:rPr>
              <a:t>– </a:t>
            </a:r>
            <a:r>
              <a:rPr lang="fr-CA" sz="1050" b="1" dirty="0" smtClean="0">
                <a:solidFill>
                  <a:schemeClr val="bg2">
                    <a:lumMod val="75000"/>
                  </a:schemeClr>
                </a:solidFill>
              </a:rPr>
              <a:t>22 </a:t>
            </a:r>
            <a:r>
              <a:rPr lang="fr-CA" sz="1050" b="1" dirty="0" smtClean="0">
                <a:solidFill>
                  <a:schemeClr val="bg2">
                    <a:lumMod val="75000"/>
                  </a:schemeClr>
                </a:solidFill>
              </a:rPr>
              <a:t>juin 2015</a:t>
            </a:r>
            <a:endParaRPr lang="fr-CA" sz="1050" b="1"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5829</TotalTime>
  <Words>750</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667</cp:revision>
  <cp:lastPrinted>2014-12-11T10:27:48Z</cp:lastPrinted>
  <dcterms:created xsi:type="dcterms:W3CDTF">2014-03-10T10:37:19Z</dcterms:created>
  <dcterms:modified xsi:type="dcterms:W3CDTF">2015-06-23T14:07:27Z</dcterms:modified>
</cp:coreProperties>
</file>