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4675" autoAdjust="0"/>
  </p:normalViewPr>
  <p:slideViewPr>
    <p:cSldViewPr>
      <p:cViewPr>
        <p:scale>
          <a:sx n="110" d="100"/>
          <a:sy n="110" d="100"/>
        </p:scale>
        <p:origin x="-1110"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25/03/2015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25/03/2015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25/03/2015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25/03/2015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25/03/2015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25/03/2015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25/03/2015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25/03/2015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25/03/2015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3" cy="6019761"/>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25 Mars </a:t>
            </a:r>
            <a:r>
              <a:rPr lang="fr-FR" sz="800" dirty="0" smtClean="0">
                <a:solidFill>
                  <a:srgbClr val="659AD2"/>
                </a:solidFill>
                <a:latin typeface="Arial" panose="020B0604020202020204" pitchFamily="34" charset="0"/>
                <a:cs typeface="Arial" panose="020B0604020202020204" pitchFamily="34" charset="0"/>
              </a:rPr>
              <a:t>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a:t>
            </a:r>
            <a:endParaRPr lang="fr-FR" sz="800" dirty="0">
              <a:solidFill>
                <a:srgbClr val="659AD2"/>
              </a:solidFill>
              <a:latin typeface="Arial" panose="020B0604020202020204" pitchFamily="34" charset="0"/>
              <a:cs typeface="Arial" panose="020B0604020202020204" pitchFamily="34" charset="0"/>
            </a:endParaRP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a:t>
            </a:r>
            <a:r>
              <a:rPr lang="fr-FR" sz="800" dirty="0" smtClean="0">
                <a:solidFill>
                  <a:srgbClr val="659AD2"/>
                </a:solidFill>
                <a:latin typeface="Arial" panose="020B0604020202020204" pitchFamily="34" charset="0"/>
                <a:cs typeface="Arial" panose="020B0604020202020204" pitchFamily="34" charset="0"/>
              </a:rPr>
              <a:t>frontières, noms et désignations employés </a:t>
            </a:r>
            <a:r>
              <a:rPr lang="fr-FR" sz="800" dirty="0">
                <a:solidFill>
                  <a:srgbClr val="659AD2"/>
                </a:solidFill>
                <a:latin typeface="Arial" panose="020B0604020202020204" pitchFamily="34" charset="0"/>
                <a:cs typeface="Arial" panose="020B0604020202020204" pitchFamily="34" charset="0"/>
              </a:rPr>
              <a:t>sur cette carte </a:t>
            </a:r>
            <a:r>
              <a:rPr lang="fr-FR" sz="800" dirty="0" smtClean="0">
                <a:solidFill>
                  <a:srgbClr val="659AD2"/>
                </a:solidFill>
                <a:latin typeface="Arial" panose="020B0604020202020204" pitchFamily="34" charset="0"/>
                <a:cs typeface="Arial" panose="020B0604020202020204" pitchFamily="34" charset="0"/>
              </a:rPr>
              <a:t>n’impliquent pas une reconnaissance </a:t>
            </a:r>
            <a:r>
              <a:rPr lang="fr-FR" sz="800" dirty="0">
                <a:solidFill>
                  <a:srgbClr val="659AD2"/>
                </a:solidFill>
                <a:latin typeface="Arial" panose="020B0604020202020204" pitchFamily="34" charset="0"/>
                <a:cs typeface="Arial" panose="020B0604020202020204" pitchFamily="34" charset="0"/>
              </a:rPr>
              <a:t>ou </a:t>
            </a:r>
            <a:r>
              <a:rPr lang="fr-FR" sz="800" dirty="0" smtClean="0">
                <a:solidFill>
                  <a:srgbClr val="659AD2"/>
                </a:solidFill>
                <a:latin typeface="Arial" panose="020B0604020202020204" pitchFamily="34" charset="0"/>
                <a:cs typeface="Arial" panose="020B0604020202020204" pitchFamily="34" charset="0"/>
              </a:rPr>
              <a:t>acceptation </a:t>
            </a:r>
            <a:r>
              <a:rPr lang="fr-FR" sz="800" dirty="0">
                <a:solidFill>
                  <a:srgbClr val="659AD2"/>
                </a:solidFill>
                <a:latin typeface="Arial" panose="020B0604020202020204" pitchFamily="34" charset="0"/>
                <a:cs typeface="Arial" panose="020B0604020202020204" pitchFamily="34" charset="0"/>
              </a:rPr>
              <a:t>officielle par les Nations </a:t>
            </a:r>
            <a:r>
              <a:rPr lang="fr-FR" sz="800" dirty="0" smtClean="0">
                <a:solidFill>
                  <a:srgbClr val="659AD2"/>
                </a:solidFill>
                <a:latin typeface="Arial" panose="020B0604020202020204" pitchFamily="34" charset="0"/>
                <a:cs typeface="Arial" panose="020B0604020202020204" pitchFamily="34" charset="0"/>
              </a:rPr>
              <a:t>Unies.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17 – 23 Mar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COTE D’IVOIRE</a:t>
            </a:r>
          </a:p>
          <a:p>
            <a:r>
              <a:rPr lang="fr-FR" sz="800" b="1" i="1" cap="all" dirty="0" smtClean="0">
                <a:solidFill>
                  <a:srgbClr val="036BB6"/>
                </a:solidFill>
                <a:latin typeface="Arial"/>
              </a:rPr>
              <a:t>Les DÉPLACÉS rentrent PROGRESSIVEMENT </a:t>
            </a:r>
            <a:r>
              <a:rPr lang="fr-FR" sz="800" b="1" i="1" cap="all" dirty="0">
                <a:solidFill>
                  <a:srgbClr val="036BB6"/>
                </a:solidFill>
                <a:latin typeface="Arial"/>
              </a:rPr>
              <a:t>CHEZ  </a:t>
            </a:r>
            <a:r>
              <a:rPr lang="fr-FR" sz="800" b="1" i="1" cap="all" dirty="0" smtClean="0">
                <a:solidFill>
                  <a:srgbClr val="036BB6"/>
                </a:solidFill>
                <a:latin typeface="Arial"/>
              </a:rPr>
              <a:t>eux</a:t>
            </a:r>
          </a:p>
          <a:p>
            <a:pPr algn="just"/>
            <a:r>
              <a:rPr lang="fr-FR" sz="800" dirty="0">
                <a:solidFill>
                  <a:srgbClr val="A6A6A6"/>
                </a:solidFill>
                <a:latin typeface="Arial" pitchFamily="34" charset="0"/>
                <a:cs typeface="Arial" pitchFamily="34" charset="0"/>
              </a:rPr>
              <a:t>Environ 500 personnes déplacées par les combats intercommunautaires qui ont éclaté le 9 Mars dans la forêt Goin Débé dans le sud-ouest du pays ont commencé à rentrer chez elles avec l'aide de la communauté et de l'administration locale. Des violences interethniques sporadiques et des attaques par des groupes armés continuent de sévir dans la région ouest de la Côte d'Ivoire. Quelques 2600 personnes sont toujours déplacées suite aux raids armés contre des villages près de la frontière libérienne survenus plus tôt cette année.</a:t>
            </a:r>
            <a:endParaRPr lang="fr-FR" sz="700" dirty="0">
              <a:solidFill>
                <a:srgbClr val="A6A6A6"/>
              </a:solidFill>
              <a:latin typeface="Arial" pitchFamily="34" charset="0"/>
              <a:cs typeface="Arial" pitchFamily="34" charset="0"/>
            </a:endParaRPr>
          </a:p>
          <a:p>
            <a:pPr>
              <a:spcBef>
                <a:spcPts val="300"/>
              </a:spcBef>
            </a:pPr>
            <a:r>
              <a:rPr lang="en-GB" sz="950" b="1" dirty="0" smtClean="0">
                <a:solidFill>
                  <a:srgbClr val="FF721E"/>
                </a:solidFill>
                <a:latin typeface="Arial"/>
              </a:rPr>
              <a:t>GUINÉE</a:t>
            </a:r>
            <a:endParaRPr lang="fr-FR" sz="950" b="1" dirty="0">
              <a:solidFill>
                <a:srgbClr val="FF721E"/>
              </a:solidFill>
              <a:latin typeface="Arial"/>
            </a:endParaRPr>
          </a:p>
          <a:p>
            <a:r>
              <a:rPr lang="fr-FR" sz="800" b="1" i="1" cap="all" dirty="0">
                <a:solidFill>
                  <a:srgbClr val="036BB6"/>
                </a:solidFill>
                <a:latin typeface="Arial"/>
              </a:rPr>
              <a:t>95 CAS SIGNALÉS,  LE PLUS ÉLEVÉ EN </a:t>
            </a:r>
            <a:r>
              <a:rPr lang="fr-FR" sz="800" b="1" i="1" cap="all" dirty="0" smtClean="0">
                <a:solidFill>
                  <a:srgbClr val="036BB6"/>
                </a:solidFill>
                <a:latin typeface="Arial"/>
              </a:rPr>
              <a:t>2015</a:t>
            </a:r>
          </a:p>
          <a:p>
            <a:pPr algn="just"/>
            <a:r>
              <a:rPr lang="fr-FR" sz="800" dirty="0">
                <a:solidFill>
                  <a:srgbClr val="A6A6A6"/>
                </a:solidFill>
                <a:latin typeface="Arial" pitchFamily="34" charset="0"/>
                <a:cs typeface="Arial" pitchFamily="34" charset="0"/>
              </a:rPr>
              <a:t>Un total de 95 cas a été signalé dans la semaine avant le 15 Mars, le nombre hebdomadaire le plus élevé pour la  Guinée en 2015. Les tendances de la dernière quinzaine suggèrent que les infections se propagent en grande partie à travers des chaînes de transmission inconnues. En effet, moins de 30 pour cent des cas confirmés étaient des contacts enregistrés et près de la moitié des décès signalés ont été confirmés post-mortem au sein des </a:t>
            </a:r>
            <a:r>
              <a:rPr lang="fr-FR" sz="800" dirty="0" smtClean="0">
                <a:solidFill>
                  <a:srgbClr val="A6A6A6"/>
                </a:solidFill>
                <a:latin typeface="Arial" pitchFamily="34" charset="0"/>
                <a:cs typeface="Arial" pitchFamily="34" charset="0"/>
              </a:rPr>
              <a:t>communautés</a:t>
            </a:r>
            <a:r>
              <a:rPr lang="en-GB" sz="800" dirty="0" smtClean="0">
                <a:solidFill>
                  <a:srgbClr val="A6A6A6"/>
                </a:solidFill>
                <a:latin typeface="Arial" pitchFamily="34" charset="0"/>
                <a:cs typeface="Arial" pitchFamily="34" charset="0"/>
              </a:rPr>
              <a:t>.</a:t>
            </a:r>
            <a:endParaRPr lang="fr-FR" sz="700" dirty="0">
              <a:latin typeface="Arial" panose="020B0604020202020204" pitchFamily="34" charset="0"/>
              <a:cs typeface="Arial" panose="020B0604020202020204" pitchFamily="34" charset="0"/>
            </a:endParaRPr>
          </a:p>
          <a:p>
            <a:pPr>
              <a:spcBef>
                <a:spcPts val="300"/>
              </a:spcBef>
            </a:pPr>
            <a:r>
              <a:rPr lang="en-GB" sz="950" b="1" dirty="0" smtClean="0">
                <a:solidFill>
                  <a:srgbClr val="FF721E"/>
                </a:solidFill>
                <a:latin typeface="Arial"/>
              </a:rPr>
              <a:t>LIBÉRIA</a:t>
            </a:r>
            <a:endParaRPr lang="fr-FR" sz="950" b="1" dirty="0">
              <a:solidFill>
                <a:srgbClr val="FF721E"/>
              </a:solidFill>
              <a:latin typeface="Arial"/>
            </a:endParaRPr>
          </a:p>
          <a:p>
            <a:r>
              <a:rPr lang="fr-FR" sz="800" b="1" i="1" cap="all" dirty="0">
                <a:solidFill>
                  <a:srgbClr val="036BB6"/>
                </a:solidFill>
                <a:latin typeface="Arial"/>
              </a:rPr>
              <a:t>PREMIER CAS EBOLA EN 25 </a:t>
            </a:r>
            <a:r>
              <a:rPr lang="fr-FR" sz="800" b="1" i="1" cap="all" dirty="0" smtClean="0">
                <a:solidFill>
                  <a:srgbClr val="036BB6"/>
                </a:solidFill>
                <a:latin typeface="Arial"/>
              </a:rPr>
              <a:t>JOURS</a:t>
            </a:r>
          </a:p>
          <a:p>
            <a:pPr algn="just"/>
            <a:r>
              <a:rPr lang="fr-FR" sz="800" dirty="0" smtClean="0">
                <a:solidFill>
                  <a:srgbClr val="A6A6A6"/>
                </a:solidFill>
                <a:latin typeface="Arial" pitchFamily="34" charset="0"/>
                <a:cs typeface="Arial" pitchFamily="34" charset="0"/>
              </a:rPr>
              <a:t>Le Libéria </a:t>
            </a:r>
            <a:r>
              <a:rPr lang="fr-FR" sz="800" dirty="0">
                <a:solidFill>
                  <a:srgbClr val="A6A6A6"/>
                </a:solidFill>
                <a:latin typeface="Arial" pitchFamily="34" charset="0"/>
                <a:cs typeface="Arial" pitchFamily="34" charset="0"/>
              </a:rPr>
              <a:t>a confirmé  son premier cas d’Ébola en 25 jours. Une patiente est tombée malade le 18 Mars dans un hôpital de Monrovia et a été transférée plus tard à un centre de traitement Ebola géré par Médecins sans Frontières (MSF). Les circonstances exactes de l'infection ne sont pas encore connues. Environ 100 personnes (contacts) doivent être retrouvées, y compris un certain nombre d'élèves dans les écoles où la patiente vendait de la nourriture.</a:t>
            </a:r>
            <a:endParaRPr lang="en-US" sz="700" b="1" dirty="0" smtClean="0">
              <a:solidFill>
                <a:srgbClr val="FF721E"/>
              </a:solidFill>
              <a:latin typeface="Arial"/>
            </a:endParaRPr>
          </a:p>
          <a:p>
            <a:pPr>
              <a:spcBef>
                <a:spcPts val="300"/>
              </a:spcBef>
            </a:pPr>
            <a:r>
              <a:rPr lang="en-US" sz="950" b="1" dirty="0" smtClean="0">
                <a:solidFill>
                  <a:srgbClr val="FF721E"/>
                </a:solidFill>
                <a:latin typeface="Arial"/>
              </a:rPr>
              <a:t>NIGÉRIA</a:t>
            </a:r>
            <a:endParaRPr lang="en-US" sz="950" b="1" dirty="0" smtClean="0">
              <a:solidFill>
                <a:srgbClr val="FF721E"/>
              </a:solidFill>
              <a:latin typeface="Arial"/>
            </a:endParaRPr>
          </a:p>
          <a:p>
            <a:r>
              <a:rPr lang="fr-FR" sz="800" b="1" i="1" cap="all" dirty="0">
                <a:solidFill>
                  <a:srgbClr val="036BB6"/>
                </a:solidFill>
                <a:latin typeface="Arial"/>
              </a:rPr>
              <a:t>11 TUÉS DANS DES ATTAQUE </a:t>
            </a:r>
            <a:r>
              <a:rPr lang="fr-FR" sz="800" b="1" i="1" cap="all" dirty="0" smtClean="0">
                <a:solidFill>
                  <a:srgbClr val="036BB6"/>
                </a:solidFill>
                <a:latin typeface="Arial"/>
              </a:rPr>
              <a:t>D’INSURGÉS</a:t>
            </a:r>
          </a:p>
          <a:p>
            <a:pPr algn="just"/>
            <a:r>
              <a:rPr lang="fr-FR" sz="800" dirty="0">
                <a:solidFill>
                  <a:srgbClr val="A6A6A6"/>
                </a:solidFill>
                <a:latin typeface="Arial" pitchFamily="34" charset="0"/>
                <a:cs typeface="Arial" pitchFamily="34" charset="0"/>
              </a:rPr>
              <a:t>Les insurgés de Boko Haram ont tué les 18 et 19 </a:t>
            </a:r>
            <a:r>
              <a:rPr lang="fr-FR" sz="800" dirty="0" smtClean="0">
                <a:solidFill>
                  <a:srgbClr val="A6A6A6"/>
                </a:solidFill>
                <a:latin typeface="Arial" pitchFamily="34" charset="0"/>
                <a:cs typeface="Arial" pitchFamily="34" charset="0"/>
              </a:rPr>
              <a:t>Mars, </a:t>
            </a:r>
            <a:r>
              <a:rPr lang="fr-FR" sz="800" dirty="0">
                <a:solidFill>
                  <a:srgbClr val="A6A6A6"/>
                </a:solidFill>
                <a:latin typeface="Arial" pitchFamily="34" charset="0"/>
                <a:cs typeface="Arial" pitchFamily="34" charset="0"/>
              </a:rPr>
              <a:t>11 civils dans la ville de </a:t>
            </a:r>
            <a:r>
              <a:rPr lang="fr-FR" sz="800" dirty="0" err="1">
                <a:solidFill>
                  <a:srgbClr val="A6A6A6"/>
                </a:solidFill>
                <a:latin typeface="Arial" pitchFamily="34" charset="0"/>
                <a:cs typeface="Arial" pitchFamily="34" charset="0"/>
              </a:rPr>
              <a:t>Gamboru</a:t>
            </a:r>
            <a:r>
              <a:rPr lang="fr-FR" sz="800" dirty="0">
                <a:solidFill>
                  <a:srgbClr val="A6A6A6"/>
                </a:solidFill>
                <a:latin typeface="Arial" pitchFamily="34" charset="0"/>
                <a:cs typeface="Arial" pitchFamily="34" charset="0"/>
              </a:rPr>
              <a:t> dans l'État de Borno au nord-est, incitant  le retour des forces tchadiennes dans la ville d’où ils s’étaient retirés après en avoir chassé les militants en Février. Boko Haram a été </a:t>
            </a:r>
            <a:r>
              <a:rPr lang="fr-FR" sz="800" dirty="0" smtClean="0">
                <a:solidFill>
                  <a:srgbClr val="A6A6A6"/>
                </a:solidFill>
                <a:latin typeface="Arial" pitchFamily="34" charset="0"/>
                <a:cs typeface="Arial" pitchFamily="34" charset="0"/>
              </a:rPr>
              <a:t>délogé </a:t>
            </a:r>
            <a:r>
              <a:rPr lang="fr-FR" sz="800" dirty="0">
                <a:solidFill>
                  <a:srgbClr val="A6A6A6"/>
                </a:solidFill>
                <a:latin typeface="Arial" pitchFamily="34" charset="0"/>
                <a:cs typeface="Arial" pitchFamily="34" charset="0"/>
              </a:rPr>
              <a:t>de plusieurs villes et localités dans le nord du Nigeria en prévision des élections du 28 mars</a:t>
            </a:r>
            <a:r>
              <a:rPr lang="fr-FR" sz="800" dirty="0" smtClean="0">
                <a:solidFill>
                  <a:srgbClr val="A6A6A6"/>
                </a:solidFill>
                <a:latin typeface="Arial" pitchFamily="34" charset="0"/>
                <a:cs typeface="Arial" pitchFamily="34" charset="0"/>
              </a:rPr>
              <a:t>.</a:t>
            </a:r>
            <a:endParaRPr lang="fr-FR" sz="800" dirty="0">
              <a:solidFill>
                <a:srgbClr val="A6A6A6"/>
              </a:solidFill>
              <a:latin typeface="Arial" pitchFamily="34" charset="0"/>
              <a:cs typeface="Arial" pitchFamily="34" charset="0"/>
            </a:endParaRPr>
          </a:p>
          <a:p>
            <a:pPr>
              <a:spcBef>
                <a:spcPts val="300"/>
              </a:spcBef>
            </a:pPr>
            <a:r>
              <a:rPr lang="en-GB" sz="950" b="1" dirty="0" smtClean="0">
                <a:solidFill>
                  <a:srgbClr val="FF721E"/>
                </a:solidFill>
                <a:latin typeface="Arial"/>
              </a:rPr>
              <a:t>SÉNÉGAL</a:t>
            </a:r>
            <a:endParaRPr lang="fr-FR" sz="950" b="1" dirty="0">
              <a:solidFill>
                <a:srgbClr val="FF721E"/>
              </a:solidFill>
              <a:latin typeface="Arial"/>
            </a:endParaRPr>
          </a:p>
          <a:p>
            <a:r>
              <a:rPr lang="fr-FR" sz="800" b="1" i="1" cap="all" dirty="0">
                <a:solidFill>
                  <a:srgbClr val="036BB6"/>
                </a:solidFill>
                <a:latin typeface="Arial"/>
              </a:rPr>
              <a:t>400 MIGRANTS ÉVACUÉS DE </a:t>
            </a:r>
            <a:r>
              <a:rPr lang="fr-FR" sz="800" b="1" i="1" cap="all" dirty="0" smtClean="0">
                <a:solidFill>
                  <a:srgbClr val="036BB6"/>
                </a:solidFill>
                <a:latin typeface="Arial"/>
              </a:rPr>
              <a:t>LIBYE</a:t>
            </a:r>
          </a:p>
          <a:p>
            <a:r>
              <a:rPr lang="fr-FR" sz="800" dirty="0">
                <a:solidFill>
                  <a:srgbClr val="A6A6A6"/>
                </a:solidFill>
                <a:latin typeface="Arial" pitchFamily="34" charset="0"/>
                <a:cs typeface="Arial" pitchFamily="34" charset="0"/>
              </a:rPr>
              <a:t>Un total de 401 migrants sénégalais ont été évacué de la Libye par l'Organisation Internationale pour les Migrations (OIM). Le 20 Mars, 130 migrants sont rentrés, le troisième vol depuis que l’opération a commencé le 27 Février. La plupart des migrants ont travaillé de manière informelle à Tripoli jusqu'à la mi-Décembre quand ils ont été saisis lors </a:t>
            </a:r>
            <a:r>
              <a:rPr lang="fr-FR" sz="800" dirty="0" smtClean="0">
                <a:solidFill>
                  <a:srgbClr val="A6A6A6"/>
                </a:solidFill>
                <a:latin typeface="Arial" pitchFamily="34" charset="0"/>
                <a:cs typeface="Arial" pitchFamily="34" charset="0"/>
              </a:rPr>
              <a:t>d’un </a:t>
            </a:r>
            <a:r>
              <a:rPr lang="fr-FR" sz="800" dirty="0">
                <a:solidFill>
                  <a:srgbClr val="A6A6A6"/>
                </a:solidFill>
                <a:latin typeface="Arial" pitchFamily="34" charset="0"/>
                <a:cs typeface="Arial" pitchFamily="34" charset="0"/>
              </a:rPr>
              <a:t>raid et emmenés dans un centre de détention dans la ville de </a:t>
            </a:r>
            <a:r>
              <a:rPr lang="fr-FR" sz="800" dirty="0" err="1">
                <a:solidFill>
                  <a:srgbClr val="A6A6A6"/>
                </a:solidFill>
                <a:latin typeface="Arial" pitchFamily="34" charset="0"/>
                <a:cs typeface="Arial" pitchFamily="34" charset="0"/>
              </a:rPr>
              <a:t>Misrata</a:t>
            </a:r>
            <a:r>
              <a:rPr lang="fr-FR" sz="800" dirty="0">
                <a:solidFill>
                  <a:srgbClr val="A6A6A6"/>
                </a:solidFill>
                <a:latin typeface="Arial" pitchFamily="34" charset="0"/>
                <a:cs typeface="Arial" pitchFamily="34" charset="0"/>
              </a:rPr>
              <a:t>  au nord-ouest. Un autre groupe est toujours dans la ville de Sebha au sud-ouest et sera évacué plus tard.</a:t>
            </a:r>
            <a:endParaRPr lang="en-GB" sz="700" b="1" dirty="0" smtClean="0"/>
          </a:p>
          <a:p>
            <a:pPr>
              <a:spcBef>
                <a:spcPts val="300"/>
              </a:spcBef>
            </a:pPr>
            <a:r>
              <a:rPr lang="fr-CA" sz="950" b="1" dirty="0" smtClean="0">
                <a:solidFill>
                  <a:srgbClr val="FF721E"/>
                </a:solidFill>
                <a:latin typeface="Arial"/>
              </a:rPr>
              <a:t>Maladie</a:t>
            </a:r>
            <a:r>
              <a:rPr lang="en-US" sz="950" b="1" dirty="0" smtClean="0">
                <a:solidFill>
                  <a:srgbClr val="FF721E"/>
                </a:solidFill>
                <a:latin typeface="Arial"/>
              </a:rPr>
              <a:t> à Virus Ebola </a:t>
            </a:r>
            <a:r>
              <a:rPr lang="en-US" sz="950" b="1" smtClean="0">
                <a:solidFill>
                  <a:srgbClr val="FF721E"/>
                </a:solidFill>
                <a:latin typeface="Arial"/>
              </a:rPr>
              <a:t>(</a:t>
            </a:r>
            <a:r>
              <a:rPr lang="en-US" sz="950" b="1" smtClean="0">
                <a:solidFill>
                  <a:srgbClr val="FF721E"/>
                </a:solidFill>
                <a:latin typeface="Arial"/>
              </a:rPr>
              <a:t>MVE)/ RÉGIONAL </a:t>
            </a:r>
            <a:endParaRPr lang="en-US" sz="950" b="1" dirty="0" smtClean="0">
              <a:solidFill>
                <a:srgbClr val="FF721E"/>
              </a:solidFill>
              <a:latin typeface="Arial"/>
            </a:endParaRPr>
          </a:p>
          <a:p>
            <a:r>
              <a:rPr lang="fr-CA" sz="800" b="1" i="1" cap="all" dirty="0" smtClean="0">
                <a:solidFill>
                  <a:srgbClr val="036BB6"/>
                </a:solidFill>
                <a:latin typeface="Arial"/>
              </a:rPr>
              <a:t>Augmentation des cas hebdomadaires de 30%</a:t>
            </a:r>
            <a:endParaRPr lang="fr-FR" sz="800" b="1" i="1" cap="all" dirty="0">
              <a:solidFill>
                <a:srgbClr val="036BB6"/>
              </a:solidFill>
              <a:latin typeface="Arial"/>
            </a:endParaRPr>
          </a:p>
          <a:p>
            <a:pPr algn="just"/>
            <a:r>
              <a:rPr lang="fr-FR" sz="800" dirty="0">
                <a:solidFill>
                  <a:srgbClr val="A6A6A6"/>
                </a:solidFill>
                <a:latin typeface="Arial" pitchFamily="34" charset="0"/>
                <a:cs typeface="Arial" pitchFamily="34" charset="0"/>
              </a:rPr>
              <a:t>Dans la semaine qui a pris fin le 15 Mars, 150 cas ont été signalés en Guinée et en Sierra Leone, 34 de plus que la semaine précédente. Un total de 24 666 cas suspects, probables et confirmés ayant entrainé 10 179 décès ont été signalés par les trois pays ouest-africains qui luttent pour enrayer Ebola.</a:t>
            </a:r>
            <a:endParaRPr lang="fr-FR" sz="800" dirty="0">
              <a:solidFill>
                <a:srgbClr val="A6A6A6"/>
              </a:solidFill>
              <a:latin typeface="Arial" pitchFamily="34" charset="0"/>
              <a:cs typeface="Arial" pitchFamily="34" charset="0"/>
            </a:endParaRPr>
          </a:p>
        </p:txBody>
      </p:sp>
      <p:sp>
        <p:nvSpPr>
          <p:cNvPr id="66" name="TextBox 22"/>
          <p:cNvSpPr txBox="1"/>
          <p:nvPr/>
        </p:nvSpPr>
        <p:spPr>
          <a:xfrm>
            <a:off x="2034332" y="4024235"/>
            <a:ext cx="1008112"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LIBÉRIA</a:t>
            </a:r>
            <a:endParaRPr lang="en-GB" dirty="0"/>
          </a:p>
        </p:txBody>
      </p:sp>
      <p:sp>
        <p:nvSpPr>
          <p:cNvPr id="68" name="TextBox 44"/>
          <p:cNvSpPr txBox="1"/>
          <p:nvPr/>
        </p:nvSpPr>
        <p:spPr>
          <a:xfrm>
            <a:off x="2472551" y="4346104"/>
            <a:ext cx="102314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EBOLA       EN 25 JOURS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338034" y="4026032"/>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1136335" y="2545613"/>
            <a:ext cx="753981"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GUINÉE</a:t>
            </a:r>
            <a:endParaRPr lang="en-GB" dirty="0"/>
          </a:p>
        </p:txBody>
      </p:sp>
      <p:sp>
        <p:nvSpPr>
          <p:cNvPr id="43" name="TextBox 22"/>
          <p:cNvSpPr txBox="1"/>
          <p:nvPr/>
        </p:nvSpPr>
        <p:spPr>
          <a:xfrm>
            <a:off x="2995836" y="2939723"/>
            <a:ext cx="792088"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NIGÉRIA</a:t>
            </a:r>
            <a:endParaRPr lang="en-GB" dirty="0"/>
          </a:p>
        </p:txBody>
      </p:sp>
      <p:sp>
        <p:nvSpPr>
          <p:cNvPr id="45" name="TextBox 44"/>
          <p:cNvSpPr txBox="1"/>
          <p:nvPr/>
        </p:nvSpPr>
        <p:spPr>
          <a:xfrm>
            <a:off x="3398326" y="3265152"/>
            <a:ext cx="1341963"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TUÉS LORS D’ATTAQUES D’INSURGÉS</a:t>
            </a:r>
            <a:endParaRPr lang="en-GB" sz="900" b="1" dirty="0" smtClean="0">
              <a:solidFill>
                <a:srgbClr val="026DB6"/>
              </a:solidFill>
              <a:latin typeface="Arial" panose="020B0604020202020204" pitchFamily="34" charset="0"/>
              <a:cs typeface="Arial" panose="020B0604020202020204" pitchFamily="34" charset="0"/>
            </a:endParaRP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a:t>
            </a:r>
            <a:r>
              <a:rPr lang="en-GB" dirty="0" smtClean="0"/>
              <a:t>MVE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1732409" y="2883411"/>
            <a:ext cx="945866" cy="322801"/>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CAS MVE,        LE PLUS ÉLEVÉ EN </a:t>
            </a:r>
            <a:r>
              <a:rPr lang="en-GB" sz="900" b="1" dirty="0" smtClean="0">
                <a:solidFill>
                  <a:srgbClr val="026DB6"/>
                </a:solidFill>
                <a:latin typeface="Arial" panose="020B0604020202020204" pitchFamily="34" charset="0"/>
                <a:cs typeface="Arial" panose="020B0604020202020204" pitchFamily="34" charset="0"/>
              </a:rPr>
              <a:t>2015</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2287919" y="4341028"/>
            <a:ext cx="131853"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1458268" y="2783305"/>
            <a:ext cx="243155"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95</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1290405" y="3325220"/>
            <a:ext cx="1555377" cy="198655"/>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COTE D’IVOIRE</a:t>
            </a:r>
            <a:endParaRPr lang="en-GB" dirty="0"/>
          </a:p>
        </p:txBody>
      </p:sp>
      <p:sp>
        <p:nvSpPr>
          <p:cNvPr id="33" name="TextBox 44"/>
          <p:cNvSpPr txBox="1"/>
          <p:nvPr/>
        </p:nvSpPr>
        <p:spPr>
          <a:xfrm>
            <a:off x="1860197" y="3657133"/>
            <a:ext cx="1102734" cy="276262"/>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DÉPLACÉS RENTRENT CHEZ EUX</a:t>
            </a:r>
            <a:endParaRPr lang="en-GB" sz="900" b="1" dirty="0" smtClean="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30</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130" y="4351617"/>
            <a:ext cx="217529" cy="210513"/>
          </a:xfrm>
          <a:prstGeom prst="rect">
            <a:avLst/>
          </a:prstGeom>
        </p:spPr>
      </p:pic>
      <p:sp>
        <p:nvSpPr>
          <p:cNvPr id="37" name="TextBox 44"/>
          <p:cNvSpPr txBox="1"/>
          <p:nvPr/>
        </p:nvSpPr>
        <p:spPr>
          <a:xfrm>
            <a:off x="616078" y="4729868"/>
            <a:ext cx="1002402"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POUR CENT DE HAUSSE DES CAS</a:t>
            </a:r>
            <a:endParaRPr lang="en-GB" dirty="0"/>
          </a:p>
        </p:txBody>
      </p:sp>
      <p:pic>
        <p:nvPicPr>
          <p:cNvPr id="42" name="Image 41"/>
          <p:cNvPicPr>
            <a:picLocks noChangeAspect="1"/>
          </p:cNvPicPr>
          <p:nvPr/>
        </p:nvPicPr>
        <p:blipFill>
          <a:blip r:embed="rId5"/>
          <a:stretch>
            <a:fillRect/>
          </a:stretch>
        </p:blipFill>
        <p:spPr>
          <a:xfrm>
            <a:off x="1204576" y="3530647"/>
            <a:ext cx="247500" cy="236250"/>
          </a:xfrm>
          <a:prstGeom prst="rect">
            <a:avLst/>
          </a:prstGeom>
        </p:spPr>
      </p:pic>
      <p:sp>
        <p:nvSpPr>
          <p:cNvPr id="34" name="TextBox 22"/>
          <p:cNvSpPr txBox="1"/>
          <p:nvPr/>
        </p:nvSpPr>
        <p:spPr>
          <a:xfrm>
            <a:off x="162124" y="1836415"/>
            <a:ext cx="1148563" cy="24166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SÉNÉGAL</a:t>
            </a:r>
            <a:endParaRPr lang="en-GB" dirty="0"/>
          </a:p>
        </p:txBody>
      </p:sp>
      <p:sp>
        <p:nvSpPr>
          <p:cNvPr id="41" name="TextBox 44"/>
          <p:cNvSpPr txBox="1"/>
          <p:nvPr/>
        </p:nvSpPr>
        <p:spPr>
          <a:xfrm>
            <a:off x="926655" y="2035818"/>
            <a:ext cx="933542" cy="304774"/>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ÉVACUÉS DE LYBIE</a:t>
            </a:r>
            <a:endParaRPr lang="en-GB" sz="9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a:off x="922245" y="2895123"/>
            <a:ext cx="273175" cy="249751"/>
          </a:xfrm>
          <a:prstGeom prst="bentConnector3">
            <a:avLst>
              <a:gd name="adj1" fmla="val 1185"/>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1" name="TextBox 48"/>
          <p:cNvSpPr txBox="1"/>
          <p:nvPr/>
        </p:nvSpPr>
        <p:spPr>
          <a:xfrm>
            <a:off x="3148725" y="3156045"/>
            <a:ext cx="243155"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48"/>
          <p:cNvSpPr txBox="1"/>
          <p:nvPr/>
        </p:nvSpPr>
        <p:spPr>
          <a:xfrm>
            <a:off x="532326" y="2072360"/>
            <a:ext cx="349878"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400</a:t>
            </a:r>
            <a:endParaRPr lang="en-GB" sz="1600" b="1" dirty="0">
              <a:solidFill>
                <a:srgbClr val="026DB6"/>
              </a:solidFill>
              <a:latin typeface="Arial" panose="020B0604020202020204" pitchFamily="34" charset="0"/>
              <a:cs typeface="Arial" panose="020B0604020202020204" pitchFamily="34" charset="0"/>
            </a:endParaRPr>
          </a:p>
        </p:txBody>
      </p:sp>
      <p:cxnSp>
        <p:nvCxnSpPr>
          <p:cNvPr id="54" name="Connecteur en angle 53"/>
          <p:cNvCxnSpPr/>
          <p:nvPr/>
        </p:nvCxnSpPr>
        <p:spPr>
          <a:xfrm rot="5400000">
            <a:off x="421959" y="2345884"/>
            <a:ext cx="222079" cy="211252"/>
          </a:xfrm>
          <a:prstGeom prst="bentConnector3">
            <a:avLst>
              <a:gd name="adj1" fmla="val 9860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55" name="Image 54"/>
          <p:cNvPicPr>
            <a:picLocks noChangeAspect="1"/>
          </p:cNvPicPr>
          <p:nvPr/>
        </p:nvPicPr>
        <p:blipFill>
          <a:blip r:embed="rId5"/>
          <a:stretch>
            <a:fillRect/>
          </a:stretch>
        </p:blipFill>
        <p:spPr>
          <a:xfrm>
            <a:off x="247143" y="2070080"/>
            <a:ext cx="247500" cy="236250"/>
          </a:xfrm>
          <a:prstGeom prst="rect">
            <a:avLst/>
          </a:prstGeom>
        </p:spPr>
      </p:pic>
      <p:pic>
        <p:nvPicPr>
          <p:cNvPr id="56" name="Imag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4547" y="2793894"/>
            <a:ext cx="217529" cy="210513"/>
          </a:xfrm>
          <a:prstGeom prst="rect">
            <a:avLst/>
          </a:prstGeom>
        </p:spPr>
      </p:pic>
      <p:pic>
        <p:nvPicPr>
          <p:cNvPr id="16" name="Image 15"/>
          <p:cNvPicPr>
            <a:picLocks noChangeAspect="1"/>
          </p:cNvPicPr>
          <p:nvPr/>
        </p:nvPicPr>
        <p:blipFill>
          <a:blip r:embed="rId6"/>
          <a:stretch>
            <a:fillRect/>
          </a:stretch>
        </p:blipFill>
        <p:spPr>
          <a:xfrm>
            <a:off x="2912475" y="3171673"/>
            <a:ext cx="236250" cy="236250"/>
          </a:xfrm>
          <a:prstGeom prst="rect">
            <a:avLst/>
          </a:prstGeom>
        </p:spPr>
      </p:pic>
      <p:sp>
        <p:nvSpPr>
          <p:cNvPr id="40" name="TextBox 48"/>
          <p:cNvSpPr txBox="1"/>
          <p:nvPr/>
        </p:nvSpPr>
        <p:spPr>
          <a:xfrm>
            <a:off x="1438517" y="3551906"/>
            <a:ext cx="383997"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500</a:t>
            </a:r>
            <a:endParaRPr lang="en-GB" sz="1600" b="1" dirty="0">
              <a:solidFill>
                <a:srgbClr val="026DB6"/>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 y="-1"/>
            <a:ext cx="10681445" cy="828303"/>
          </a:xfrm>
          <a:prstGeom prst="rect">
            <a:avLst/>
          </a:prstGeom>
        </p:spPr>
      </p:pic>
      <p:sp>
        <p:nvSpPr>
          <p:cNvPr id="3" name="ZoneTexte 2"/>
          <p:cNvSpPr txBox="1"/>
          <p:nvPr/>
        </p:nvSpPr>
        <p:spPr>
          <a:xfrm>
            <a:off x="6683840" y="468727"/>
            <a:ext cx="1649513" cy="246221"/>
          </a:xfrm>
          <a:prstGeom prst="rect">
            <a:avLst/>
          </a:prstGeom>
          <a:noFill/>
        </p:spPr>
        <p:txBody>
          <a:bodyPr wrap="square" rtlCol="0">
            <a:spAutoFit/>
          </a:bodyPr>
          <a:lstStyle/>
          <a:p>
            <a:r>
              <a:rPr lang="fr-CA" sz="1000" b="1" dirty="0" smtClean="0">
                <a:solidFill>
                  <a:schemeClr val="bg2">
                    <a:lumMod val="75000"/>
                  </a:schemeClr>
                </a:solidFill>
              </a:rPr>
              <a:t>17 – 23 Mars 2015</a:t>
            </a:r>
            <a:endParaRPr lang="fr-CA" sz="1000" b="1"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5300</TotalTime>
  <Words>633</Words>
  <Application>Microsoft Office PowerPoint</Application>
  <PresentationFormat>Personnalisé</PresentationFormat>
  <Paragraphs>42</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578</cp:revision>
  <cp:lastPrinted>2015-03-25T11:42:25Z</cp:lastPrinted>
  <dcterms:created xsi:type="dcterms:W3CDTF">2014-03-10T10:37:19Z</dcterms:created>
  <dcterms:modified xsi:type="dcterms:W3CDTF">2015-03-25T14:20:17Z</dcterms:modified>
</cp:coreProperties>
</file>