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36BB6"/>
    <a:srgbClr val="FF721E"/>
    <a:srgbClr val="404040"/>
    <a:srgbClr val="026DB6"/>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926" autoAdjust="0"/>
    <p:restoredTop sz="96453" autoAdjust="0"/>
  </p:normalViewPr>
  <p:slideViewPr>
    <p:cSldViewPr>
      <p:cViewPr>
        <p:scale>
          <a:sx n="100" d="100"/>
          <a:sy n="100" d="100"/>
        </p:scale>
        <p:origin x="-1176" y="522"/>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28/05/2015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‹N°›</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28/05/2015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‹N°›</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28/05/2015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28/05/2015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28/05/2015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28/05/2015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28/05/2015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28/05/2015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28/05/2015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28/05/2015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28/05/2015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28/05/2015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28/05/2015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28/05/2015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‹N°›</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 y="846490"/>
            <a:ext cx="6683827" cy="6019757"/>
          </a:xfrm>
          <a:prstGeom prst="rect">
            <a:avLst/>
          </a:prstGeom>
        </p:spPr>
      </p:pic>
      <p:sp>
        <p:nvSpPr>
          <p:cNvPr id="20" name="TextBox 19"/>
          <p:cNvSpPr txBox="1"/>
          <p:nvPr/>
        </p:nvSpPr>
        <p:spPr>
          <a:xfrm>
            <a:off x="138675" y="6084887"/>
            <a:ext cx="3930633" cy="716095"/>
          </a:xfrm>
          <a:prstGeom prst="rect">
            <a:avLst/>
          </a:prstGeom>
          <a:noFill/>
        </p:spPr>
        <p:txBody>
          <a:bodyPr wrap="square" lIns="99569" tIns="49785" rIns="99569" bIns="49785" rtlCol="0">
            <a:spAutoFit/>
          </a:bodyPr>
          <a:lstStyle/>
          <a:p>
            <a:r>
              <a:rPr lang="fr-FR" sz="800" dirty="0">
                <a:solidFill>
                  <a:srgbClr val="659AD2"/>
                </a:solidFill>
                <a:latin typeface="Arial" panose="020B0604020202020204" pitchFamily="34" charset="0"/>
                <a:cs typeface="Arial" panose="020B0604020202020204" pitchFamily="34" charset="0"/>
              </a:rPr>
              <a:t>Date de création: </a:t>
            </a:r>
            <a:r>
              <a:rPr lang="fr-FR" sz="800" dirty="0" smtClean="0">
                <a:solidFill>
                  <a:srgbClr val="659AD2"/>
                </a:solidFill>
                <a:latin typeface="Arial" panose="020B0604020202020204" pitchFamily="34" charset="0"/>
                <a:cs typeface="Arial" panose="020B0604020202020204" pitchFamily="34" charset="0"/>
              </a:rPr>
              <a:t>27 </a:t>
            </a:r>
            <a:r>
              <a:rPr lang="fr-FR" sz="800" dirty="0">
                <a:solidFill>
                  <a:srgbClr val="659AD2"/>
                </a:solidFill>
                <a:latin typeface="Arial" panose="020B0604020202020204" pitchFamily="34" charset="0"/>
                <a:cs typeface="Arial" panose="020B0604020202020204" pitchFamily="34" charset="0"/>
              </a:rPr>
              <a:t>mai 2015</a:t>
            </a:r>
          </a:p>
          <a:p>
            <a:r>
              <a:rPr lang="fr-FR" sz="800" dirty="0">
                <a:solidFill>
                  <a:srgbClr val="659AD2"/>
                </a:solidFill>
                <a:latin typeface="Arial" panose="020B0604020202020204" pitchFamily="34" charset="0"/>
                <a:cs typeface="Arial" panose="020B0604020202020204" pitchFamily="34" charset="0"/>
              </a:rPr>
              <a:t>Sources de données de la carte: 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OCHA.</a:t>
            </a:r>
          </a:p>
          <a:p>
            <a:endParaRPr lang="fr-FR" sz="800" dirty="0">
              <a:solidFill>
                <a:srgbClr val="659AD2"/>
              </a:solidFill>
              <a:latin typeface="Arial" panose="020B0604020202020204" pitchFamily="34" charset="0"/>
              <a:cs typeface="Arial" panose="020B0604020202020204" pitchFamily="34" charset="0"/>
            </a:endParaRPr>
          </a:p>
          <a:p>
            <a:r>
              <a:rPr lang="fr-FR" sz="800" dirty="0">
                <a:solidFill>
                  <a:srgbClr val="659AD2"/>
                </a:solidFill>
                <a:latin typeface="Arial" panose="020B0604020202020204" pitchFamily="34" charset="0"/>
                <a:cs typeface="Arial" panose="020B0604020202020204" pitchFamily="34" charset="0"/>
              </a:rPr>
              <a:t>Les frontières, noms et désignations employés sur cette carte n’impliquent pas une reconnaissance ou acceptation officielle par les Nations Unies</a:t>
            </a:r>
            <a:endParaRPr lang="en-GB" sz="1500" dirty="0">
              <a:solidFill>
                <a:srgbClr val="659AD2"/>
              </a:solidFill>
              <a:latin typeface="Arial" panose="020B0604020202020204" pitchFamily="34" charset="0"/>
              <a:cs typeface="Arial" panose="020B0604020202020204" pitchFamily="34" charset="0"/>
            </a:endParaRPr>
          </a:p>
        </p:txBody>
      </p:sp>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19 - 25 May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721523" y="828303"/>
            <a:ext cx="3953770" cy="6192688"/>
          </a:xfrm>
          <a:prstGeom prst="rect">
            <a:avLst/>
          </a:prstGeom>
          <a:noFill/>
        </p:spPr>
        <p:txBody>
          <a:bodyPr wrap="square" lIns="99569" tIns="49785" rIns="99569" bIns="49785" rtlCol="0">
            <a:noAutofit/>
          </a:bodyPr>
          <a:lstStyle/>
          <a:p>
            <a:r>
              <a:rPr lang="fr-FR" sz="800" b="1" dirty="0">
                <a:solidFill>
                  <a:srgbClr val="FF721E"/>
                </a:solidFill>
                <a:latin typeface="Arial"/>
              </a:rPr>
              <a:t>RÉPUBLIQUE </a:t>
            </a:r>
            <a:r>
              <a:rPr lang="fr-FR" sz="800" b="1" dirty="0" smtClean="0">
                <a:solidFill>
                  <a:srgbClr val="FF721E"/>
                </a:solidFill>
                <a:latin typeface="Arial"/>
              </a:rPr>
              <a:t>CENTRAFRICAINE</a:t>
            </a:r>
          </a:p>
          <a:p>
            <a:r>
              <a:rPr lang="fr-FR" sz="700" b="1" i="1" cap="all" dirty="0">
                <a:solidFill>
                  <a:srgbClr val="036BB6"/>
                </a:solidFill>
                <a:latin typeface="Arial"/>
              </a:rPr>
              <a:t>4 400 DÉPLACÉS PAR DES </a:t>
            </a:r>
            <a:r>
              <a:rPr lang="fr-FR" sz="700" b="1" i="1" cap="all" dirty="0" smtClean="0">
                <a:solidFill>
                  <a:srgbClr val="036BB6"/>
                </a:solidFill>
                <a:latin typeface="Arial"/>
              </a:rPr>
              <a:t>ATTAQUES</a:t>
            </a:r>
          </a:p>
          <a:p>
            <a:pPr algn="just"/>
            <a:r>
              <a:rPr lang="fr-FR" sz="700" dirty="0">
                <a:solidFill>
                  <a:srgbClr val="A6A6A6"/>
                </a:solidFill>
                <a:latin typeface="Arial" pitchFamily="34" charset="0"/>
                <a:cs typeface="Arial" pitchFamily="34" charset="0"/>
              </a:rPr>
              <a:t>Autour de </a:t>
            </a:r>
            <a:r>
              <a:rPr lang="fr-FR" sz="700" dirty="0" smtClean="0">
                <a:solidFill>
                  <a:srgbClr val="A6A6A6"/>
                </a:solidFill>
                <a:latin typeface="Arial" pitchFamily="34" charset="0"/>
                <a:cs typeface="Arial" pitchFamily="34" charset="0"/>
              </a:rPr>
              <a:t>1900 </a:t>
            </a:r>
            <a:r>
              <a:rPr lang="fr-FR" sz="700" dirty="0">
                <a:solidFill>
                  <a:srgbClr val="A6A6A6"/>
                </a:solidFill>
                <a:latin typeface="Arial" pitchFamily="34" charset="0"/>
                <a:cs typeface="Arial" pitchFamily="34" charset="0"/>
              </a:rPr>
              <a:t>personnes déplacées et 2500 résidents de la localité de </a:t>
            </a:r>
            <a:r>
              <a:rPr lang="fr-FR" sz="700" dirty="0" err="1">
                <a:solidFill>
                  <a:srgbClr val="A6A6A6"/>
                </a:solidFill>
                <a:latin typeface="Arial" pitchFamily="34" charset="0"/>
                <a:cs typeface="Arial" pitchFamily="34" charset="0"/>
              </a:rPr>
              <a:t>Bissingalé</a:t>
            </a:r>
            <a:r>
              <a:rPr lang="fr-FR" sz="700" dirty="0">
                <a:solidFill>
                  <a:srgbClr val="A6A6A6"/>
                </a:solidFill>
                <a:latin typeface="Arial" pitchFamily="34" charset="0"/>
                <a:cs typeface="Arial" pitchFamily="34" charset="0"/>
              </a:rPr>
              <a:t> ont été forcés de fuir vers la ville </a:t>
            </a:r>
            <a:r>
              <a:rPr lang="fr-FR" sz="700" dirty="0" smtClean="0">
                <a:solidFill>
                  <a:srgbClr val="A6A6A6"/>
                </a:solidFill>
                <a:latin typeface="Arial" pitchFamily="34" charset="0"/>
                <a:cs typeface="Arial" pitchFamily="34" charset="0"/>
              </a:rPr>
              <a:t>voisine de </a:t>
            </a:r>
            <a:r>
              <a:rPr lang="fr-FR" sz="700" dirty="0" err="1" smtClean="0">
                <a:solidFill>
                  <a:srgbClr val="A6A6A6"/>
                </a:solidFill>
                <a:latin typeface="Arial" pitchFamily="34" charset="0"/>
                <a:cs typeface="Arial" pitchFamily="34" charset="0"/>
              </a:rPr>
              <a:t>Kaga-Bandoro</a:t>
            </a:r>
            <a:r>
              <a:rPr lang="fr-FR" sz="700" dirty="0" smtClean="0">
                <a:solidFill>
                  <a:srgbClr val="A6A6A6"/>
                </a:solidFill>
                <a:latin typeface="Arial" pitchFamily="34" charset="0"/>
                <a:cs typeface="Arial" pitchFamily="34" charset="0"/>
              </a:rPr>
              <a:t>, </a:t>
            </a:r>
            <a:r>
              <a:rPr lang="fr-FR" sz="700" dirty="0">
                <a:solidFill>
                  <a:srgbClr val="A6A6A6"/>
                </a:solidFill>
                <a:latin typeface="Arial" pitchFamily="34" charset="0"/>
                <a:cs typeface="Arial" pitchFamily="34" charset="0"/>
              </a:rPr>
              <a:t>dans le nord du pays, à la suite d’attaques armées par des inconnus sur les villages de Site-Nana, </a:t>
            </a:r>
            <a:r>
              <a:rPr lang="fr-FR" sz="700" dirty="0" err="1">
                <a:solidFill>
                  <a:srgbClr val="A6A6A6"/>
                </a:solidFill>
                <a:latin typeface="Arial" pitchFamily="34" charset="0"/>
                <a:cs typeface="Arial" pitchFamily="34" charset="0"/>
              </a:rPr>
              <a:t>Bissingalé</a:t>
            </a:r>
            <a:r>
              <a:rPr lang="fr-FR" sz="700" dirty="0">
                <a:solidFill>
                  <a:srgbClr val="A6A6A6"/>
                </a:solidFill>
                <a:latin typeface="Arial" pitchFamily="34" charset="0"/>
                <a:cs typeface="Arial" pitchFamily="34" charset="0"/>
              </a:rPr>
              <a:t> et </a:t>
            </a:r>
            <a:r>
              <a:rPr lang="fr-FR" sz="700" dirty="0" err="1">
                <a:solidFill>
                  <a:srgbClr val="A6A6A6"/>
                </a:solidFill>
                <a:latin typeface="Arial" pitchFamily="34" charset="0"/>
                <a:cs typeface="Arial" pitchFamily="34" charset="0"/>
              </a:rPr>
              <a:t>Ndémayo</a:t>
            </a:r>
            <a:r>
              <a:rPr lang="fr-FR" sz="700" dirty="0">
                <a:solidFill>
                  <a:srgbClr val="A6A6A6"/>
                </a:solidFill>
                <a:latin typeface="Arial" pitchFamily="34" charset="0"/>
                <a:cs typeface="Arial" pitchFamily="34" charset="0"/>
              </a:rPr>
              <a:t> à </a:t>
            </a:r>
            <a:r>
              <a:rPr lang="fr-FR" sz="700" dirty="0" err="1">
                <a:solidFill>
                  <a:srgbClr val="A6A6A6"/>
                </a:solidFill>
                <a:latin typeface="Arial" pitchFamily="34" charset="0"/>
                <a:cs typeface="Arial" pitchFamily="34" charset="0"/>
              </a:rPr>
              <a:t>Kaga</a:t>
            </a:r>
            <a:r>
              <a:rPr lang="fr-FR" sz="700" dirty="0">
                <a:solidFill>
                  <a:srgbClr val="A6A6A6"/>
                </a:solidFill>
                <a:latin typeface="Arial" pitchFamily="34" charset="0"/>
                <a:cs typeface="Arial" pitchFamily="34" charset="0"/>
              </a:rPr>
              <a:t> </a:t>
            </a:r>
            <a:r>
              <a:rPr lang="fr-FR" sz="700" dirty="0" err="1">
                <a:solidFill>
                  <a:srgbClr val="A6A6A6"/>
                </a:solidFill>
                <a:latin typeface="Arial" pitchFamily="34" charset="0"/>
                <a:cs typeface="Arial" pitchFamily="34" charset="0"/>
              </a:rPr>
              <a:t>Bandoro</a:t>
            </a:r>
            <a:r>
              <a:rPr lang="fr-FR" sz="700" dirty="0">
                <a:solidFill>
                  <a:srgbClr val="A6A6A6"/>
                </a:solidFill>
                <a:latin typeface="Arial" pitchFamily="34" charset="0"/>
                <a:cs typeface="Arial" pitchFamily="34" charset="0"/>
              </a:rPr>
              <a:t> dans la nuit du 15 mai. Dix personnes ont été tuées dans le raid qui a eu lieu cinq jours après la signature d'un accord entre les groupes armés et le gouvernement pour mettre fin aux hostilités et commencer un processus de désarmement, de démobilisation et de réinsertion</a:t>
            </a:r>
            <a:r>
              <a:rPr lang="fr-FR" sz="700" dirty="0" smtClean="0">
                <a:solidFill>
                  <a:srgbClr val="A6A6A6"/>
                </a:solidFill>
                <a:latin typeface="Arial" pitchFamily="34" charset="0"/>
                <a:cs typeface="Arial" pitchFamily="34" charset="0"/>
              </a:rPr>
              <a:t>.</a:t>
            </a:r>
            <a:endParaRPr lang="fr-FR" sz="700" dirty="0">
              <a:solidFill>
                <a:srgbClr val="A6A6A6"/>
              </a:solidFill>
              <a:latin typeface="Arial" pitchFamily="34" charset="0"/>
              <a:cs typeface="Arial" pitchFamily="34" charset="0"/>
            </a:endParaRPr>
          </a:p>
          <a:p>
            <a:r>
              <a:rPr lang="fr-FR" sz="800" b="1" dirty="0" smtClean="0">
                <a:solidFill>
                  <a:srgbClr val="FF721E"/>
                </a:solidFill>
                <a:latin typeface="Arial"/>
              </a:rPr>
              <a:t>MALI</a:t>
            </a:r>
            <a:endParaRPr lang="fr-FR" sz="800" b="1" dirty="0">
              <a:solidFill>
                <a:srgbClr val="FF721E"/>
              </a:solidFill>
              <a:latin typeface="Arial"/>
            </a:endParaRPr>
          </a:p>
          <a:p>
            <a:r>
              <a:rPr lang="fr-FR" sz="700" b="1" i="1" cap="all" dirty="0">
                <a:solidFill>
                  <a:srgbClr val="036BB6"/>
                </a:solidFill>
                <a:latin typeface="Arial"/>
              </a:rPr>
              <a:t>27 000 FUIENT LES RAIDS </a:t>
            </a:r>
            <a:r>
              <a:rPr lang="fr-FR" sz="700" b="1" i="1" cap="all" dirty="0" smtClean="0">
                <a:solidFill>
                  <a:srgbClr val="036BB6"/>
                </a:solidFill>
                <a:latin typeface="Arial"/>
              </a:rPr>
              <a:t>ARMÉS</a:t>
            </a:r>
          </a:p>
          <a:p>
            <a:pPr algn="just"/>
            <a:r>
              <a:rPr lang="fr-FR" sz="700" dirty="0">
                <a:solidFill>
                  <a:srgbClr val="A6A6A6"/>
                </a:solidFill>
                <a:latin typeface="Arial" pitchFamily="34" charset="0"/>
                <a:cs typeface="Arial" pitchFamily="34" charset="0"/>
              </a:rPr>
              <a:t>Le 21 mai, des attaques armées avaient forcé un total de 26 983 personnes à fuir leurs foyers dans la région de Tombouctou. Les assaillants ont pillé des maisons et des entreprises et volé </a:t>
            </a:r>
            <a:r>
              <a:rPr lang="fr-FR" sz="700" dirty="0" smtClean="0">
                <a:solidFill>
                  <a:srgbClr val="A6A6A6"/>
                </a:solidFill>
                <a:latin typeface="Arial" pitchFamily="34" charset="0"/>
                <a:cs typeface="Arial" pitchFamily="34" charset="0"/>
              </a:rPr>
              <a:t>du </a:t>
            </a:r>
            <a:r>
              <a:rPr lang="fr-FR" sz="700" dirty="0">
                <a:solidFill>
                  <a:srgbClr val="A6A6A6"/>
                </a:solidFill>
                <a:latin typeface="Arial" pitchFamily="34" charset="0"/>
                <a:cs typeface="Arial" pitchFamily="34" charset="0"/>
              </a:rPr>
              <a:t>bétail. Les personnes déplacées ont cherché refuge dans des zones plus peuplées dans le sud du fleuve Niger, où ils séjournent dans des abris temporaires ou dans des familles d'accueil et ont un besoin urgent d'eau, de nourriture, d'articles non alimentaires et d’abris. Les acteurs humanitaires dans la région </a:t>
            </a:r>
            <a:r>
              <a:rPr lang="fr-FR" sz="700" dirty="0" smtClean="0">
                <a:solidFill>
                  <a:srgbClr val="A6A6A6"/>
                </a:solidFill>
                <a:latin typeface="Arial" pitchFamily="34" charset="0"/>
                <a:cs typeface="Arial" pitchFamily="34" charset="0"/>
              </a:rPr>
              <a:t>s’apprêtent </a:t>
            </a:r>
            <a:r>
              <a:rPr lang="fr-FR" sz="700" dirty="0">
                <a:solidFill>
                  <a:srgbClr val="A6A6A6"/>
                </a:solidFill>
                <a:latin typeface="Arial" pitchFamily="34" charset="0"/>
                <a:cs typeface="Arial" pitchFamily="34" charset="0"/>
              </a:rPr>
              <a:t>à livrer des articles de secours. Une évaluation des besoins et de la distribution de nourriture sont en cours.</a:t>
            </a:r>
            <a:endParaRPr lang="fr-FR" sz="500" dirty="0">
              <a:solidFill>
                <a:srgbClr val="A6A6A6"/>
              </a:solidFill>
              <a:latin typeface="Arial" pitchFamily="34" charset="0"/>
              <a:cs typeface="Arial" pitchFamily="34" charset="0"/>
            </a:endParaRPr>
          </a:p>
          <a:p>
            <a:r>
              <a:rPr lang="en-GB" sz="800" b="1" dirty="0">
                <a:solidFill>
                  <a:srgbClr val="FF721E"/>
                </a:solidFill>
                <a:latin typeface="Arial"/>
              </a:rPr>
              <a:t>NIGER</a:t>
            </a:r>
            <a:endParaRPr lang="fr-FR" sz="800" b="1" dirty="0">
              <a:solidFill>
                <a:srgbClr val="FF721E"/>
              </a:solidFill>
              <a:latin typeface="Arial"/>
            </a:endParaRPr>
          </a:p>
          <a:p>
            <a:r>
              <a:rPr lang="fr-FR" sz="700" b="1" i="1" cap="all" dirty="0">
                <a:solidFill>
                  <a:srgbClr val="036BB6"/>
                </a:solidFill>
                <a:latin typeface="Arial"/>
              </a:rPr>
              <a:t>238 arrivent du MALI fuyant la </a:t>
            </a:r>
            <a:r>
              <a:rPr lang="fr-FR" sz="700" b="1" i="1" cap="all" dirty="0" smtClean="0">
                <a:solidFill>
                  <a:srgbClr val="036BB6"/>
                </a:solidFill>
                <a:latin typeface="Arial"/>
              </a:rPr>
              <a:t>violence</a:t>
            </a:r>
          </a:p>
          <a:p>
            <a:pPr algn="just"/>
            <a:r>
              <a:rPr lang="fr-FR" sz="700" dirty="0">
                <a:solidFill>
                  <a:srgbClr val="A6A6A6"/>
                </a:solidFill>
                <a:latin typeface="Arial" pitchFamily="34" charset="0"/>
                <a:cs typeface="Arial" pitchFamily="34" charset="0"/>
              </a:rPr>
              <a:t>Un total de 238 personnes déplacées </a:t>
            </a:r>
            <a:r>
              <a:rPr lang="fr-FR" sz="700" dirty="0" smtClean="0">
                <a:solidFill>
                  <a:srgbClr val="A6A6A6"/>
                </a:solidFill>
                <a:latin typeface="Arial" pitchFamily="34" charset="0"/>
                <a:cs typeface="Arial" pitchFamily="34" charset="0"/>
              </a:rPr>
              <a:t>est arrivé </a:t>
            </a:r>
            <a:r>
              <a:rPr lang="fr-FR" sz="700" dirty="0">
                <a:solidFill>
                  <a:srgbClr val="A6A6A6"/>
                </a:solidFill>
                <a:latin typeface="Arial" pitchFamily="34" charset="0"/>
                <a:cs typeface="Arial" pitchFamily="34" charset="0"/>
              </a:rPr>
              <a:t>dans la région de Tillabéry au </a:t>
            </a:r>
            <a:r>
              <a:rPr lang="fr-FR" sz="700" dirty="0" smtClean="0">
                <a:solidFill>
                  <a:srgbClr val="A6A6A6"/>
                </a:solidFill>
                <a:latin typeface="Arial" pitchFamily="34" charset="0"/>
                <a:cs typeface="Arial" pitchFamily="34" charset="0"/>
              </a:rPr>
              <a:t>Niger le </a:t>
            </a:r>
            <a:r>
              <a:rPr lang="fr-FR" sz="700" dirty="0">
                <a:solidFill>
                  <a:srgbClr val="A6A6A6"/>
                </a:solidFill>
                <a:latin typeface="Arial" pitchFamily="34" charset="0"/>
                <a:cs typeface="Arial" pitchFamily="34" charset="0"/>
              </a:rPr>
              <a:t>21 </a:t>
            </a:r>
            <a:r>
              <a:rPr lang="fr-FR" sz="700" dirty="0" smtClean="0">
                <a:solidFill>
                  <a:srgbClr val="A6A6A6"/>
                </a:solidFill>
                <a:latin typeface="Arial" pitchFamily="34" charset="0"/>
                <a:cs typeface="Arial" pitchFamily="34" charset="0"/>
              </a:rPr>
              <a:t>mai, </a:t>
            </a:r>
            <a:r>
              <a:rPr lang="fr-FR" sz="700" dirty="0">
                <a:solidFill>
                  <a:srgbClr val="A6A6A6"/>
                </a:solidFill>
                <a:latin typeface="Arial" pitchFamily="34" charset="0"/>
                <a:cs typeface="Arial" pitchFamily="34" charset="0"/>
              </a:rPr>
              <a:t>depuis Tin Hama dans la région de Gao au Mali en raison des combats et d’exécutions présumées. Du côté malien, une réponse Nourriture et Articles non alimentaires est en cours, menée par le Ministère de la Solidarité et soutenue par les acteurs humanitaires. Le HCR a facilité l'accueil des personnes déplacées à travers ses partenaires au passage de la frontière dans la région de Tillabéry au Niger, le transport de 51 personnes déplacées dans un camp et l'hébergement temporaire de 187 personnes à Ayorou à compter du 24 mai.</a:t>
            </a:r>
            <a:endParaRPr lang="en-US" sz="500" b="1" dirty="0" smtClean="0">
              <a:solidFill>
                <a:srgbClr val="FF721E"/>
              </a:solidFill>
              <a:latin typeface="Arial"/>
            </a:endParaRPr>
          </a:p>
          <a:p>
            <a:r>
              <a:rPr lang="en-US" sz="800" b="1" dirty="0">
                <a:solidFill>
                  <a:srgbClr val="FF721E"/>
                </a:solidFill>
                <a:latin typeface="Arial"/>
              </a:rPr>
              <a:t>NIGERIA</a:t>
            </a:r>
          </a:p>
          <a:p>
            <a:r>
              <a:rPr lang="fr-FR" sz="700" b="1" i="1" cap="all" dirty="0">
                <a:solidFill>
                  <a:srgbClr val="036BB6"/>
                </a:solidFill>
                <a:latin typeface="Arial"/>
              </a:rPr>
              <a:t>HAUSSE 'ALARMANTE' DANS </a:t>
            </a:r>
            <a:r>
              <a:rPr lang="fr-FR" sz="700" b="1" i="1" cap="all" dirty="0" smtClean="0">
                <a:solidFill>
                  <a:srgbClr val="036BB6"/>
                </a:solidFill>
                <a:latin typeface="Arial"/>
              </a:rPr>
              <a:t>L'EMPLOI </a:t>
            </a:r>
            <a:r>
              <a:rPr lang="fr-FR" sz="700" b="1" i="1" cap="all" dirty="0">
                <a:solidFill>
                  <a:srgbClr val="036BB6"/>
                </a:solidFill>
                <a:latin typeface="Arial"/>
              </a:rPr>
              <a:t>DE femmes </a:t>
            </a:r>
            <a:r>
              <a:rPr lang="fr-FR" sz="700" b="1" i="1" cap="all" dirty="0" smtClean="0">
                <a:solidFill>
                  <a:srgbClr val="036BB6"/>
                </a:solidFill>
                <a:latin typeface="Arial"/>
              </a:rPr>
              <a:t>kamikazes</a:t>
            </a:r>
          </a:p>
          <a:p>
            <a:pPr algn="just"/>
            <a:r>
              <a:rPr lang="fr-FR" sz="700" dirty="0">
                <a:solidFill>
                  <a:srgbClr val="A6A6A6"/>
                </a:solidFill>
                <a:latin typeface="Arial" pitchFamily="34" charset="0"/>
                <a:cs typeface="Arial" pitchFamily="34" charset="0"/>
              </a:rPr>
              <a:t>L’UNICEF a annoncé le 26 mai qu’au cours des cinq premiers mois de 2015, plus de femmes et d'enfants ont été utilisés dans des attaques suicides que dans l'ensemble de l'année dernière. En 2014, 26 attentats suicides ont été enregistrés, comparativement à 27 attaques jusqu’en mai 2015. Dans au moins 3/4 de ces incidents, des femmes et des enfants auraient été utilisés pour commettre les attentats. L'agence craint que l'utilisation croissante d’enfants comme kamikazes pourrait conduire à les percevoir comme des menaces potentielles, ce qui mettrait tous les enfants associés aux groupes armés au risque de représailles et entraverait leur réadaptation et leur réinsertion dans leurs communautés.</a:t>
            </a:r>
            <a:endParaRPr lang="en-GB" sz="500" dirty="0" smtClean="0">
              <a:solidFill>
                <a:srgbClr val="A6A6A6"/>
              </a:solidFill>
              <a:latin typeface="Arial" pitchFamily="34" charset="0"/>
              <a:cs typeface="Arial" pitchFamily="34" charset="0"/>
            </a:endParaRPr>
          </a:p>
          <a:p>
            <a:r>
              <a:rPr lang="en-GB" sz="800" b="1" dirty="0">
                <a:solidFill>
                  <a:srgbClr val="FF721E"/>
                </a:solidFill>
                <a:latin typeface="Arial"/>
              </a:rPr>
              <a:t>SIERRA LEONE</a:t>
            </a:r>
            <a:endParaRPr lang="fr-FR" sz="800" b="1" dirty="0">
              <a:solidFill>
                <a:srgbClr val="FF721E"/>
              </a:solidFill>
              <a:latin typeface="Arial"/>
            </a:endParaRPr>
          </a:p>
          <a:p>
            <a:r>
              <a:rPr lang="fr-FR" sz="700" b="1" i="1" cap="all" dirty="0">
                <a:solidFill>
                  <a:srgbClr val="036BB6"/>
                </a:solidFill>
                <a:latin typeface="Arial"/>
              </a:rPr>
              <a:t>0 CAS MVE en trois jours </a:t>
            </a:r>
            <a:r>
              <a:rPr lang="fr-FR" sz="700" b="1" i="1" cap="all" dirty="0" smtClean="0">
                <a:solidFill>
                  <a:srgbClr val="036BB6"/>
                </a:solidFill>
                <a:latin typeface="Arial"/>
              </a:rPr>
              <a:t>consécutifs</a:t>
            </a:r>
          </a:p>
          <a:p>
            <a:pPr algn="just"/>
            <a:r>
              <a:rPr lang="fr-FR" sz="700" dirty="0">
                <a:solidFill>
                  <a:srgbClr val="A6A6A6"/>
                </a:solidFill>
                <a:latin typeface="Arial" pitchFamily="34" charset="0"/>
                <a:cs typeface="Arial" pitchFamily="34" charset="0"/>
              </a:rPr>
              <a:t>La Sierra Leone n’a signalé aucun nouveau cas en trois jours, du 22 au 24 mai, une nouvelle fenêtre sans infection après une accalmie de huit jours plus tôt ce mois-ci (6 au 13 mai) qui a été brisée par huit cas confirmés dans la semaine </a:t>
            </a:r>
            <a:r>
              <a:rPr lang="fr-FR" sz="700" dirty="0" smtClean="0">
                <a:solidFill>
                  <a:srgbClr val="A6A6A6"/>
                </a:solidFill>
                <a:latin typeface="Arial" pitchFamily="34" charset="0"/>
                <a:cs typeface="Arial" pitchFamily="34" charset="0"/>
              </a:rPr>
              <a:t>menant au </a:t>
            </a:r>
            <a:r>
              <a:rPr lang="fr-FR" sz="700" dirty="0">
                <a:solidFill>
                  <a:srgbClr val="A6A6A6"/>
                </a:solidFill>
                <a:latin typeface="Arial" pitchFamily="34" charset="0"/>
                <a:cs typeface="Arial" pitchFamily="34" charset="0"/>
              </a:rPr>
              <a:t>17 mai.</a:t>
            </a:r>
            <a:r>
              <a:rPr lang="en-GB" sz="500" b="1" dirty="0" smtClean="0"/>
              <a:t> </a:t>
            </a:r>
            <a:endParaRPr lang="fr-FR" sz="500" dirty="0" smtClean="0"/>
          </a:p>
          <a:p>
            <a:r>
              <a:rPr lang="en-GB" sz="800" b="1" dirty="0" smtClean="0">
                <a:solidFill>
                  <a:srgbClr val="FF721E"/>
                </a:solidFill>
                <a:latin typeface="Arial"/>
              </a:rPr>
              <a:t>GUINÉE</a:t>
            </a:r>
            <a:endParaRPr lang="fr-FR" sz="800" b="1" dirty="0">
              <a:solidFill>
                <a:srgbClr val="FF721E"/>
              </a:solidFill>
              <a:latin typeface="Arial"/>
            </a:endParaRPr>
          </a:p>
          <a:p>
            <a:r>
              <a:rPr lang="fr-FR" sz="700" b="1" i="1" cap="all" dirty="0">
                <a:solidFill>
                  <a:srgbClr val="036BB6"/>
                </a:solidFill>
                <a:latin typeface="Arial"/>
              </a:rPr>
              <a:t>RÉSISTANCE communautaire dans les nouveaux </a:t>
            </a:r>
            <a:r>
              <a:rPr lang="fr-FR" sz="700" b="1" i="1" cap="all" dirty="0" smtClean="0">
                <a:solidFill>
                  <a:srgbClr val="036BB6"/>
                </a:solidFill>
                <a:latin typeface="Arial"/>
              </a:rPr>
              <a:t>foyers</a:t>
            </a:r>
          </a:p>
          <a:p>
            <a:pPr algn="just"/>
            <a:r>
              <a:rPr lang="fr-FR" sz="700" dirty="0">
                <a:solidFill>
                  <a:srgbClr val="A6A6A6"/>
                </a:solidFill>
                <a:latin typeface="Arial" pitchFamily="34" charset="0"/>
                <a:cs typeface="Arial" pitchFamily="34" charset="0"/>
              </a:rPr>
              <a:t>La Guinée a signalé cinq nouveaux cas du 22 au 24 mai. La résistance des </a:t>
            </a:r>
            <a:r>
              <a:rPr lang="fr-FR" sz="700" dirty="0" smtClean="0">
                <a:solidFill>
                  <a:srgbClr val="A6A6A6"/>
                </a:solidFill>
                <a:latin typeface="Arial" pitchFamily="34" charset="0"/>
                <a:cs typeface="Arial" pitchFamily="34" charset="0"/>
              </a:rPr>
              <a:t>communautés </a:t>
            </a:r>
            <a:r>
              <a:rPr lang="fr-FR" sz="700" dirty="0">
                <a:solidFill>
                  <a:srgbClr val="A6A6A6"/>
                </a:solidFill>
                <a:latin typeface="Arial" pitchFamily="34" charset="0"/>
                <a:cs typeface="Arial" pitchFamily="34" charset="0"/>
              </a:rPr>
              <a:t>a entravé les efforts de réponse dans les deux nouveaux </a:t>
            </a:r>
            <a:r>
              <a:rPr lang="fr-FR" sz="700" dirty="0" smtClean="0">
                <a:solidFill>
                  <a:srgbClr val="A6A6A6"/>
                </a:solidFill>
                <a:latin typeface="Arial" pitchFamily="34" charset="0"/>
                <a:cs typeface="Arial" pitchFamily="34" charset="0"/>
              </a:rPr>
              <a:t>foyers </a:t>
            </a:r>
            <a:r>
              <a:rPr lang="fr-FR" sz="700" dirty="0">
                <a:solidFill>
                  <a:srgbClr val="A6A6A6"/>
                </a:solidFill>
                <a:latin typeface="Arial" pitchFamily="34" charset="0"/>
                <a:cs typeface="Arial" pitchFamily="34" charset="0"/>
              </a:rPr>
              <a:t>MVE des préfectures de Boké et Dubréka récemment identifiés. Une équipe de la Coordination Nationale de la Guinée (sur le virus Ebola) a été </a:t>
            </a:r>
            <a:r>
              <a:rPr lang="fr-FR" sz="700" dirty="0" smtClean="0">
                <a:solidFill>
                  <a:srgbClr val="A6A6A6"/>
                </a:solidFill>
                <a:latin typeface="Arial" pitchFamily="34" charset="0"/>
                <a:cs typeface="Arial" pitchFamily="34" charset="0"/>
              </a:rPr>
              <a:t>envoyée </a:t>
            </a:r>
            <a:r>
              <a:rPr lang="fr-FR" sz="700" dirty="0">
                <a:solidFill>
                  <a:srgbClr val="A6A6A6"/>
                </a:solidFill>
                <a:latin typeface="Arial" pitchFamily="34" charset="0"/>
                <a:cs typeface="Arial" pitchFamily="34" charset="0"/>
              </a:rPr>
              <a:t>à </a:t>
            </a:r>
            <a:r>
              <a:rPr lang="fr-FR" sz="700" dirty="0" err="1">
                <a:solidFill>
                  <a:srgbClr val="A6A6A6"/>
                </a:solidFill>
                <a:latin typeface="Arial" pitchFamily="34" charset="0"/>
                <a:cs typeface="Arial" pitchFamily="34" charset="0"/>
              </a:rPr>
              <a:t>Tanéné</a:t>
            </a:r>
            <a:r>
              <a:rPr lang="fr-FR" sz="700" dirty="0">
                <a:solidFill>
                  <a:srgbClr val="A6A6A6"/>
                </a:solidFill>
                <a:latin typeface="Arial" pitchFamily="34" charset="0"/>
                <a:cs typeface="Arial" pitchFamily="34" charset="0"/>
              </a:rPr>
              <a:t>, sous-préfecture de Dubréka, pour identifier la cause de l'épidémie et </a:t>
            </a:r>
            <a:r>
              <a:rPr lang="fr-FR" sz="700" dirty="0" smtClean="0">
                <a:solidFill>
                  <a:srgbClr val="A6A6A6"/>
                </a:solidFill>
                <a:latin typeface="Arial" pitchFamily="34" charset="0"/>
                <a:cs typeface="Arial" pitchFamily="34" charset="0"/>
              </a:rPr>
              <a:t>établir </a:t>
            </a:r>
            <a:r>
              <a:rPr lang="fr-FR" sz="700" dirty="0">
                <a:solidFill>
                  <a:srgbClr val="A6A6A6"/>
                </a:solidFill>
                <a:latin typeface="Arial" pitchFamily="34" charset="0"/>
                <a:cs typeface="Arial" pitchFamily="34" charset="0"/>
              </a:rPr>
              <a:t>des stratégies d'intervention. Les mesures d'intervention sont également intensifiées à Boké.</a:t>
            </a:r>
            <a:endParaRPr lang="en-US" sz="500" b="1" dirty="0" smtClean="0">
              <a:solidFill>
                <a:srgbClr val="FF721E"/>
              </a:solidFill>
              <a:latin typeface="Arial"/>
            </a:endParaRPr>
          </a:p>
          <a:p>
            <a:r>
              <a:rPr lang="en-US" sz="800" b="1" dirty="0">
                <a:solidFill>
                  <a:srgbClr val="FF721E"/>
                </a:solidFill>
                <a:latin typeface="Arial"/>
              </a:rPr>
              <a:t>RÉGIONAL / MALADIE </a:t>
            </a:r>
            <a:r>
              <a:rPr lang="en-US" sz="800" b="1" dirty="0" smtClean="0">
                <a:solidFill>
                  <a:srgbClr val="FF721E"/>
                </a:solidFill>
                <a:latin typeface="Arial"/>
              </a:rPr>
              <a:t>A VIRUS EBOLA (MVE)</a:t>
            </a:r>
          </a:p>
          <a:p>
            <a:r>
              <a:rPr lang="fr-FR" sz="700" b="1" i="1" cap="all" dirty="0">
                <a:solidFill>
                  <a:srgbClr val="036BB6"/>
                </a:solidFill>
                <a:latin typeface="Arial"/>
              </a:rPr>
              <a:t>5 CAS en trois jours, </a:t>
            </a:r>
            <a:r>
              <a:rPr lang="fr-FR" sz="700" b="1" i="1" cap="all" dirty="0" smtClean="0">
                <a:solidFill>
                  <a:srgbClr val="036BB6"/>
                </a:solidFill>
                <a:latin typeface="Arial"/>
              </a:rPr>
              <a:t>après </a:t>
            </a:r>
            <a:r>
              <a:rPr lang="fr-FR" sz="700" b="1" i="1" cap="all" dirty="0">
                <a:solidFill>
                  <a:srgbClr val="036BB6"/>
                </a:solidFill>
                <a:latin typeface="Arial"/>
              </a:rPr>
              <a:t>35 la SEMAINE </a:t>
            </a:r>
            <a:r>
              <a:rPr lang="fr-FR" sz="700" b="1" i="1" cap="all" dirty="0" smtClean="0">
                <a:solidFill>
                  <a:srgbClr val="036BB6"/>
                </a:solidFill>
                <a:latin typeface="Arial"/>
              </a:rPr>
              <a:t>DERNIÈRE</a:t>
            </a:r>
          </a:p>
          <a:p>
            <a:pPr algn="just"/>
            <a:r>
              <a:rPr lang="fr-FR" sz="700" dirty="0">
                <a:solidFill>
                  <a:srgbClr val="A6A6A6"/>
                </a:solidFill>
                <a:latin typeface="Arial" pitchFamily="34" charset="0"/>
                <a:cs typeface="Arial" pitchFamily="34" charset="0"/>
              </a:rPr>
              <a:t>Entre le 22 et le 24 mai, cinq nouveaux cas ont été signalés en Guinée, et aucun nouveau cas en Sierra Leone. </a:t>
            </a:r>
            <a:r>
              <a:rPr lang="fr-FR" sz="700" dirty="0" smtClean="0">
                <a:solidFill>
                  <a:srgbClr val="A6A6A6"/>
                </a:solidFill>
                <a:latin typeface="Arial" pitchFamily="34" charset="0"/>
                <a:cs typeface="Arial" pitchFamily="34" charset="0"/>
              </a:rPr>
              <a:t>Cependant, la </a:t>
            </a:r>
            <a:r>
              <a:rPr lang="fr-FR" sz="700" dirty="0">
                <a:solidFill>
                  <a:srgbClr val="A6A6A6"/>
                </a:solidFill>
                <a:latin typeface="Arial" pitchFamily="34" charset="0"/>
                <a:cs typeface="Arial" pitchFamily="34" charset="0"/>
              </a:rPr>
              <a:t>semaine qui a pris fin le 17 mai</a:t>
            </a:r>
            <a:r>
              <a:rPr lang="fr-FR" sz="700" dirty="0" smtClean="0">
                <a:solidFill>
                  <a:srgbClr val="A6A6A6"/>
                </a:solidFill>
                <a:latin typeface="Arial" pitchFamily="34" charset="0"/>
                <a:cs typeface="Arial" pitchFamily="34" charset="0"/>
              </a:rPr>
              <a:t>, </a:t>
            </a:r>
            <a:r>
              <a:rPr lang="fr-FR" sz="700" dirty="0">
                <a:solidFill>
                  <a:srgbClr val="A6A6A6"/>
                </a:solidFill>
                <a:latin typeface="Arial" pitchFamily="34" charset="0"/>
                <a:cs typeface="Arial" pitchFamily="34" charset="0"/>
              </a:rPr>
              <a:t>a vu le total hebdomadaire de cas d'Ebola confirmés le plus élevé depuis plus d'un mois, avec 35 cas signalés en Guinée et en Sierra Leone par rapport à seulement neuf cas la semaine précédente. L'aire géographique de la transmission </a:t>
            </a:r>
            <a:r>
              <a:rPr lang="fr-FR" sz="700" dirty="0" smtClean="0">
                <a:solidFill>
                  <a:srgbClr val="A6A6A6"/>
                </a:solidFill>
                <a:latin typeface="Arial" pitchFamily="34" charset="0"/>
                <a:cs typeface="Arial" pitchFamily="34" charset="0"/>
              </a:rPr>
              <a:t>s’est </a:t>
            </a:r>
            <a:r>
              <a:rPr lang="fr-FR" sz="700" dirty="0">
                <a:solidFill>
                  <a:srgbClr val="A6A6A6"/>
                </a:solidFill>
                <a:latin typeface="Arial" pitchFamily="34" charset="0"/>
                <a:cs typeface="Arial" pitchFamily="34" charset="0"/>
              </a:rPr>
              <a:t>également </a:t>
            </a:r>
            <a:r>
              <a:rPr lang="fr-FR" sz="700" dirty="0" smtClean="0">
                <a:solidFill>
                  <a:srgbClr val="A6A6A6"/>
                </a:solidFill>
                <a:latin typeface="Arial" pitchFamily="34" charset="0"/>
                <a:cs typeface="Arial" pitchFamily="34" charset="0"/>
              </a:rPr>
              <a:t>élargie, </a:t>
            </a:r>
            <a:r>
              <a:rPr lang="fr-FR" sz="700" dirty="0">
                <a:solidFill>
                  <a:srgbClr val="A6A6A6"/>
                </a:solidFill>
                <a:latin typeface="Arial" pitchFamily="34" charset="0"/>
                <a:cs typeface="Arial" pitchFamily="34" charset="0"/>
              </a:rPr>
              <a:t>avec six districts signalant des cas - deux fois plus </a:t>
            </a:r>
            <a:r>
              <a:rPr lang="fr-FR" sz="700" dirty="0" smtClean="0">
                <a:solidFill>
                  <a:srgbClr val="A6A6A6"/>
                </a:solidFill>
                <a:latin typeface="Arial" pitchFamily="34" charset="0"/>
                <a:cs typeface="Arial" pitchFamily="34" charset="0"/>
              </a:rPr>
              <a:t>que dans </a:t>
            </a:r>
            <a:r>
              <a:rPr lang="fr-FR" sz="700" dirty="0">
                <a:solidFill>
                  <a:srgbClr val="A6A6A6"/>
                </a:solidFill>
                <a:latin typeface="Arial" pitchFamily="34" charset="0"/>
                <a:cs typeface="Arial" pitchFamily="34" charset="0"/>
              </a:rPr>
              <a:t>les semaines précédentes</a:t>
            </a:r>
            <a:r>
              <a:rPr lang="fr-FR" sz="700">
                <a:solidFill>
                  <a:srgbClr val="A6A6A6"/>
                </a:solidFill>
                <a:latin typeface="Arial" pitchFamily="34" charset="0"/>
                <a:cs typeface="Arial" pitchFamily="34" charset="0"/>
              </a:rPr>
              <a:t>. </a:t>
            </a:r>
            <a:endParaRPr lang="fr-FR" sz="700" dirty="0">
              <a:solidFill>
                <a:srgbClr val="A6A6A6"/>
              </a:solidFill>
              <a:latin typeface="Arial" pitchFamily="34" charset="0"/>
              <a:cs typeface="Arial" pitchFamily="34" charset="0"/>
            </a:endParaRPr>
          </a:p>
          <a:p>
            <a:pPr algn="just"/>
            <a:r>
              <a:rPr lang="fr-FR" sz="700" dirty="0">
                <a:solidFill>
                  <a:srgbClr val="A6A6A6"/>
                </a:solidFill>
                <a:latin typeface="Arial" pitchFamily="34" charset="0"/>
                <a:cs typeface="Arial" pitchFamily="34" charset="0"/>
              </a:rPr>
              <a:t> </a:t>
            </a:r>
          </a:p>
        </p:txBody>
      </p:sp>
      <p:sp>
        <p:nvSpPr>
          <p:cNvPr id="66" name="TextBox 22"/>
          <p:cNvSpPr txBox="1"/>
          <p:nvPr/>
        </p:nvSpPr>
        <p:spPr>
          <a:xfrm>
            <a:off x="5045194" y="3465218"/>
            <a:ext cx="432048"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RCA</a:t>
            </a:r>
            <a:endParaRPr lang="en-GB" dirty="0"/>
          </a:p>
        </p:txBody>
      </p:sp>
      <p:sp>
        <p:nvSpPr>
          <p:cNvPr id="68" name="TextBox 44"/>
          <p:cNvSpPr txBox="1"/>
          <p:nvPr/>
        </p:nvSpPr>
        <p:spPr>
          <a:xfrm>
            <a:off x="5083324" y="3721564"/>
            <a:ext cx="949954" cy="221538"/>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DÉPLACÉS PAR DES ATTAQUES</a:t>
            </a:r>
            <a:endParaRPr lang="en-GB" dirty="0"/>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39" name="TextBox 22"/>
          <p:cNvSpPr txBox="1"/>
          <p:nvPr/>
        </p:nvSpPr>
        <p:spPr>
          <a:xfrm>
            <a:off x="3080131" y="1986643"/>
            <a:ext cx="600223"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a:t>
            </a:r>
            <a:endParaRPr lang="en-GB" dirty="0"/>
          </a:p>
        </p:txBody>
      </p:sp>
      <p:sp>
        <p:nvSpPr>
          <p:cNvPr id="63" name="TextBox 22"/>
          <p:cNvSpPr txBox="1"/>
          <p:nvPr/>
        </p:nvSpPr>
        <p:spPr>
          <a:xfrm>
            <a:off x="18108" y="4193488"/>
            <a:ext cx="1697820" cy="31598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GUINÉE</a:t>
            </a:r>
            <a:endParaRPr lang="en-GB" dirty="0"/>
          </a:p>
        </p:txBody>
      </p:sp>
      <p:pic>
        <p:nvPicPr>
          <p:cNvPr id="64" name="Image 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266" y="4583364"/>
            <a:ext cx="217529" cy="210513"/>
          </a:xfrm>
          <a:prstGeom prst="rect">
            <a:avLst/>
          </a:prstGeom>
        </p:spPr>
      </p:pic>
      <p:cxnSp>
        <p:nvCxnSpPr>
          <p:cNvPr id="74" name="Connecteur en angle 73"/>
          <p:cNvCxnSpPr/>
          <p:nvPr/>
        </p:nvCxnSpPr>
        <p:spPr>
          <a:xfrm rot="5400000" flipH="1" flipV="1">
            <a:off x="22242" y="3650992"/>
            <a:ext cx="1000647" cy="155228"/>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35" name="TextBox 44"/>
          <p:cNvSpPr txBox="1"/>
          <p:nvPr/>
        </p:nvSpPr>
        <p:spPr>
          <a:xfrm>
            <a:off x="3663897" y="2193475"/>
            <a:ext cx="1014027"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ARRIVENT DU MALI</a:t>
            </a:r>
            <a:endParaRPr lang="en-GB" sz="900" b="1" dirty="0">
              <a:solidFill>
                <a:srgbClr val="026DB6"/>
              </a:solidFill>
              <a:latin typeface="Arial" panose="020B0604020202020204" pitchFamily="34" charset="0"/>
              <a:cs typeface="Arial" panose="020B0604020202020204" pitchFamily="34" charset="0"/>
            </a:endParaRPr>
          </a:p>
        </p:txBody>
      </p:sp>
      <p:sp>
        <p:nvSpPr>
          <p:cNvPr id="37" name="TextBox 44"/>
          <p:cNvSpPr txBox="1"/>
          <p:nvPr/>
        </p:nvSpPr>
        <p:spPr>
          <a:xfrm>
            <a:off x="577288" y="4509474"/>
            <a:ext cx="808971" cy="423285"/>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NOUVEAUX CAS EN TROIS JOURS</a:t>
            </a:r>
            <a:endParaRPr lang="en-GB" dirty="0"/>
          </a:p>
        </p:txBody>
      </p:sp>
      <p:sp>
        <p:nvSpPr>
          <p:cNvPr id="52" name="TextBox 22"/>
          <p:cNvSpPr txBox="1"/>
          <p:nvPr/>
        </p:nvSpPr>
        <p:spPr>
          <a:xfrm>
            <a:off x="1953299" y="4228927"/>
            <a:ext cx="1377177"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SIERRA LEONE</a:t>
            </a:r>
            <a:endParaRPr lang="en-GB" dirty="0"/>
          </a:p>
        </p:txBody>
      </p:sp>
      <p:sp>
        <p:nvSpPr>
          <p:cNvPr id="54" name="TextBox 44"/>
          <p:cNvSpPr txBox="1"/>
          <p:nvPr/>
        </p:nvSpPr>
        <p:spPr>
          <a:xfrm>
            <a:off x="2351195" y="4482746"/>
            <a:ext cx="979281" cy="221538"/>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CAS MVE EN TROIS JOURS</a:t>
            </a:r>
            <a:endParaRPr lang="en-GB" dirty="0"/>
          </a:p>
        </p:txBody>
      </p:sp>
      <p:cxnSp>
        <p:nvCxnSpPr>
          <p:cNvPr id="50" name="Connecteur en angle 49"/>
          <p:cNvCxnSpPr/>
          <p:nvPr/>
        </p:nvCxnSpPr>
        <p:spPr>
          <a:xfrm rot="10800000">
            <a:off x="946854" y="3538450"/>
            <a:ext cx="1294074" cy="746237"/>
          </a:xfrm>
          <a:prstGeom prst="bentConnector3">
            <a:avLst>
              <a:gd name="adj1" fmla="val 43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46" name="TextBox 22"/>
          <p:cNvSpPr txBox="1"/>
          <p:nvPr/>
        </p:nvSpPr>
        <p:spPr>
          <a:xfrm>
            <a:off x="1646426" y="1711095"/>
            <a:ext cx="449573"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MALI</a:t>
            </a:r>
            <a:endParaRPr lang="en-GB" dirty="0"/>
          </a:p>
        </p:txBody>
      </p:sp>
      <p:sp>
        <p:nvSpPr>
          <p:cNvPr id="55" name="TextBox 44"/>
          <p:cNvSpPr txBox="1"/>
          <p:nvPr/>
        </p:nvSpPr>
        <p:spPr>
          <a:xfrm>
            <a:off x="2307862" y="1926706"/>
            <a:ext cx="857645" cy="375821"/>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FUIENT DES RAIDS ARMÉS</a:t>
            </a:r>
            <a:endParaRPr lang="en-GB" dirty="0"/>
          </a:p>
        </p:txBody>
      </p:sp>
      <p:sp>
        <p:nvSpPr>
          <p:cNvPr id="59" name="TextBox 48"/>
          <p:cNvSpPr txBox="1"/>
          <p:nvPr/>
        </p:nvSpPr>
        <p:spPr>
          <a:xfrm>
            <a:off x="1763767" y="1960482"/>
            <a:ext cx="485414" cy="282109"/>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27m</a:t>
            </a:r>
            <a:endParaRPr lang="en-GB" sz="1600" b="1" dirty="0">
              <a:solidFill>
                <a:srgbClr val="026DB6"/>
              </a:solidFill>
              <a:latin typeface="Arial" panose="020B0604020202020204" pitchFamily="34" charset="0"/>
              <a:cs typeface="Arial" panose="020B0604020202020204" pitchFamily="34" charset="0"/>
            </a:endParaRPr>
          </a:p>
        </p:txBody>
      </p:sp>
      <p:sp>
        <p:nvSpPr>
          <p:cNvPr id="44" name="TextBox 48"/>
          <p:cNvSpPr txBox="1"/>
          <p:nvPr/>
        </p:nvSpPr>
        <p:spPr>
          <a:xfrm>
            <a:off x="4554613" y="3717475"/>
            <a:ext cx="503311" cy="22562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4,4m</a:t>
            </a:r>
            <a:endParaRPr lang="en-GB" sz="1600" b="1" dirty="0">
              <a:solidFill>
                <a:srgbClr val="026DB6"/>
              </a:solidFill>
              <a:latin typeface="Arial" panose="020B0604020202020204" pitchFamily="34" charset="0"/>
              <a:cs typeface="Arial" panose="020B0604020202020204" pitchFamily="34" charset="0"/>
            </a:endParaRPr>
          </a:p>
        </p:txBody>
      </p:sp>
      <p:pic>
        <p:nvPicPr>
          <p:cNvPr id="45" name="Imag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27535" y="4488259"/>
            <a:ext cx="217529" cy="210513"/>
          </a:xfrm>
          <a:prstGeom prst="rect">
            <a:avLst/>
          </a:prstGeom>
        </p:spPr>
      </p:pic>
      <p:pic>
        <p:nvPicPr>
          <p:cNvPr id="47" name="Picture 6"/>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640703" y="1952276"/>
            <a:ext cx="246128" cy="246128"/>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22"/>
          <p:cNvSpPr txBox="1"/>
          <p:nvPr/>
        </p:nvSpPr>
        <p:spPr>
          <a:xfrm>
            <a:off x="2966565" y="2997525"/>
            <a:ext cx="795959"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NIGÉRIA</a:t>
            </a:r>
            <a:endParaRPr lang="en-GB" dirty="0"/>
          </a:p>
        </p:txBody>
      </p:sp>
      <p:sp>
        <p:nvSpPr>
          <p:cNvPr id="60" name="TextBox 44"/>
          <p:cNvSpPr txBox="1"/>
          <p:nvPr/>
        </p:nvSpPr>
        <p:spPr>
          <a:xfrm>
            <a:off x="3229775" y="3220259"/>
            <a:ext cx="1324838"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HAUSSE DES FEMMES KAMIKASES</a:t>
            </a:r>
            <a:endParaRPr lang="en-GB" sz="900" b="1" dirty="0">
              <a:solidFill>
                <a:srgbClr val="026DB6"/>
              </a:solidFill>
              <a:latin typeface="Arial" panose="020B0604020202020204" pitchFamily="34" charset="0"/>
              <a:cs typeface="Arial" panose="020B0604020202020204" pitchFamily="34" charset="0"/>
            </a:endParaRPr>
          </a:p>
        </p:txBody>
      </p:sp>
      <p:sp>
        <p:nvSpPr>
          <p:cNvPr id="32" name="TextBox 48"/>
          <p:cNvSpPr txBox="1"/>
          <p:nvPr/>
        </p:nvSpPr>
        <p:spPr>
          <a:xfrm>
            <a:off x="3290411" y="2225534"/>
            <a:ext cx="345493"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238</a:t>
            </a:r>
            <a:endParaRPr lang="en-GB" sz="1600" b="1" dirty="0">
              <a:solidFill>
                <a:srgbClr val="026DB6"/>
              </a:solidFill>
              <a:latin typeface="Arial" panose="020B0604020202020204" pitchFamily="34" charset="0"/>
              <a:cs typeface="Arial" panose="020B0604020202020204" pitchFamily="34" charset="0"/>
            </a:endParaRPr>
          </a:p>
        </p:txBody>
      </p:sp>
      <p:sp>
        <p:nvSpPr>
          <p:cNvPr id="38" name="TextBox 48"/>
          <p:cNvSpPr txBox="1"/>
          <p:nvPr/>
        </p:nvSpPr>
        <p:spPr>
          <a:xfrm>
            <a:off x="2175999" y="4474036"/>
            <a:ext cx="146365"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0</a:t>
            </a:r>
            <a:endParaRPr lang="en-GB" sz="1600" b="1" dirty="0">
              <a:solidFill>
                <a:srgbClr val="026DB6"/>
              </a:solidFill>
              <a:latin typeface="Arial" panose="020B0604020202020204" pitchFamily="34" charset="0"/>
              <a:cs typeface="Arial" panose="020B0604020202020204" pitchFamily="34" charset="0"/>
            </a:endParaRPr>
          </a:p>
        </p:txBody>
      </p:sp>
      <p:pic>
        <p:nvPicPr>
          <p:cNvPr id="40" name="Picture 6"/>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042444" y="2217328"/>
            <a:ext cx="246128" cy="246128"/>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p:cNvPicPr>
            <a:picLocks noChangeAspect="1"/>
          </p:cNvPicPr>
          <p:nvPr/>
        </p:nvPicPr>
        <p:blipFill>
          <a:blip r:embed="rId6"/>
          <a:stretch>
            <a:fillRect/>
          </a:stretch>
        </p:blipFill>
        <p:spPr>
          <a:xfrm>
            <a:off x="2921813" y="3254676"/>
            <a:ext cx="236250" cy="225000"/>
          </a:xfrm>
          <a:prstGeom prst="rect">
            <a:avLst/>
          </a:prstGeom>
        </p:spPr>
      </p:pic>
      <p:pic>
        <p:nvPicPr>
          <p:cNvPr id="41" name="Picture 6"/>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308485" y="3709269"/>
            <a:ext cx="246128" cy="246128"/>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48"/>
          <p:cNvSpPr txBox="1"/>
          <p:nvPr/>
        </p:nvSpPr>
        <p:spPr>
          <a:xfrm>
            <a:off x="371767" y="4571340"/>
            <a:ext cx="146365" cy="229717"/>
          </a:xfrm>
          <a:prstGeom prst="rect">
            <a:avLst/>
          </a:prstGeom>
          <a:noFill/>
        </p:spPr>
        <p:txBody>
          <a:bodyPr wrap="square" lIns="0" tIns="0" rIns="0" bIns="0" rtlCol="0">
            <a:noAutofit/>
          </a:bodyPr>
          <a:lstStyle/>
          <a:p>
            <a:pPr algn="r"/>
            <a:r>
              <a:rPr lang="en-GB" sz="1600" b="1" dirty="0">
                <a:solidFill>
                  <a:srgbClr val="026DB6"/>
                </a:solidFill>
                <a:latin typeface="Arial" panose="020B0604020202020204" pitchFamily="34" charset="0"/>
                <a:cs typeface="Arial" panose="020B0604020202020204" pitchFamily="34" charset="0"/>
              </a:rPr>
              <a:t>5</a:t>
            </a:r>
          </a:p>
        </p:txBody>
      </p:sp>
      <p:pic>
        <p:nvPicPr>
          <p:cNvPr id="2" name="Imag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
            <a:ext cx="10675293" cy="828303"/>
          </a:xfrm>
          <a:prstGeom prst="rect">
            <a:avLst/>
          </a:prstGeom>
        </p:spPr>
      </p:pic>
      <p:sp>
        <p:nvSpPr>
          <p:cNvPr id="33" name="ZoneTexte 32"/>
          <p:cNvSpPr txBox="1"/>
          <p:nvPr/>
        </p:nvSpPr>
        <p:spPr>
          <a:xfrm>
            <a:off x="6721523" y="475406"/>
            <a:ext cx="1289473" cy="253916"/>
          </a:xfrm>
          <a:prstGeom prst="rect">
            <a:avLst/>
          </a:prstGeom>
          <a:noFill/>
        </p:spPr>
        <p:txBody>
          <a:bodyPr wrap="square" rtlCol="0">
            <a:spAutoFit/>
          </a:bodyPr>
          <a:lstStyle/>
          <a:p>
            <a:r>
              <a:rPr lang="fr-CA" sz="1050" dirty="0" smtClean="0">
                <a:solidFill>
                  <a:schemeClr val="bg2">
                    <a:lumMod val="75000"/>
                  </a:schemeClr>
                </a:solidFill>
                <a:latin typeface="Arial" panose="020B0604020202020204" pitchFamily="34" charset="0"/>
                <a:cs typeface="Arial" panose="020B0604020202020204" pitchFamily="34" charset="0"/>
              </a:rPr>
              <a:t>19 – 25 mai 2015</a:t>
            </a:r>
            <a:endParaRPr lang="fr-CA" sz="1050" dirty="0">
              <a:solidFill>
                <a:schemeClr val="bg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5603</TotalTime>
  <Words>629</Words>
  <Application>Microsoft Office PowerPoint</Application>
  <PresentationFormat>Personnalisé</PresentationFormat>
  <Paragraphs>45</Paragraphs>
  <Slides>1</Slides>
  <Notes>1</Notes>
  <HiddenSlides>0</HiddenSlides>
  <MMClips>0</MMClips>
  <ScaleCrop>false</ScaleCrop>
  <HeadingPairs>
    <vt:vector size="4" baseType="variant">
      <vt:variant>
        <vt:lpstr>Thème</vt:lpstr>
      </vt:variant>
      <vt:variant>
        <vt:i4>1</vt:i4>
      </vt:variant>
      <vt:variant>
        <vt:lpstr>Titres des diapositives</vt:lpstr>
      </vt:variant>
      <vt:variant>
        <vt:i4>1</vt:i4>
      </vt:variant>
    </vt:vector>
  </HeadingPairs>
  <TitlesOfParts>
    <vt:vector size="2" baseType="lpstr">
      <vt:lpstr>Office Theme</vt:lpstr>
      <vt:lpstr>Présentation PowerPoint</vt:lpstr>
    </vt:vector>
  </TitlesOfParts>
  <Company>OCHA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Seynabou Niang</cp:lastModifiedBy>
  <cp:revision>628</cp:revision>
  <cp:lastPrinted>2014-12-11T10:27:48Z</cp:lastPrinted>
  <dcterms:created xsi:type="dcterms:W3CDTF">2014-03-10T10:37:19Z</dcterms:created>
  <dcterms:modified xsi:type="dcterms:W3CDTF">2015-05-28T16:03:15Z</dcterms:modified>
</cp:coreProperties>
</file>