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
  </p:notesMasterIdLst>
  <p:handoutMasterIdLst>
    <p:handoutMasterId r:id="rId5"/>
  </p:handoutMasterIdLst>
  <p:sldIdLst>
    <p:sldId id="256" r:id="rId3"/>
  </p:sldIdLst>
  <p:sldSz cx="10693400" cy="7561263"/>
  <p:notesSz cx="6797675" cy="9928225"/>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036BB6"/>
    <a:srgbClr val="FF721E"/>
    <a:srgbClr val="404040"/>
    <a:srgbClr val="026DB6"/>
    <a:srgbClr val="E1E8F6"/>
    <a:srgbClr val="659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926" autoAdjust="0"/>
    <p:restoredTop sz="96453" autoAdjust="0"/>
  </p:normalViewPr>
  <p:slideViewPr>
    <p:cSldViewPr>
      <p:cViewPr>
        <p:scale>
          <a:sx n="130" d="100"/>
          <a:sy n="130" d="100"/>
        </p:scale>
        <p:origin x="-300" y="1368"/>
      </p:cViewPr>
      <p:guideLst>
        <p:guide orient="horz" pos="2382"/>
        <p:guide pos="336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sz="quarter" idx="1"/>
          </p:nvPr>
        </p:nvSpPr>
        <p:spPr>
          <a:xfrm>
            <a:off x="3850446" y="4"/>
            <a:ext cx="2945659" cy="496412"/>
          </a:xfrm>
          <a:prstGeom prst="rect">
            <a:avLst/>
          </a:prstGeom>
        </p:spPr>
        <p:txBody>
          <a:bodyPr vert="horz" lIns="88230" tIns="44115" rIns="88230" bIns="44115" rtlCol="0"/>
          <a:lstStyle>
            <a:lvl1pPr algn="r">
              <a:defRPr sz="1200"/>
            </a:lvl1pPr>
          </a:lstStyle>
          <a:p>
            <a:fld id="{8D0646A3-2D5B-49F5-BAF5-25EA1885F4A2}" type="datetimeFigureOut">
              <a:rPr lang="en-GB" smtClean="0"/>
              <a:pPr/>
              <a:t>09/06/2015</a:t>
            </a:fld>
            <a:endParaRPr lang="en-GB"/>
          </a:p>
        </p:txBody>
      </p:sp>
      <p:sp>
        <p:nvSpPr>
          <p:cNvPr id="4" name="Footer Placeholder 3"/>
          <p:cNvSpPr>
            <a:spLocks noGrp="1"/>
          </p:cNvSpPr>
          <p:nvPr>
            <p:ph type="ftr" sz="quarter" idx="2"/>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5" name="Slide Number Placeholder 4"/>
          <p:cNvSpPr>
            <a:spLocks noGrp="1"/>
          </p:cNvSpPr>
          <p:nvPr>
            <p:ph type="sldNum" sz="quarter" idx="3"/>
          </p:nvPr>
        </p:nvSpPr>
        <p:spPr>
          <a:xfrm>
            <a:off x="3850446" y="9430093"/>
            <a:ext cx="2945659" cy="496412"/>
          </a:xfrm>
          <a:prstGeom prst="rect">
            <a:avLst/>
          </a:prstGeom>
        </p:spPr>
        <p:txBody>
          <a:bodyPr vert="horz" lIns="88230" tIns="44115" rIns="88230" bIns="44115" rtlCol="0" anchor="b"/>
          <a:lstStyle>
            <a:lvl1pPr algn="r">
              <a:defRPr sz="1200"/>
            </a:lvl1pPr>
          </a:lstStyle>
          <a:p>
            <a:fld id="{577AD020-3FC2-4759-B854-5FBC332A98B5}" type="slidenum">
              <a:rPr lang="en-GB" smtClean="0"/>
              <a:pPr/>
              <a:t>‹N°›</a:t>
            </a:fld>
            <a:endParaRPr lang="en-GB"/>
          </a:p>
        </p:txBody>
      </p:sp>
    </p:spTree>
    <p:extLst>
      <p:ext uri="{BB962C8B-B14F-4D97-AF65-F5344CB8AC3E}">
        <p14:creationId xmlns:p14="http://schemas.microsoft.com/office/powerpoint/2010/main" val="499453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idx="1"/>
          </p:nvPr>
        </p:nvSpPr>
        <p:spPr>
          <a:xfrm>
            <a:off x="3850446" y="4"/>
            <a:ext cx="2945659" cy="496412"/>
          </a:xfrm>
          <a:prstGeom prst="rect">
            <a:avLst/>
          </a:prstGeom>
        </p:spPr>
        <p:txBody>
          <a:bodyPr vert="horz" lIns="88230" tIns="44115" rIns="88230" bIns="44115" rtlCol="0"/>
          <a:lstStyle>
            <a:lvl1pPr algn="r">
              <a:defRPr sz="1200"/>
            </a:lvl1pPr>
          </a:lstStyle>
          <a:p>
            <a:fld id="{5A2B425A-96DC-4E2D-8346-6BA9089F278C}" type="datetimeFigureOut">
              <a:rPr lang="en-GB" smtClean="0"/>
              <a:pPr/>
              <a:t>09/06/2015</a:t>
            </a:fld>
            <a:endParaRPr lang="en-GB"/>
          </a:p>
        </p:txBody>
      </p:sp>
      <p:sp>
        <p:nvSpPr>
          <p:cNvPr id="4" name="Slide Image Placeholder 3"/>
          <p:cNvSpPr>
            <a:spLocks noGrp="1" noRot="1" noChangeAspect="1"/>
          </p:cNvSpPr>
          <p:nvPr>
            <p:ph type="sldImg" idx="2"/>
          </p:nvPr>
        </p:nvSpPr>
        <p:spPr>
          <a:xfrm>
            <a:off x="768350" y="746125"/>
            <a:ext cx="5260975" cy="3721100"/>
          </a:xfrm>
          <a:prstGeom prst="rect">
            <a:avLst/>
          </a:prstGeom>
          <a:noFill/>
          <a:ln w="12700">
            <a:solidFill>
              <a:prstClr val="black"/>
            </a:solidFill>
          </a:ln>
        </p:spPr>
        <p:txBody>
          <a:bodyPr vert="horz" lIns="88230" tIns="44115" rIns="88230" bIns="44115"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88230" tIns="44115" rIns="88230" bIns="441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7" name="Slide Number Placeholder 6"/>
          <p:cNvSpPr>
            <a:spLocks noGrp="1"/>
          </p:cNvSpPr>
          <p:nvPr>
            <p:ph type="sldNum" sz="quarter" idx="5"/>
          </p:nvPr>
        </p:nvSpPr>
        <p:spPr>
          <a:xfrm>
            <a:off x="3850446" y="9430093"/>
            <a:ext cx="2945659" cy="496412"/>
          </a:xfrm>
          <a:prstGeom prst="rect">
            <a:avLst/>
          </a:prstGeom>
        </p:spPr>
        <p:txBody>
          <a:bodyPr vert="horz" lIns="88230" tIns="44115" rIns="88230" bIns="44115" rtlCol="0" anchor="b"/>
          <a:lstStyle>
            <a:lvl1pPr algn="r">
              <a:defRPr sz="1200"/>
            </a:lvl1pPr>
          </a:lstStyle>
          <a:p>
            <a:fld id="{A2D061BF-6542-4C76-8F8B-861149430082}" type="slidenum">
              <a:rPr lang="en-GB" smtClean="0"/>
              <a:pPr/>
              <a:t>‹N°›</a:t>
            </a:fld>
            <a:endParaRPr lang="en-GB"/>
          </a:p>
        </p:txBody>
      </p:sp>
    </p:spTree>
    <p:extLst>
      <p:ext uri="{BB962C8B-B14F-4D97-AF65-F5344CB8AC3E}">
        <p14:creationId xmlns:p14="http://schemas.microsoft.com/office/powerpoint/2010/main" val="3743431958"/>
      </p:ext>
    </p:extLst>
  </p:cSld>
  <p:clrMap bg1="lt1" tx1="dk1" bg2="lt2" tx2="dk2" accent1="accent1" accent2="accent2" accent3="accent3" accent4="accent4" accent5="accent5" accent6="accent6" hlink="hlink" folHlink="folHlink"/>
  <p:hf sldNum="0" hdr="0" ftr="0" dt="0"/>
  <p:notesStyle>
    <a:lvl1pPr marL="0" algn="l" defTabSz="995690" rtl="0" eaLnBrk="1" latinLnBrk="0" hangingPunct="1">
      <a:defRPr sz="1300" kern="1200">
        <a:solidFill>
          <a:schemeClr val="tx1"/>
        </a:solidFill>
        <a:latin typeface="+mn-lt"/>
        <a:ea typeface="+mn-ea"/>
        <a:cs typeface="+mn-cs"/>
      </a:defRPr>
    </a:lvl1pPr>
    <a:lvl2pPr marL="497845" algn="l" defTabSz="995690" rtl="0" eaLnBrk="1" latinLnBrk="0" hangingPunct="1">
      <a:defRPr sz="1300" kern="1200">
        <a:solidFill>
          <a:schemeClr val="tx1"/>
        </a:solidFill>
        <a:latin typeface="+mn-lt"/>
        <a:ea typeface="+mn-ea"/>
        <a:cs typeface="+mn-cs"/>
      </a:defRPr>
    </a:lvl2pPr>
    <a:lvl3pPr marL="995690" algn="l" defTabSz="995690" rtl="0" eaLnBrk="1" latinLnBrk="0" hangingPunct="1">
      <a:defRPr sz="1300" kern="1200">
        <a:solidFill>
          <a:schemeClr val="tx1"/>
        </a:solidFill>
        <a:latin typeface="+mn-lt"/>
        <a:ea typeface="+mn-ea"/>
        <a:cs typeface="+mn-cs"/>
      </a:defRPr>
    </a:lvl3pPr>
    <a:lvl4pPr marL="1493535" algn="l" defTabSz="995690" rtl="0" eaLnBrk="1" latinLnBrk="0" hangingPunct="1">
      <a:defRPr sz="1300" kern="1200">
        <a:solidFill>
          <a:schemeClr val="tx1"/>
        </a:solidFill>
        <a:latin typeface="+mn-lt"/>
        <a:ea typeface="+mn-ea"/>
        <a:cs typeface="+mn-cs"/>
      </a:defRPr>
    </a:lvl4pPr>
    <a:lvl5pPr marL="1991380" algn="l" defTabSz="995690" rtl="0" eaLnBrk="1" latinLnBrk="0" hangingPunct="1">
      <a:defRPr sz="1300" kern="1200">
        <a:solidFill>
          <a:schemeClr val="tx1"/>
        </a:solidFill>
        <a:latin typeface="+mn-lt"/>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746125"/>
            <a:ext cx="5260975" cy="37211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2713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2348894"/>
            <a:ext cx="9089390" cy="1620771"/>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02DC2E5-8ACC-47FC-9359-99277C577CE0}" type="datetime1">
              <a:rPr lang="en-GB" smtClean="0"/>
              <a:pPr/>
              <a:t>09/06/2015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255929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3E7074-8760-4BCC-837A-292AACC0D714}" type="datetime1">
              <a:rPr lang="en-GB" smtClean="0"/>
              <a:pPr/>
              <a:t>09/06/2015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277980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2803"/>
            <a:ext cx="2406015" cy="645157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4670" y="302803"/>
            <a:ext cx="7039822" cy="64515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A0E6EA-3E7E-4BFF-8ABC-259986C49B93}" type="datetime1">
              <a:rPr lang="en-GB" smtClean="0"/>
              <a:pPr/>
              <a:t>09/06/2015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53597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6E99D6-352E-4F51-84FB-A2FC5DF7FEF4}" type="datetime1">
              <a:rPr lang="en-GB" smtClean="0"/>
              <a:pPr/>
              <a:t>09/06/2015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1856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8813"/>
            <a:ext cx="9089390" cy="1501751"/>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16BB3-7439-468A-B41B-39126443FFBC}" type="datetime1">
              <a:rPr lang="en-GB" smtClean="0"/>
              <a:pPr/>
              <a:t>09/06/2015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70272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4670"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35812"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E75163-42EC-4AD8-B81D-DF080387C213}" type="datetime1">
              <a:rPr lang="en-GB" smtClean="0"/>
              <a:pPr/>
              <a:t>09/06/2015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38416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670" y="1692533"/>
            <a:ext cx="4724775"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34670" y="2397901"/>
            <a:ext cx="4724775"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099" y="1692533"/>
            <a:ext cx="4726632"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432099" y="2397901"/>
            <a:ext cx="4726632"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106A3D-A572-457C-AB25-92061A9246A4}" type="datetime1">
              <a:rPr lang="en-GB" smtClean="0"/>
              <a:pPr/>
              <a:t>09/06/2015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69430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F506773-2272-4D7C-9F58-EEB8F2B23F2E}" type="datetime1">
              <a:rPr lang="en-GB" smtClean="0"/>
              <a:pPr/>
              <a:t>09/06/2015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8680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 y="0"/>
            <a:ext cx="10692384" cy="7562088"/>
          </a:xfrm>
          <a:prstGeom prst="rect">
            <a:avLst/>
          </a:prstGeom>
          <a:noFill/>
          <a:ln>
            <a:noFill/>
          </a:ln>
        </p:spPr>
      </p:pic>
      <p:sp>
        <p:nvSpPr>
          <p:cNvPr id="2" name="Date Placeholder 1"/>
          <p:cNvSpPr>
            <a:spLocks noGrp="1"/>
          </p:cNvSpPr>
          <p:nvPr>
            <p:ph type="dt" sz="half" idx="10"/>
          </p:nvPr>
        </p:nvSpPr>
        <p:spPr/>
        <p:txBody>
          <a:bodyPr/>
          <a:lstStyle/>
          <a:p>
            <a:fld id="{97A29D95-B44C-4E17-8D1E-C0C6D26135E7}" type="datetime1">
              <a:rPr lang="en-GB" smtClean="0"/>
              <a:pPr/>
              <a:t>09/06/2015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3893383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0" y="301050"/>
            <a:ext cx="3518055" cy="1281214"/>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4180823" y="301052"/>
            <a:ext cx="5977907" cy="6453328"/>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670" y="1582266"/>
            <a:ext cx="3518055" cy="517211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5B157-4115-4BD9-B1EA-F5747A4B8A1C}" type="datetime1">
              <a:rPr lang="en-GB" smtClean="0"/>
              <a:pPr/>
              <a:t>09/06/2015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2062471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92884"/>
            <a:ext cx="6416040" cy="624855"/>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2095981" y="675613"/>
            <a:ext cx="6416040" cy="4536758"/>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2095981" y="5917739"/>
            <a:ext cx="6416040" cy="88739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A93CA-EEB8-4DBE-AFFC-5980FCA8EDDA}" type="datetime1">
              <a:rPr lang="en-GB" smtClean="0"/>
              <a:pPr/>
              <a:t>09/06/2015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8687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302801"/>
            <a:ext cx="9624060" cy="1260211"/>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534670" y="1764296"/>
            <a:ext cx="9624060" cy="4990084"/>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534670" y="7008172"/>
            <a:ext cx="2495127" cy="402567"/>
          </a:xfrm>
          <a:prstGeom prst="rect">
            <a:avLst/>
          </a:prstGeom>
        </p:spPr>
        <p:txBody>
          <a:bodyPr vert="horz" lIns="99569" tIns="49785" rIns="99569" bIns="49785" rtlCol="0" anchor="ctr"/>
          <a:lstStyle>
            <a:lvl1pPr algn="l">
              <a:defRPr sz="1300">
                <a:solidFill>
                  <a:schemeClr val="tx1">
                    <a:tint val="75000"/>
                  </a:schemeClr>
                </a:solidFill>
              </a:defRPr>
            </a:lvl1pPr>
          </a:lstStyle>
          <a:p>
            <a:fld id="{ABF06E5B-50A3-4DD2-AAC9-73A32F812E11}" type="datetime1">
              <a:rPr lang="en-GB" smtClean="0"/>
              <a:pPr/>
              <a:t>09/06/2015</a:t>
            </a:fld>
            <a:endParaRPr lang="en-GB"/>
          </a:p>
        </p:txBody>
      </p:sp>
      <p:sp>
        <p:nvSpPr>
          <p:cNvPr id="5" name="Footer Placeholder 4"/>
          <p:cNvSpPr>
            <a:spLocks noGrp="1"/>
          </p:cNvSpPr>
          <p:nvPr>
            <p:ph type="ftr" sz="quarter" idx="3"/>
          </p:nvPr>
        </p:nvSpPr>
        <p:spPr>
          <a:xfrm>
            <a:off x="3653579" y="7008172"/>
            <a:ext cx="3386243" cy="40256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663603" y="7008172"/>
            <a:ext cx="2495127" cy="402567"/>
          </a:xfrm>
          <a:prstGeom prst="rect">
            <a:avLst/>
          </a:prstGeom>
        </p:spPr>
        <p:txBody>
          <a:bodyPr vert="horz" lIns="99569" tIns="49785" rIns="99569" bIns="49785" rtlCol="0" anchor="ctr"/>
          <a:lstStyle>
            <a:lvl1pPr algn="r">
              <a:defRPr sz="1300">
                <a:solidFill>
                  <a:schemeClr val="tx1">
                    <a:tint val="75000"/>
                  </a:schemeClr>
                </a:solidFill>
              </a:defRPr>
            </a:lvl1pPr>
          </a:lstStyle>
          <a:p>
            <a:fld id="{FF547F84-F19D-43CA-90AB-35119836C190}" type="slidenum">
              <a:rPr lang="en-GB" smtClean="0"/>
              <a:pPr/>
              <a:t>‹N°›</a:t>
            </a:fld>
            <a:endParaRPr lang="en-GB"/>
          </a:p>
        </p:txBody>
      </p:sp>
    </p:spTree>
    <p:extLst>
      <p:ext uri="{BB962C8B-B14F-4D97-AF65-F5344CB8AC3E}">
        <p14:creationId xmlns:p14="http://schemas.microsoft.com/office/powerpoint/2010/main" val="241276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 y="846490"/>
            <a:ext cx="6683826" cy="6019756"/>
          </a:xfrm>
          <a:prstGeom prst="rect">
            <a:avLst/>
          </a:prstGeom>
        </p:spPr>
      </p:pic>
      <p:sp>
        <p:nvSpPr>
          <p:cNvPr id="20" name="TextBox 19"/>
          <p:cNvSpPr txBox="1"/>
          <p:nvPr/>
        </p:nvSpPr>
        <p:spPr>
          <a:xfrm>
            <a:off x="138675" y="6084887"/>
            <a:ext cx="3930633" cy="716095"/>
          </a:xfrm>
          <a:prstGeom prst="rect">
            <a:avLst/>
          </a:prstGeom>
          <a:noFill/>
        </p:spPr>
        <p:txBody>
          <a:bodyPr wrap="square" lIns="99569" tIns="49785" rIns="99569" bIns="49785" rtlCol="0">
            <a:spAutoFit/>
          </a:bodyPr>
          <a:lstStyle/>
          <a:p>
            <a:r>
              <a:rPr lang="fr-FR" sz="800" dirty="0">
                <a:solidFill>
                  <a:srgbClr val="659AD2"/>
                </a:solidFill>
                <a:latin typeface="Arial" panose="020B0604020202020204" pitchFamily="34" charset="0"/>
                <a:cs typeface="Arial" panose="020B0604020202020204" pitchFamily="34" charset="0"/>
              </a:rPr>
              <a:t>Date de création: </a:t>
            </a:r>
            <a:r>
              <a:rPr lang="fr-FR" sz="800" dirty="0" smtClean="0">
                <a:solidFill>
                  <a:srgbClr val="659AD2"/>
                </a:solidFill>
                <a:latin typeface="Arial" panose="020B0604020202020204" pitchFamily="34" charset="0"/>
                <a:cs typeface="Arial" panose="020B0604020202020204" pitchFamily="34" charset="0"/>
              </a:rPr>
              <a:t>8 juin 2015</a:t>
            </a:r>
            <a:endParaRPr lang="fr-FR" sz="800" dirty="0">
              <a:solidFill>
                <a:srgbClr val="659AD2"/>
              </a:solidFill>
              <a:latin typeface="Arial" panose="020B0604020202020204" pitchFamily="34" charset="0"/>
              <a:cs typeface="Arial" panose="020B0604020202020204" pitchFamily="34" charset="0"/>
            </a:endParaRPr>
          </a:p>
          <a:p>
            <a:r>
              <a:rPr lang="fr-FR" sz="800" dirty="0">
                <a:solidFill>
                  <a:srgbClr val="659AD2"/>
                </a:solidFill>
                <a:latin typeface="Arial" panose="020B0604020202020204" pitchFamily="34" charset="0"/>
                <a:cs typeface="Arial" panose="020B0604020202020204" pitchFamily="34" charset="0"/>
              </a:rPr>
              <a:t>Sources de données de la carte: UNCS, </a:t>
            </a:r>
            <a:r>
              <a:rPr lang="fr-FR" sz="800" dirty="0" err="1">
                <a:solidFill>
                  <a:srgbClr val="659AD2"/>
                </a:solidFill>
                <a:latin typeface="Arial" panose="020B0604020202020204" pitchFamily="34" charset="0"/>
                <a:cs typeface="Arial" panose="020B0604020202020204" pitchFamily="34" charset="0"/>
              </a:rPr>
              <a:t>DevInfo</a:t>
            </a:r>
            <a:r>
              <a:rPr lang="fr-FR" sz="800" dirty="0">
                <a:solidFill>
                  <a:srgbClr val="659AD2"/>
                </a:solidFill>
                <a:latin typeface="Arial" panose="020B0604020202020204" pitchFamily="34" charset="0"/>
                <a:cs typeface="Arial" panose="020B0604020202020204" pitchFamily="34" charset="0"/>
              </a:rPr>
              <a:t>, OCHA.</a:t>
            </a:r>
          </a:p>
          <a:p>
            <a:endParaRPr lang="fr-FR" sz="800" dirty="0">
              <a:solidFill>
                <a:srgbClr val="659AD2"/>
              </a:solidFill>
              <a:latin typeface="Arial" panose="020B0604020202020204" pitchFamily="34" charset="0"/>
              <a:cs typeface="Arial" panose="020B0604020202020204" pitchFamily="34" charset="0"/>
            </a:endParaRPr>
          </a:p>
          <a:p>
            <a:r>
              <a:rPr lang="fr-FR" sz="800" dirty="0">
                <a:solidFill>
                  <a:srgbClr val="659AD2"/>
                </a:solidFill>
                <a:latin typeface="Arial" panose="020B0604020202020204" pitchFamily="34" charset="0"/>
                <a:cs typeface="Arial" panose="020B0604020202020204" pitchFamily="34" charset="0"/>
              </a:rPr>
              <a:t>Les frontières, noms et désignations employés sur cette carte n’impliquent pas une reconnaissance ou acceptation officielle par les Nations Unies</a:t>
            </a:r>
            <a:endParaRPr lang="en-GB" sz="1500" dirty="0">
              <a:solidFill>
                <a:srgbClr val="659AD2"/>
              </a:solidFill>
              <a:latin typeface="Arial" panose="020B0604020202020204" pitchFamily="34" charset="0"/>
              <a:cs typeface="Arial" panose="020B0604020202020204" pitchFamily="34" charset="0"/>
            </a:endParaRPr>
          </a:p>
        </p:txBody>
      </p:sp>
      <p:sp>
        <p:nvSpPr>
          <p:cNvPr id="36" name="TextBox 35"/>
          <p:cNvSpPr txBox="1"/>
          <p:nvPr/>
        </p:nvSpPr>
        <p:spPr>
          <a:xfrm>
            <a:off x="6570836" y="475406"/>
            <a:ext cx="2083028" cy="254431"/>
          </a:xfrm>
          <a:prstGeom prst="rect">
            <a:avLst/>
          </a:prstGeom>
          <a:noFill/>
        </p:spPr>
        <p:txBody>
          <a:bodyPr wrap="square" lIns="99569" tIns="49785" rIns="99569" bIns="49785" rtlCol="0">
            <a:spAutoFit/>
          </a:bodyPr>
          <a:lstStyle/>
          <a:p>
            <a:r>
              <a:rPr lang="en-GB" sz="1000" b="1" dirty="0" smtClean="0">
                <a:solidFill>
                  <a:schemeClr val="bg1"/>
                </a:solidFill>
                <a:latin typeface="Arial" panose="020B0604020202020204" pitchFamily="34" charset="0"/>
                <a:cs typeface="Arial" panose="020B0604020202020204" pitchFamily="34" charset="0"/>
              </a:rPr>
              <a:t>2 – 8 June 2015</a:t>
            </a:r>
            <a:endParaRPr lang="en-GB" sz="10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6683423" y="828303"/>
            <a:ext cx="3953770" cy="6192688"/>
          </a:xfrm>
          <a:prstGeom prst="rect">
            <a:avLst/>
          </a:prstGeom>
          <a:noFill/>
        </p:spPr>
        <p:txBody>
          <a:bodyPr wrap="square" lIns="99569" tIns="49785" rIns="99569" bIns="49785" rtlCol="0">
            <a:noAutofit/>
          </a:bodyPr>
          <a:lstStyle/>
          <a:p>
            <a:r>
              <a:rPr lang="fr-FR" sz="1000" b="1" dirty="0">
                <a:solidFill>
                  <a:srgbClr val="FF721E"/>
                </a:solidFill>
                <a:latin typeface="Arial"/>
              </a:rPr>
              <a:t>RÉPUBLIQUE </a:t>
            </a:r>
            <a:r>
              <a:rPr lang="fr-FR" sz="1000" b="1" dirty="0" smtClean="0">
                <a:solidFill>
                  <a:srgbClr val="FF721E"/>
                </a:solidFill>
                <a:latin typeface="Arial"/>
              </a:rPr>
              <a:t>CENTRAFRICAINE</a:t>
            </a:r>
          </a:p>
          <a:p>
            <a:pPr algn="just"/>
            <a:r>
              <a:rPr lang="fr-FR" sz="800" b="1" i="1" cap="all" dirty="0" smtClean="0">
                <a:solidFill>
                  <a:srgbClr val="036BB6"/>
                </a:solidFill>
                <a:latin typeface="Arial"/>
              </a:rPr>
              <a:t>DES </a:t>
            </a:r>
            <a:r>
              <a:rPr lang="fr-FR" sz="800" b="1" i="1" cap="all" dirty="0" err="1" smtClean="0">
                <a:solidFill>
                  <a:srgbClr val="036BB6"/>
                </a:solidFill>
                <a:latin typeface="Arial"/>
              </a:rPr>
              <a:t>ONG</a:t>
            </a:r>
            <a:r>
              <a:rPr lang="fr-FR" sz="800" b="1" i="1" dirty="0" err="1" smtClean="0">
                <a:solidFill>
                  <a:srgbClr val="036BB6"/>
                </a:solidFill>
                <a:latin typeface="Arial"/>
              </a:rPr>
              <a:t>s</a:t>
            </a:r>
            <a:r>
              <a:rPr lang="fr-FR" sz="800" b="1" i="1" cap="all" dirty="0" smtClean="0">
                <a:solidFill>
                  <a:srgbClr val="036BB6"/>
                </a:solidFill>
                <a:latin typeface="Arial"/>
              </a:rPr>
              <a:t> SUSPENDENT </a:t>
            </a:r>
            <a:r>
              <a:rPr lang="fr-FR" sz="800" b="1" i="1" cap="all" dirty="0">
                <a:solidFill>
                  <a:srgbClr val="036BB6"/>
                </a:solidFill>
                <a:latin typeface="Arial"/>
              </a:rPr>
              <a:t>LEURS OPÉRATIONS FACE À L’INSÉCURITÉ </a:t>
            </a:r>
            <a:r>
              <a:rPr lang="fr-FR" sz="700" dirty="0" smtClean="0">
                <a:solidFill>
                  <a:srgbClr val="A6A6A6"/>
                </a:solidFill>
                <a:latin typeface="Arial" pitchFamily="34" charset="0"/>
                <a:cs typeface="Arial" pitchFamily="34" charset="0"/>
              </a:rPr>
              <a:t>Plusieurs </a:t>
            </a:r>
            <a:r>
              <a:rPr lang="fr-FR" sz="700" dirty="0" err="1" smtClean="0">
                <a:solidFill>
                  <a:srgbClr val="A6A6A6"/>
                </a:solidFill>
                <a:latin typeface="Arial" pitchFamily="34" charset="0"/>
                <a:cs typeface="Arial" pitchFamily="34" charset="0"/>
              </a:rPr>
              <a:t>ONGs</a:t>
            </a:r>
            <a:r>
              <a:rPr lang="fr-FR" sz="700" dirty="0" smtClean="0">
                <a:solidFill>
                  <a:srgbClr val="A6A6A6"/>
                </a:solidFill>
                <a:latin typeface="Arial" pitchFamily="34" charset="0"/>
                <a:cs typeface="Arial" pitchFamily="34" charset="0"/>
              </a:rPr>
              <a:t> </a:t>
            </a:r>
            <a:r>
              <a:rPr lang="fr-FR" sz="700" dirty="0">
                <a:solidFill>
                  <a:srgbClr val="A6A6A6"/>
                </a:solidFill>
                <a:latin typeface="Arial" pitchFamily="34" charset="0"/>
                <a:cs typeface="Arial" pitchFamily="34" charset="0"/>
              </a:rPr>
              <a:t>ont temporairement suspendu leurs opérations dans les zones le long des routes de Baboua-Besson et Baboua-cantonnier dans la préfecture de Nana Mambéré à l'ouest, en raison de l'insécurité </a:t>
            </a:r>
            <a:r>
              <a:rPr lang="fr-FR" sz="700" dirty="0" smtClean="0">
                <a:solidFill>
                  <a:srgbClr val="A6A6A6"/>
                </a:solidFill>
                <a:latin typeface="Arial" pitchFamily="34" charset="0"/>
                <a:cs typeface="Arial" pitchFamily="34" charset="0"/>
              </a:rPr>
              <a:t>persistante. </a:t>
            </a:r>
            <a:r>
              <a:rPr lang="fr-FR" sz="700" dirty="0">
                <a:solidFill>
                  <a:srgbClr val="A6A6A6"/>
                </a:solidFill>
                <a:latin typeface="Arial" pitchFamily="34" charset="0"/>
                <a:cs typeface="Arial" pitchFamily="34" charset="0"/>
              </a:rPr>
              <a:t>Les mouvements sur l'axe Bouar-Cantonnier restent restreints. En raison de l'insécurité, une grande partie de Nana Mambéré risque de devenir inaccessible aux acteurs humanitaires</a:t>
            </a:r>
            <a:r>
              <a:rPr lang="fr-FR" sz="700" dirty="0" smtClean="0">
                <a:solidFill>
                  <a:srgbClr val="A6A6A6"/>
                </a:solidFill>
                <a:latin typeface="Arial" pitchFamily="34" charset="0"/>
                <a:cs typeface="Arial" pitchFamily="34" charset="0"/>
              </a:rPr>
              <a:t>. Une </a:t>
            </a:r>
            <a:r>
              <a:rPr lang="fr-FR" sz="700" dirty="0" smtClean="0">
                <a:solidFill>
                  <a:srgbClr val="A6A6A6"/>
                </a:solidFill>
                <a:latin typeface="Arial" pitchFamily="34" charset="0"/>
                <a:cs typeface="Arial" pitchFamily="34" charset="0"/>
              </a:rPr>
              <a:t>campagne de vaccination </a:t>
            </a:r>
            <a:r>
              <a:rPr lang="fr-FR" sz="700" dirty="0">
                <a:solidFill>
                  <a:srgbClr val="A6A6A6"/>
                </a:solidFill>
                <a:latin typeface="Arial" pitchFamily="34" charset="0"/>
                <a:cs typeface="Arial" pitchFamily="34" charset="0"/>
              </a:rPr>
              <a:t>contre la polio de plus de </a:t>
            </a:r>
            <a:r>
              <a:rPr lang="fr-FR" sz="700" dirty="0" smtClean="0">
                <a:solidFill>
                  <a:srgbClr val="A6A6A6"/>
                </a:solidFill>
                <a:latin typeface="Arial" pitchFamily="34" charset="0"/>
                <a:cs typeface="Arial" pitchFamily="34" charset="0"/>
              </a:rPr>
              <a:t>16 000 </a:t>
            </a:r>
            <a:r>
              <a:rPr lang="fr-FR" sz="700" dirty="0">
                <a:solidFill>
                  <a:srgbClr val="A6A6A6"/>
                </a:solidFill>
                <a:latin typeface="Arial" pitchFamily="34" charset="0"/>
                <a:cs typeface="Arial" pitchFamily="34" charset="0"/>
              </a:rPr>
              <a:t>enfants </a:t>
            </a:r>
            <a:r>
              <a:rPr lang="fr-FR" sz="700" dirty="0" smtClean="0">
                <a:solidFill>
                  <a:srgbClr val="A6A6A6"/>
                </a:solidFill>
                <a:latin typeface="Arial" pitchFamily="34" charset="0"/>
                <a:cs typeface="Arial" pitchFamily="34" charset="0"/>
              </a:rPr>
              <a:t>n’a pas pu avoir lieu dans deux </a:t>
            </a:r>
            <a:r>
              <a:rPr lang="fr-FR" sz="700" dirty="0">
                <a:solidFill>
                  <a:srgbClr val="A6A6A6"/>
                </a:solidFill>
                <a:latin typeface="Arial" pitchFamily="34" charset="0"/>
                <a:cs typeface="Arial" pitchFamily="34" charset="0"/>
              </a:rPr>
              <a:t>sous-préfectures de Nana Mambéré, où le </a:t>
            </a:r>
            <a:r>
              <a:rPr lang="fr-FR" sz="700" dirty="0" smtClean="0">
                <a:solidFill>
                  <a:srgbClr val="A6A6A6"/>
                </a:solidFill>
                <a:latin typeface="Arial" pitchFamily="34" charset="0"/>
                <a:cs typeface="Arial" pitchFamily="34" charset="0"/>
              </a:rPr>
              <a:t>suivi</a:t>
            </a:r>
            <a:r>
              <a:rPr lang="fr-FR" sz="700" dirty="0" smtClean="0">
                <a:solidFill>
                  <a:srgbClr val="A6A6A6"/>
                </a:solidFill>
                <a:latin typeface="Arial" pitchFamily="34" charset="0"/>
                <a:cs typeface="Arial" pitchFamily="34" charset="0"/>
              </a:rPr>
              <a:t> </a:t>
            </a:r>
            <a:r>
              <a:rPr lang="fr-FR" sz="700" dirty="0">
                <a:solidFill>
                  <a:srgbClr val="A6A6A6"/>
                </a:solidFill>
                <a:latin typeface="Arial" pitchFamily="34" charset="0"/>
                <a:cs typeface="Arial" pitchFamily="34" charset="0"/>
              </a:rPr>
              <a:t>des mouvements de population, </a:t>
            </a:r>
            <a:r>
              <a:rPr lang="fr-FR" sz="700" dirty="0" smtClean="0">
                <a:solidFill>
                  <a:srgbClr val="A6A6A6"/>
                </a:solidFill>
                <a:latin typeface="Arial" pitchFamily="34" charset="0"/>
                <a:cs typeface="Arial" pitchFamily="34" charset="0"/>
              </a:rPr>
              <a:t>la </a:t>
            </a:r>
            <a:r>
              <a:rPr lang="fr-FR" sz="700" dirty="0">
                <a:solidFill>
                  <a:srgbClr val="A6A6A6"/>
                </a:solidFill>
                <a:latin typeface="Arial" pitchFamily="34" charset="0"/>
                <a:cs typeface="Arial" pitchFamily="34" charset="0"/>
              </a:rPr>
              <a:t>protection et </a:t>
            </a:r>
            <a:r>
              <a:rPr lang="fr-FR" sz="700" dirty="0" smtClean="0">
                <a:solidFill>
                  <a:srgbClr val="A6A6A6"/>
                </a:solidFill>
                <a:latin typeface="Arial" pitchFamily="34" charset="0"/>
                <a:cs typeface="Arial" pitchFamily="34" charset="0"/>
              </a:rPr>
              <a:t>la </a:t>
            </a:r>
            <a:r>
              <a:rPr lang="fr-FR" sz="700" dirty="0">
                <a:solidFill>
                  <a:srgbClr val="A6A6A6"/>
                </a:solidFill>
                <a:latin typeface="Arial" pitchFamily="34" charset="0"/>
                <a:cs typeface="Arial" pitchFamily="34" charset="0"/>
              </a:rPr>
              <a:t>livraison d'articles de secours sont impossibles</a:t>
            </a:r>
            <a:r>
              <a:rPr lang="fr-FR" sz="700" dirty="0" smtClean="0">
                <a:solidFill>
                  <a:srgbClr val="A6A6A6"/>
                </a:solidFill>
                <a:latin typeface="Arial" pitchFamily="34" charset="0"/>
                <a:cs typeface="Arial" pitchFamily="34" charset="0"/>
              </a:rPr>
              <a:t>.</a:t>
            </a:r>
          </a:p>
          <a:p>
            <a:pPr algn="just"/>
            <a:endParaRPr lang="fr-FR" sz="100" dirty="0">
              <a:solidFill>
                <a:srgbClr val="A6A6A6"/>
              </a:solidFill>
              <a:latin typeface="Arial" pitchFamily="34" charset="0"/>
              <a:cs typeface="Arial" pitchFamily="34" charset="0"/>
            </a:endParaRPr>
          </a:p>
          <a:p>
            <a:r>
              <a:rPr lang="en-GB" sz="1000" b="1" dirty="0" smtClean="0">
                <a:solidFill>
                  <a:srgbClr val="FF721E"/>
                </a:solidFill>
                <a:latin typeface="Arial"/>
              </a:rPr>
              <a:t>GHANA</a:t>
            </a:r>
            <a:endParaRPr lang="fr-FR" sz="1000" b="1" dirty="0">
              <a:solidFill>
                <a:srgbClr val="FF721E"/>
              </a:solidFill>
              <a:latin typeface="Arial"/>
            </a:endParaRPr>
          </a:p>
          <a:p>
            <a:r>
              <a:rPr lang="fr-FR" sz="800" b="1" i="1" cap="all" dirty="0">
                <a:solidFill>
                  <a:srgbClr val="036BB6"/>
                </a:solidFill>
                <a:latin typeface="Arial"/>
              </a:rPr>
              <a:t>150 TUÉS PAR UNE EXPLOSION ET DES </a:t>
            </a:r>
            <a:r>
              <a:rPr lang="fr-FR" sz="800" b="1" i="1" cap="all" dirty="0" smtClean="0">
                <a:solidFill>
                  <a:srgbClr val="036BB6"/>
                </a:solidFill>
                <a:latin typeface="Arial"/>
              </a:rPr>
              <a:t>INONDATIONS</a:t>
            </a:r>
          </a:p>
          <a:p>
            <a:pPr algn="just"/>
            <a:r>
              <a:rPr lang="fr-FR" sz="700" dirty="0">
                <a:solidFill>
                  <a:srgbClr val="A6A6A6"/>
                </a:solidFill>
                <a:latin typeface="Arial" pitchFamily="34" charset="0"/>
                <a:cs typeface="Arial" pitchFamily="34" charset="0"/>
              </a:rPr>
              <a:t>Le 3 juin, environ 150 personnes ont été tuées par une explosion dans une station d'essence dans la capitale Accra lors de pluies torrentielles et de fortes inondations qui ont également fait des morts. La cause exacte de l'explosion est encore à </a:t>
            </a:r>
            <a:r>
              <a:rPr lang="fr-FR" sz="700" dirty="0" smtClean="0">
                <a:solidFill>
                  <a:srgbClr val="A6A6A6"/>
                </a:solidFill>
                <a:latin typeface="Arial" pitchFamily="34" charset="0"/>
                <a:cs typeface="Arial" pitchFamily="34" charset="0"/>
              </a:rPr>
              <a:t>établir, </a:t>
            </a:r>
            <a:r>
              <a:rPr lang="fr-FR" sz="700" dirty="0">
                <a:solidFill>
                  <a:srgbClr val="A6A6A6"/>
                </a:solidFill>
                <a:latin typeface="Arial" pitchFamily="34" charset="0"/>
                <a:cs typeface="Arial" pitchFamily="34" charset="0"/>
              </a:rPr>
              <a:t>bien que certains rapports indiquent qu'une fuite de carburant </a:t>
            </a:r>
            <a:r>
              <a:rPr lang="fr-FR" sz="700" dirty="0" smtClean="0">
                <a:solidFill>
                  <a:srgbClr val="A6A6A6"/>
                </a:solidFill>
                <a:latin typeface="Arial" pitchFamily="34" charset="0"/>
                <a:cs typeface="Arial" pitchFamily="34" charset="0"/>
              </a:rPr>
              <a:t>mélangée aux eaux </a:t>
            </a:r>
            <a:r>
              <a:rPr lang="fr-FR" sz="700" dirty="0">
                <a:solidFill>
                  <a:srgbClr val="A6A6A6"/>
                </a:solidFill>
                <a:latin typeface="Arial" pitchFamily="34" charset="0"/>
                <a:cs typeface="Arial" pitchFamily="34" charset="0"/>
              </a:rPr>
              <a:t>de crue </a:t>
            </a:r>
            <a:r>
              <a:rPr lang="fr-FR" sz="700" dirty="0" smtClean="0">
                <a:solidFill>
                  <a:srgbClr val="A6A6A6"/>
                </a:solidFill>
                <a:latin typeface="Arial" pitchFamily="34" charset="0"/>
                <a:cs typeface="Arial" pitchFamily="34" charset="0"/>
              </a:rPr>
              <a:t>aurait </a:t>
            </a:r>
            <a:r>
              <a:rPr lang="fr-FR" sz="700" dirty="0">
                <a:solidFill>
                  <a:srgbClr val="A6A6A6"/>
                </a:solidFill>
                <a:latin typeface="Arial" pitchFamily="34" charset="0"/>
                <a:cs typeface="Arial" pitchFamily="34" charset="0"/>
              </a:rPr>
              <a:t>été enflammée par le feu de maisons voisines. Les inondations ont touché un total de 9255 personnes dans la grande région d’Accra. Le gouvernement a annoncé qu'il allait </a:t>
            </a:r>
            <a:r>
              <a:rPr lang="fr-FR" sz="700" dirty="0" smtClean="0">
                <a:solidFill>
                  <a:srgbClr val="A6A6A6"/>
                </a:solidFill>
                <a:latin typeface="Arial" pitchFamily="34" charset="0"/>
                <a:cs typeface="Arial" pitchFamily="34" charset="0"/>
              </a:rPr>
              <a:t>débloquer 14 </a:t>
            </a:r>
            <a:r>
              <a:rPr lang="fr-FR" sz="700" dirty="0">
                <a:solidFill>
                  <a:srgbClr val="A6A6A6"/>
                </a:solidFill>
                <a:latin typeface="Arial" pitchFamily="34" charset="0"/>
                <a:cs typeface="Arial" pitchFamily="34" charset="0"/>
              </a:rPr>
              <a:t>millions $US  pour aider les victimes</a:t>
            </a:r>
            <a:r>
              <a:rPr lang="fr-FR" sz="700" dirty="0" smtClean="0">
                <a:solidFill>
                  <a:srgbClr val="A6A6A6"/>
                </a:solidFill>
                <a:latin typeface="Arial" pitchFamily="34" charset="0"/>
                <a:cs typeface="Arial" pitchFamily="34" charset="0"/>
              </a:rPr>
              <a:t>.</a:t>
            </a:r>
          </a:p>
          <a:p>
            <a:pPr algn="just"/>
            <a:endParaRPr lang="en-US" sz="100" b="1" dirty="0" smtClean="0">
              <a:solidFill>
                <a:srgbClr val="FF721E"/>
              </a:solidFill>
              <a:latin typeface="Arial"/>
            </a:endParaRPr>
          </a:p>
          <a:p>
            <a:r>
              <a:rPr lang="fr-FR" sz="1000" b="1" dirty="0" smtClean="0">
                <a:solidFill>
                  <a:srgbClr val="FF721E"/>
                </a:solidFill>
                <a:latin typeface="Arial"/>
              </a:rPr>
              <a:t>MALI</a:t>
            </a:r>
            <a:endParaRPr lang="fr-FR" sz="1000" b="1" dirty="0">
              <a:solidFill>
                <a:srgbClr val="FF721E"/>
              </a:solidFill>
              <a:latin typeface="Arial"/>
            </a:endParaRPr>
          </a:p>
          <a:p>
            <a:r>
              <a:rPr lang="fr-FR" sz="800" b="1" i="1" cap="all" dirty="0">
                <a:solidFill>
                  <a:srgbClr val="036BB6"/>
                </a:solidFill>
                <a:latin typeface="Arial"/>
              </a:rPr>
              <a:t>20 500 ENFANTS </a:t>
            </a:r>
            <a:r>
              <a:rPr lang="fr-FR" sz="800" b="1" i="1" cap="all" dirty="0" smtClean="0">
                <a:solidFill>
                  <a:srgbClr val="036BB6"/>
                </a:solidFill>
                <a:latin typeface="Arial"/>
              </a:rPr>
              <a:t>privés d'ÉCOLE </a:t>
            </a:r>
            <a:r>
              <a:rPr lang="fr-FR" sz="800" b="1" i="1" cap="all" dirty="0">
                <a:solidFill>
                  <a:srgbClr val="036BB6"/>
                </a:solidFill>
                <a:latin typeface="Arial"/>
              </a:rPr>
              <a:t>EN RAISON DE LA </a:t>
            </a:r>
            <a:r>
              <a:rPr lang="fr-FR" sz="800" b="1" i="1" cap="all" dirty="0" smtClean="0">
                <a:solidFill>
                  <a:srgbClr val="036BB6"/>
                </a:solidFill>
                <a:latin typeface="Arial"/>
              </a:rPr>
              <a:t>VIOLENCE</a:t>
            </a:r>
          </a:p>
          <a:p>
            <a:pPr algn="just"/>
            <a:r>
              <a:rPr lang="fr-FR" sz="700" dirty="0">
                <a:solidFill>
                  <a:srgbClr val="A6A6A6"/>
                </a:solidFill>
                <a:latin typeface="Arial" pitchFamily="34" charset="0"/>
                <a:cs typeface="Arial" pitchFamily="34" charset="0"/>
              </a:rPr>
              <a:t>La récente flambée de violence dans le nord du Mali a forcé la fermeture de plus de 100 écoles, soit un total de 430 écoles fermées depuis Janvier et 20 500 enfants privés d'éducation. L'organisation des examens de fin d’année a également été perturbée pour plus de </a:t>
            </a:r>
            <a:r>
              <a:rPr lang="fr-FR" sz="700" dirty="0" smtClean="0">
                <a:solidFill>
                  <a:srgbClr val="A6A6A6"/>
                </a:solidFill>
                <a:latin typeface="Arial" pitchFamily="34" charset="0"/>
                <a:cs typeface="Arial" pitchFamily="34" charset="0"/>
              </a:rPr>
              <a:t>1 300 </a:t>
            </a:r>
            <a:r>
              <a:rPr lang="fr-FR" sz="700" dirty="0">
                <a:solidFill>
                  <a:srgbClr val="A6A6A6"/>
                </a:solidFill>
                <a:latin typeface="Arial" pitchFamily="34" charset="0"/>
                <a:cs typeface="Arial" pitchFamily="34" charset="0"/>
              </a:rPr>
              <a:t>étudiants dans les régions de Gao, Tombouctou et Mopti car plusieurs centres d'examen sont dans des zones dangereuses, ce qui pose des problèmes de protection. Quelques 59 000 personnes ont été déplacées </a:t>
            </a:r>
            <a:r>
              <a:rPr lang="fr-FR" sz="700" dirty="0" smtClean="0">
                <a:solidFill>
                  <a:srgbClr val="A6A6A6"/>
                </a:solidFill>
                <a:latin typeface="Arial" pitchFamily="34" charset="0"/>
                <a:cs typeface="Arial" pitchFamily="34" charset="0"/>
              </a:rPr>
              <a:t>suite aux combats </a:t>
            </a:r>
            <a:r>
              <a:rPr lang="fr-FR" sz="700" dirty="0">
                <a:solidFill>
                  <a:srgbClr val="A6A6A6"/>
                </a:solidFill>
                <a:latin typeface="Arial" pitchFamily="34" charset="0"/>
                <a:cs typeface="Arial" pitchFamily="34" charset="0"/>
              </a:rPr>
              <a:t>opposant </a:t>
            </a:r>
            <a:r>
              <a:rPr lang="fr-FR" sz="700" dirty="0" smtClean="0">
                <a:solidFill>
                  <a:srgbClr val="A6A6A6"/>
                </a:solidFill>
                <a:latin typeface="Arial" pitchFamily="34" charset="0"/>
                <a:cs typeface="Arial" pitchFamily="34" charset="0"/>
              </a:rPr>
              <a:t>des </a:t>
            </a:r>
            <a:r>
              <a:rPr lang="fr-FR" sz="700" dirty="0">
                <a:solidFill>
                  <a:srgbClr val="A6A6A6"/>
                </a:solidFill>
                <a:latin typeface="Arial" pitchFamily="34" charset="0"/>
                <a:cs typeface="Arial" pitchFamily="34" charset="0"/>
              </a:rPr>
              <a:t>groupes armés. Le nombre total de personnes déplacées au Mali se situe maintenant à un peu plus de 100 000, principalement dans le </a:t>
            </a:r>
            <a:r>
              <a:rPr lang="fr-FR" sz="700" dirty="0" smtClean="0">
                <a:solidFill>
                  <a:srgbClr val="A6A6A6"/>
                </a:solidFill>
                <a:latin typeface="Arial" pitchFamily="34" charset="0"/>
                <a:cs typeface="Arial" pitchFamily="34" charset="0"/>
              </a:rPr>
              <a:t>nord.</a:t>
            </a:r>
            <a:endParaRPr lang="fr-FR" sz="700" dirty="0" smtClean="0">
              <a:solidFill>
                <a:srgbClr val="A6A6A6"/>
              </a:solidFill>
              <a:latin typeface="Arial" pitchFamily="34" charset="0"/>
              <a:cs typeface="Arial" pitchFamily="34" charset="0"/>
            </a:endParaRPr>
          </a:p>
          <a:p>
            <a:pPr algn="just"/>
            <a:endParaRPr lang="en-US" sz="100" b="1" dirty="0" smtClean="0">
              <a:solidFill>
                <a:srgbClr val="FF721E"/>
              </a:solidFill>
              <a:latin typeface="Arial"/>
            </a:endParaRPr>
          </a:p>
          <a:p>
            <a:r>
              <a:rPr lang="en-US" sz="1000" b="1" dirty="0" smtClean="0">
                <a:solidFill>
                  <a:srgbClr val="FF721E"/>
                </a:solidFill>
                <a:latin typeface="Arial"/>
              </a:rPr>
              <a:t>MAURITANIE</a:t>
            </a:r>
            <a:endParaRPr lang="en-US" sz="1000" b="1" dirty="0">
              <a:solidFill>
                <a:srgbClr val="FF721E"/>
              </a:solidFill>
              <a:latin typeface="Arial"/>
            </a:endParaRPr>
          </a:p>
          <a:p>
            <a:r>
              <a:rPr lang="fr-FR" sz="800" b="1" i="1" cap="all" dirty="0">
                <a:solidFill>
                  <a:srgbClr val="036BB6"/>
                </a:solidFill>
                <a:latin typeface="Arial"/>
              </a:rPr>
              <a:t>APPELS DE FONDS DES GROUPES </a:t>
            </a:r>
            <a:r>
              <a:rPr lang="fr-FR" sz="800" b="1" i="1" cap="all" dirty="0" smtClean="0">
                <a:solidFill>
                  <a:srgbClr val="036BB6"/>
                </a:solidFill>
                <a:latin typeface="Arial"/>
              </a:rPr>
              <a:t>D’AIDE</a:t>
            </a:r>
          </a:p>
          <a:p>
            <a:pPr algn="just"/>
            <a:r>
              <a:rPr lang="fr-FR" sz="700" dirty="0" smtClean="0">
                <a:solidFill>
                  <a:srgbClr val="A6A6A6"/>
                </a:solidFill>
                <a:latin typeface="Arial" pitchFamily="34" charset="0"/>
                <a:cs typeface="Arial" pitchFamily="34" charset="0"/>
              </a:rPr>
              <a:t>Avec </a:t>
            </a:r>
            <a:r>
              <a:rPr lang="fr-FR" sz="700" dirty="0">
                <a:solidFill>
                  <a:srgbClr val="A6A6A6"/>
                </a:solidFill>
                <a:latin typeface="Arial" pitchFamily="34" charset="0"/>
                <a:cs typeface="Arial" pitchFamily="34" charset="0"/>
              </a:rPr>
              <a:t>105 millions </a:t>
            </a:r>
            <a:r>
              <a:rPr lang="fr-FR" sz="700" dirty="0" smtClean="0">
                <a:solidFill>
                  <a:srgbClr val="A6A6A6"/>
                </a:solidFill>
                <a:latin typeface="Arial" pitchFamily="34" charset="0"/>
                <a:cs typeface="Arial" pitchFamily="34" charset="0"/>
              </a:rPr>
              <a:t>US$, </a:t>
            </a:r>
            <a:r>
              <a:rPr lang="fr-FR" sz="700" dirty="0">
                <a:solidFill>
                  <a:srgbClr val="A6A6A6"/>
                </a:solidFill>
                <a:latin typeface="Arial" pitchFamily="34" charset="0"/>
                <a:cs typeface="Arial" pitchFamily="34" charset="0"/>
              </a:rPr>
              <a:t>le Plan de Réponse </a:t>
            </a:r>
            <a:r>
              <a:rPr lang="fr-FR" sz="700" dirty="0" smtClean="0">
                <a:solidFill>
                  <a:srgbClr val="A6A6A6"/>
                </a:solidFill>
                <a:latin typeface="Arial" pitchFamily="34" charset="0"/>
                <a:cs typeface="Arial" pitchFamily="34" charset="0"/>
              </a:rPr>
              <a:t>Stratégique 2015  pour </a:t>
            </a:r>
            <a:r>
              <a:rPr lang="fr-FR" sz="700" dirty="0">
                <a:solidFill>
                  <a:srgbClr val="A6A6A6"/>
                </a:solidFill>
                <a:latin typeface="Arial" pitchFamily="34" charset="0"/>
                <a:cs typeface="Arial" pitchFamily="34" charset="0"/>
              </a:rPr>
              <a:t>la Mauritanie </a:t>
            </a:r>
            <a:r>
              <a:rPr lang="fr-FR" sz="700" dirty="0" smtClean="0">
                <a:solidFill>
                  <a:srgbClr val="A6A6A6"/>
                </a:solidFill>
                <a:latin typeface="Arial" pitchFamily="34" charset="0"/>
                <a:cs typeface="Arial" pitchFamily="34" charset="0"/>
              </a:rPr>
              <a:t>a </a:t>
            </a:r>
            <a:r>
              <a:rPr lang="fr-FR" sz="700" dirty="0">
                <a:solidFill>
                  <a:srgbClr val="A6A6A6"/>
                </a:solidFill>
                <a:latin typeface="Arial" pitchFamily="34" charset="0"/>
                <a:cs typeface="Arial" pitchFamily="34" charset="0"/>
              </a:rPr>
              <a:t>été </a:t>
            </a:r>
            <a:r>
              <a:rPr lang="fr-FR" sz="700" dirty="0" smtClean="0">
                <a:solidFill>
                  <a:srgbClr val="A6A6A6"/>
                </a:solidFill>
                <a:latin typeface="Arial" pitchFamily="34" charset="0"/>
                <a:cs typeface="Arial" pitchFamily="34" charset="0"/>
              </a:rPr>
              <a:t>financé </a:t>
            </a:r>
            <a:r>
              <a:rPr lang="fr-FR" sz="700" dirty="0">
                <a:solidFill>
                  <a:srgbClr val="A6A6A6"/>
                </a:solidFill>
                <a:latin typeface="Arial" pitchFamily="34" charset="0"/>
                <a:cs typeface="Arial" pitchFamily="34" charset="0"/>
              </a:rPr>
              <a:t>à seulement 21 pour </a:t>
            </a:r>
            <a:r>
              <a:rPr lang="fr-FR" sz="700" dirty="0" smtClean="0">
                <a:solidFill>
                  <a:srgbClr val="A6A6A6"/>
                </a:solidFill>
                <a:latin typeface="Arial" pitchFamily="34" charset="0"/>
                <a:cs typeface="Arial" pitchFamily="34" charset="0"/>
              </a:rPr>
              <a:t>cent. Le </a:t>
            </a:r>
            <a:r>
              <a:rPr lang="fr-FR" sz="700" dirty="0" smtClean="0">
                <a:solidFill>
                  <a:srgbClr val="A6A6A6"/>
                </a:solidFill>
                <a:latin typeface="Arial" pitchFamily="34" charset="0"/>
                <a:cs typeface="Arial" pitchFamily="34" charset="0"/>
              </a:rPr>
              <a:t>4 Juin, le </a:t>
            </a:r>
            <a:r>
              <a:rPr lang="fr-FR" sz="700" dirty="0">
                <a:solidFill>
                  <a:srgbClr val="A6A6A6"/>
                </a:solidFill>
                <a:latin typeface="Arial" pitchFamily="34" charset="0"/>
                <a:cs typeface="Arial" pitchFamily="34" charset="0"/>
              </a:rPr>
              <a:t>HCR et le Programme Alimentaire Mondial ont averti que le manque de financement </a:t>
            </a:r>
            <a:r>
              <a:rPr lang="fr-FR" sz="700" dirty="0" smtClean="0">
                <a:solidFill>
                  <a:srgbClr val="A6A6A6"/>
                </a:solidFill>
                <a:latin typeface="Arial" pitchFamily="34" charset="0"/>
                <a:cs typeface="Arial" pitchFamily="34" charset="0"/>
              </a:rPr>
              <a:t>menaçait </a:t>
            </a:r>
            <a:r>
              <a:rPr lang="fr-FR" sz="700" dirty="0">
                <a:solidFill>
                  <a:srgbClr val="A6A6A6"/>
                </a:solidFill>
                <a:latin typeface="Arial" pitchFamily="34" charset="0"/>
                <a:cs typeface="Arial" pitchFamily="34" charset="0"/>
              </a:rPr>
              <a:t>l'assistance aux réfugiés maliens en Mauritanie. Le HCR et le PAM ont respectivement reçu cette année 3,2 et 5,9 millions $ US, mais ont encore besoin de 5 et 3,9 millions $US respectivement, pour continuer à aider les réfugiés pour les six prochains mois. Le manque de financement a conduit le PAM à suspendre temporairement les distributions en Mars. Ils ont maintenant réduit les rations pour Juin - Septembre et sans fonds supplémentaires, les distributions s’arrêteraient en Octobre. Près de 300 nouveaux arrivants en provenance du Mali ont été enregistrés en Mauritanie depuis la fin Avril en raison d'une poussée des combats dans le nord du Mali</a:t>
            </a:r>
            <a:r>
              <a:rPr lang="fr-FR" sz="700" dirty="0" smtClean="0">
                <a:solidFill>
                  <a:srgbClr val="A6A6A6"/>
                </a:solidFill>
                <a:latin typeface="Arial" pitchFamily="34" charset="0"/>
                <a:cs typeface="Arial" pitchFamily="34" charset="0"/>
              </a:rPr>
              <a:t>.</a:t>
            </a:r>
          </a:p>
          <a:p>
            <a:pPr algn="just"/>
            <a:endParaRPr lang="en-GB" sz="100" dirty="0" smtClean="0">
              <a:solidFill>
                <a:srgbClr val="A6A6A6"/>
              </a:solidFill>
              <a:latin typeface="Arial" pitchFamily="34" charset="0"/>
              <a:cs typeface="Arial" pitchFamily="34" charset="0"/>
            </a:endParaRPr>
          </a:p>
          <a:p>
            <a:r>
              <a:rPr lang="en-US" sz="1000" b="1" dirty="0" smtClean="0">
                <a:solidFill>
                  <a:srgbClr val="FF721E"/>
                </a:solidFill>
                <a:latin typeface="Arial"/>
              </a:rPr>
              <a:t>NIGER</a:t>
            </a:r>
            <a:endParaRPr lang="en-US" sz="1000" b="1" dirty="0">
              <a:solidFill>
                <a:srgbClr val="FF721E"/>
              </a:solidFill>
              <a:latin typeface="Arial"/>
            </a:endParaRPr>
          </a:p>
          <a:p>
            <a:r>
              <a:rPr lang="en-GB" sz="800" b="1" i="1" cap="all" dirty="0" smtClean="0">
                <a:solidFill>
                  <a:srgbClr val="036BB6"/>
                </a:solidFill>
                <a:latin typeface="Arial"/>
              </a:rPr>
              <a:t>BAISSE de </a:t>
            </a:r>
            <a:r>
              <a:rPr lang="en-GB" sz="800" b="1" i="1" cap="all" dirty="0" smtClean="0">
                <a:solidFill>
                  <a:srgbClr val="036BB6"/>
                </a:solidFill>
                <a:latin typeface="Arial"/>
              </a:rPr>
              <a:t>l’ÉPIDÉMIE </a:t>
            </a:r>
            <a:r>
              <a:rPr lang="en-GB" sz="800" b="1" i="1" cap="all" dirty="0">
                <a:solidFill>
                  <a:srgbClr val="036BB6"/>
                </a:solidFill>
                <a:latin typeface="Arial"/>
              </a:rPr>
              <a:t>DE MENINGITE </a:t>
            </a:r>
            <a:endParaRPr lang="en-GB" sz="800" b="1" i="1" cap="all" dirty="0" smtClean="0">
              <a:solidFill>
                <a:srgbClr val="036BB6"/>
              </a:solidFill>
              <a:latin typeface="Arial"/>
            </a:endParaRPr>
          </a:p>
          <a:p>
            <a:pPr algn="just"/>
            <a:r>
              <a:rPr lang="fr-FR" sz="700" dirty="0" smtClean="0">
                <a:solidFill>
                  <a:srgbClr val="A6A6A6"/>
                </a:solidFill>
                <a:latin typeface="Arial" pitchFamily="34" charset="0"/>
                <a:cs typeface="Arial" pitchFamily="34" charset="0"/>
              </a:rPr>
              <a:t>Le </a:t>
            </a:r>
            <a:r>
              <a:rPr lang="fr-FR" sz="700" dirty="0">
                <a:solidFill>
                  <a:srgbClr val="A6A6A6"/>
                </a:solidFill>
                <a:latin typeface="Arial" pitchFamily="34" charset="0"/>
                <a:cs typeface="Arial" pitchFamily="34" charset="0"/>
              </a:rPr>
              <a:t>gouvernement nigérien et l'Organisation Mondiale de la Santé ont annoncé le 1er Juin que l'épidémie de méningite qui a tué 546 personnes et infecté 8259 autres depuis Janvier a atteint son pic. L'épidémie a culminé dans la première semaine de mai, avec 2189 cas et 132 décès signalés. Elle a commencé à décliner dans la semaine du 11 au 17 mai et a continué avec 264 cas et huit décès enregistrés dans la dernière semaine de mai</a:t>
            </a:r>
            <a:r>
              <a:rPr lang="fr-FR" sz="700" dirty="0" smtClean="0">
                <a:solidFill>
                  <a:srgbClr val="A6A6A6"/>
                </a:solidFill>
                <a:latin typeface="Arial" pitchFamily="34" charset="0"/>
                <a:cs typeface="Arial" pitchFamily="34" charset="0"/>
              </a:rPr>
              <a:t>.</a:t>
            </a:r>
          </a:p>
          <a:p>
            <a:endParaRPr lang="en-GB" sz="100" dirty="0">
              <a:solidFill>
                <a:srgbClr val="A6A6A6"/>
              </a:solidFill>
              <a:latin typeface="Arial" pitchFamily="34" charset="0"/>
              <a:cs typeface="Arial" pitchFamily="34" charset="0"/>
            </a:endParaRPr>
          </a:p>
          <a:p>
            <a:r>
              <a:rPr lang="en-GB" sz="1000" b="1" dirty="0" smtClean="0">
                <a:solidFill>
                  <a:srgbClr val="FF721E"/>
                </a:solidFill>
                <a:latin typeface="Arial"/>
              </a:rPr>
              <a:t>MALADIE </a:t>
            </a:r>
            <a:r>
              <a:rPr lang="en-GB" sz="1000" b="1" dirty="0">
                <a:solidFill>
                  <a:srgbClr val="FF721E"/>
                </a:solidFill>
                <a:latin typeface="Arial"/>
              </a:rPr>
              <a:t>A VIRUS EBOLA (MVE) GUINÉE/ SIERRA </a:t>
            </a:r>
            <a:r>
              <a:rPr lang="en-GB" sz="1000" b="1" dirty="0" smtClean="0">
                <a:solidFill>
                  <a:srgbClr val="FF721E"/>
                </a:solidFill>
                <a:latin typeface="Arial"/>
              </a:rPr>
              <a:t>LEONE</a:t>
            </a:r>
          </a:p>
          <a:p>
            <a:r>
              <a:rPr lang="en-GB" sz="800" b="1" i="1" cap="all" dirty="0">
                <a:solidFill>
                  <a:srgbClr val="036BB6"/>
                </a:solidFill>
                <a:latin typeface="Arial"/>
              </a:rPr>
              <a:t>19 NOUVEAUX CAS </a:t>
            </a:r>
            <a:r>
              <a:rPr lang="en-GB" sz="800" b="1" i="1" cap="all" dirty="0" smtClean="0">
                <a:solidFill>
                  <a:srgbClr val="036BB6"/>
                </a:solidFill>
                <a:latin typeface="Arial"/>
              </a:rPr>
              <a:t>SIGNALÉS</a:t>
            </a:r>
          </a:p>
          <a:p>
            <a:pPr algn="just"/>
            <a:r>
              <a:rPr lang="fr-FR" sz="700" dirty="0">
                <a:solidFill>
                  <a:srgbClr val="A6A6A6"/>
                </a:solidFill>
                <a:latin typeface="Arial" pitchFamily="34" charset="0"/>
                <a:cs typeface="Arial" pitchFamily="34" charset="0"/>
              </a:rPr>
              <a:t>Du 4 au 7 </a:t>
            </a:r>
            <a:r>
              <a:rPr lang="fr-FR" sz="700" dirty="0" smtClean="0">
                <a:solidFill>
                  <a:srgbClr val="A6A6A6"/>
                </a:solidFill>
                <a:latin typeface="Arial" pitchFamily="34" charset="0"/>
                <a:cs typeface="Arial" pitchFamily="34" charset="0"/>
              </a:rPr>
              <a:t>juin</a:t>
            </a:r>
            <a:r>
              <a:rPr lang="fr-FR" sz="700" dirty="0">
                <a:solidFill>
                  <a:srgbClr val="A6A6A6"/>
                </a:solidFill>
                <a:latin typeface="Arial" pitchFamily="34" charset="0"/>
                <a:cs typeface="Arial" pitchFamily="34" charset="0"/>
              </a:rPr>
              <a:t>, la Guinée a signalé sept nouveaux cas dans les préfectures de Boké, Dubréka et Forécariah. La Sierra Leone, quant à elle, a enregistré 12 cas dans les cinq jours menant au 7 </a:t>
            </a:r>
            <a:r>
              <a:rPr lang="fr-FR" sz="700" dirty="0" smtClean="0">
                <a:solidFill>
                  <a:srgbClr val="A6A6A6"/>
                </a:solidFill>
                <a:latin typeface="Arial" pitchFamily="34" charset="0"/>
                <a:cs typeface="Arial" pitchFamily="34" charset="0"/>
              </a:rPr>
              <a:t>ju</a:t>
            </a:r>
            <a:r>
              <a:rPr lang="fr-FR" sz="700" dirty="0" smtClean="0">
                <a:solidFill>
                  <a:srgbClr val="A6A6A6"/>
                </a:solidFill>
                <a:latin typeface="Arial" pitchFamily="34" charset="0"/>
                <a:cs typeface="Arial" pitchFamily="34" charset="0"/>
              </a:rPr>
              <a:t>in</a:t>
            </a:r>
            <a:r>
              <a:rPr lang="fr-FR" sz="700" dirty="0">
                <a:solidFill>
                  <a:srgbClr val="A6A6A6"/>
                </a:solidFill>
                <a:latin typeface="Arial" pitchFamily="34" charset="0"/>
                <a:cs typeface="Arial" pitchFamily="34" charset="0"/>
              </a:rPr>
              <a:t>. Les préfectures de Boké, Dubréka, Forécariah et Fria sont actuellement les quatre zones MVE actives en Guinée;  tandis qu’en Sierra Leone, le virus Ebola est maintenant réduit à seulement trois districts: dans la capitale (zone urbaine de l’Ouest), Kambia (près de la frontière guinéenne) et Port Loko. </a:t>
            </a:r>
          </a:p>
        </p:txBody>
      </p:sp>
      <p:sp>
        <p:nvSpPr>
          <p:cNvPr id="66" name="TextBox 22"/>
          <p:cNvSpPr txBox="1"/>
          <p:nvPr/>
        </p:nvSpPr>
        <p:spPr>
          <a:xfrm>
            <a:off x="5045194" y="3420591"/>
            <a:ext cx="432048" cy="24510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RCA</a:t>
            </a:r>
            <a:endParaRPr lang="en-GB" dirty="0"/>
          </a:p>
        </p:txBody>
      </p:sp>
      <p:sp>
        <p:nvSpPr>
          <p:cNvPr id="68" name="TextBox 44"/>
          <p:cNvSpPr txBox="1"/>
          <p:nvPr/>
        </p:nvSpPr>
        <p:spPr>
          <a:xfrm>
            <a:off x="4646174" y="3676937"/>
            <a:ext cx="1924662" cy="451288"/>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a:t>D</a:t>
            </a:r>
            <a:r>
              <a:rPr lang="en-GB" dirty="0" smtClean="0"/>
              <a:t>ES ONG SUSPENDENT LEUR TRAVAIL FACE A L’INSECURITE</a:t>
            </a:r>
            <a:endParaRPr lang="en-GB" dirty="0"/>
          </a:p>
        </p:txBody>
      </p:sp>
      <p:cxnSp>
        <p:nvCxnSpPr>
          <p:cNvPr id="82" name="Connecteur droit 81"/>
          <p:cNvCxnSpPr/>
          <p:nvPr/>
        </p:nvCxnSpPr>
        <p:spPr>
          <a:xfrm flipV="1">
            <a:off x="1480901" y="2883411"/>
            <a:ext cx="6723" cy="1"/>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63" name="TextBox 22"/>
          <p:cNvSpPr txBox="1"/>
          <p:nvPr/>
        </p:nvSpPr>
        <p:spPr>
          <a:xfrm>
            <a:off x="18107" y="4193488"/>
            <a:ext cx="1907588" cy="315986"/>
          </a:xfrm>
          <a:prstGeom prst="rect">
            <a:avLst/>
          </a:prstGeom>
          <a:noFill/>
        </p:spPr>
        <p:txBody>
          <a:bodyPr wrap="square" lIns="99569" tIns="49785" rIns="99569" bIns="49785"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MVE GUINEE/ SIERRA LEONE</a:t>
            </a:r>
            <a:endParaRPr lang="en-GB" dirty="0"/>
          </a:p>
        </p:txBody>
      </p:sp>
      <p:pic>
        <p:nvPicPr>
          <p:cNvPr id="64" name="Image 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7266" y="4579856"/>
            <a:ext cx="217529" cy="210513"/>
          </a:xfrm>
          <a:prstGeom prst="rect">
            <a:avLst/>
          </a:prstGeom>
        </p:spPr>
      </p:pic>
      <p:cxnSp>
        <p:nvCxnSpPr>
          <p:cNvPr id="74" name="Connecteur en angle 73"/>
          <p:cNvCxnSpPr/>
          <p:nvPr/>
        </p:nvCxnSpPr>
        <p:spPr>
          <a:xfrm rot="16200000" flipV="1">
            <a:off x="206119" y="3622345"/>
            <a:ext cx="899941" cy="111817"/>
          </a:xfrm>
          <a:prstGeom prst="bentConnector3">
            <a:avLst>
              <a:gd name="adj1" fmla="val 3129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37" name="TextBox 44"/>
          <p:cNvSpPr txBox="1"/>
          <p:nvPr/>
        </p:nvSpPr>
        <p:spPr>
          <a:xfrm>
            <a:off x="642028" y="4518354"/>
            <a:ext cx="1024995" cy="351277"/>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NOUVELLES INFECTIONS</a:t>
            </a:r>
            <a:endParaRPr lang="en-GB" dirty="0"/>
          </a:p>
        </p:txBody>
      </p:sp>
      <p:sp>
        <p:nvSpPr>
          <p:cNvPr id="52" name="TextBox 22"/>
          <p:cNvSpPr txBox="1"/>
          <p:nvPr/>
        </p:nvSpPr>
        <p:spPr>
          <a:xfrm>
            <a:off x="1854614" y="4070933"/>
            <a:ext cx="714733" cy="24510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GHANA</a:t>
            </a:r>
            <a:endParaRPr lang="en-GB" dirty="0"/>
          </a:p>
        </p:txBody>
      </p:sp>
      <p:sp>
        <p:nvSpPr>
          <p:cNvPr id="54" name="TextBox 44"/>
          <p:cNvSpPr txBox="1"/>
          <p:nvPr/>
        </p:nvSpPr>
        <p:spPr>
          <a:xfrm>
            <a:off x="2461603" y="4263225"/>
            <a:ext cx="1516945" cy="421887"/>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TUÉS PAR UNE EXPLOSION ET DES INONDATIONS</a:t>
            </a:r>
            <a:endParaRPr lang="en-GB" dirty="0"/>
          </a:p>
        </p:txBody>
      </p:sp>
      <p:cxnSp>
        <p:nvCxnSpPr>
          <p:cNvPr id="50" name="Connecteur en angle 49"/>
          <p:cNvCxnSpPr/>
          <p:nvPr/>
        </p:nvCxnSpPr>
        <p:spPr>
          <a:xfrm rot="5400000" flipH="1" flipV="1">
            <a:off x="2094850" y="3985165"/>
            <a:ext cx="309765" cy="1247"/>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46" name="TextBox 22"/>
          <p:cNvSpPr txBox="1"/>
          <p:nvPr/>
        </p:nvSpPr>
        <p:spPr>
          <a:xfrm>
            <a:off x="1678803" y="1476375"/>
            <a:ext cx="449573" cy="24510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MALI</a:t>
            </a:r>
            <a:endParaRPr lang="en-GB" dirty="0"/>
          </a:p>
        </p:txBody>
      </p:sp>
      <p:sp>
        <p:nvSpPr>
          <p:cNvPr id="55" name="TextBox 44"/>
          <p:cNvSpPr txBox="1"/>
          <p:nvPr/>
        </p:nvSpPr>
        <p:spPr>
          <a:xfrm>
            <a:off x="1678803" y="2028552"/>
            <a:ext cx="1080120" cy="380533"/>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NON SCOLARISÉS A CAUSE DES VIOLENCES</a:t>
            </a:r>
            <a:endParaRPr lang="en-GB" dirty="0"/>
          </a:p>
        </p:txBody>
      </p:sp>
      <p:sp>
        <p:nvSpPr>
          <p:cNvPr id="59" name="TextBox 48"/>
          <p:cNvSpPr txBox="1"/>
          <p:nvPr/>
        </p:nvSpPr>
        <p:spPr>
          <a:xfrm>
            <a:off x="1702488" y="1721484"/>
            <a:ext cx="823593" cy="216986"/>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20.5m</a:t>
            </a:r>
            <a:endParaRPr lang="en-GB" sz="1600" b="1" dirty="0">
              <a:solidFill>
                <a:srgbClr val="026DB6"/>
              </a:solidFill>
              <a:latin typeface="Arial" panose="020B0604020202020204" pitchFamily="34" charset="0"/>
              <a:cs typeface="Arial" panose="020B0604020202020204" pitchFamily="34" charset="0"/>
            </a:endParaRPr>
          </a:p>
        </p:txBody>
      </p:sp>
      <p:sp>
        <p:nvSpPr>
          <p:cNvPr id="34" name="TextBox 48"/>
          <p:cNvSpPr txBox="1"/>
          <p:nvPr/>
        </p:nvSpPr>
        <p:spPr>
          <a:xfrm>
            <a:off x="371767" y="4570254"/>
            <a:ext cx="246271"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19</a:t>
            </a:r>
            <a:endParaRPr lang="en-GB" sz="1600" b="1" dirty="0">
              <a:solidFill>
                <a:srgbClr val="026DB6"/>
              </a:solidFill>
              <a:latin typeface="Arial" panose="020B0604020202020204" pitchFamily="34" charset="0"/>
              <a:cs typeface="Arial" panose="020B0604020202020204" pitchFamily="34" charset="0"/>
            </a:endParaRPr>
          </a:p>
        </p:txBody>
      </p:sp>
      <p:sp>
        <p:nvSpPr>
          <p:cNvPr id="33" name="TextBox 22"/>
          <p:cNvSpPr txBox="1"/>
          <p:nvPr/>
        </p:nvSpPr>
        <p:spPr>
          <a:xfrm>
            <a:off x="3017101" y="2010887"/>
            <a:ext cx="576065"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a:t>
            </a:r>
            <a:endParaRPr lang="en-GB" dirty="0"/>
          </a:p>
        </p:txBody>
      </p:sp>
      <p:sp>
        <p:nvSpPr>
          <p:cNvPr id="42" name="TextBox 44"/>
          <p:cNvSpPr txBox="1"/>
          <p:nvPr/>
        </p:nvSpPr>
        <p:spPr>
          <a:xfrm>
            <a:off x="3305133" y="2262169"/>
            <a:ext cx="1162805" cy="366334"/>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EPIDEMIE DE MENINGITE BAISSE</a:t>
            </a:r>
            <a:endParaRPr lang="en-GB" sz="900" b="1" dirty="0">
              <a:solidFill>
                <a:srgbClr val="026DB6"/>
              </a:solidFill>
              <a:latin typeface="Arial" panose="020B0604020202020204" pitchFamily="34" charset="0"/>
              <a:cs typeface="Arial" panose="020B0604020202020204" pitchFamily="34" charset="0"/>
            </a:endParaRPr>
          </a:p>
        </p:txBody>
      </p:sp>
      <p:cxnSp>
        <p:nvCxnSpPr>
          <p:cNvPr id="49" name="Connecteur en angle 48"/>
          <p:cNvCxnSpPr/>
          <p:nvPr/>
        </p:nvCxnSpPr>
        <p:spPr>
          <a:xfrm rot="5400000" flipH="1" flipV="1">
            <a:off x="586293" y="3621720"/>
            <a:ext cx="349609" cy="98199"/>
          </a:xfrm>
          <a:prstGeom prst="bentConnector3">
            <a:avLst>
              <a:gd name="adj1" fmla="val -18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31" name="TextBox 48"/>
          <p:cNvSpPr txBox="1"/>
          <p:nvPr/>
        </p:nvSpPr>
        <p:spPr>
          <a:xfrm>
            <a:off x="2098999" y="4366292"/>
            <a:ext cx="339823"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150</a:t>
            </a:r>
            <a:endParaRPr lang="en-GB" sz="1600" b="1" dirty="0">
              <a:solidFill>
                <a:srgbClr val="026DB6"/>
              </a:solidFill>
              <a:latin typeface="Arial" panose="020B0604020202020204" pitchFamily="34" charset="0"/>
              <a:cs typeface="Arial" panose="020B0604020202020204" pitchFamily="34" charset="0"/>
            </a:endParaRPr>
          </a:p>
        </p:txBody>
      </p:sp>
      <p:sp>
        <p:nvSpPr>
          <p:cNvPr id="35" name="TextBox 22"/>
          <p:cNvSpPr txBox="1"/>
          <p:nvPr/>
        </p:nvSpPr>
        <p:spPr>
          <a:xfrm>
            <a:off x="306140" y="1744159"/>
            <a:ext cx="1136474"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MAURITANIE</a:t>
            </a:r>
            <a:endParaRPr lang="en-GB" dirty="0"/>
          </a:p>
        </p:txBody>
      </p:sp>
      <p:sp>
        <p:nvSpPr>
          <p:cNvPr id="38" name="TextBox 44"/>
          <p:cNvSpPr txBox="1"/>
          <p:nvPr/>
        </p:nvSpPr>
        <p:spPr>
          <a:xfrm>
            <a:off x="547106" y="2046636"/>
            <a:ext cx="1061631" cy="480407"/>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APPEL DE FONDS DES GROUPES D’AIDE</a:t>
            </a:r>
            <a:endParaRPr lang="en-GB" sz="900" b="1" dirty="0">
              <a:solidFill>
                <a:srgbClr val="026DB6"/>
              </a:solidFill>
              <a:latin typeface="Arial" panose="020B0604020202020204" pitchFamily="34" charset="0"/>
              <a:cs typeface="Arial" panose="020B0604020202020204" pitchFamily="34" charset="0"/>
            </a:endParaRPr>
          </a:p>
        </p:txBody>
      </p:sp>
      <p:pic>
        <p:nvPicPr>
          <p:cNvPr id="2" name="Image 1"/>
          <p:cNvPicPr>
            <a:picLocks noChangeAspect="1"/>
          </p:cNvPicPr>
          <p:nvPr/>
        </p:nvPicPr>
        <p:blipFill>
          <a:blip r:embed="rId5"/>
          <a:stretch>
            <a:fillRect/>
          </a:stretch>
        </p:blipFill>
        <p:spPr>
          <a:xfrm>
            <a:off x="4394735" y="3784456"/>
            <a:ext cx="213750" cy="236250"/>
          </a:xfrm>
          <a:prstGeom prst="rect">
            <a:avLst/>
          </a:prstGeom>
        </p:spPr>
      </p:pic>
      <p:pic>
        <p:nvPicPr>
          <p:cNvPr id="44" name="Imag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27586" y="2316530"/>
            <a:ext cx="217529" cy="210513"/>
          </a:xfrm>
          <a:prstGeom prst="rect">
            <a:avLst/>
          </a:prstGeom>
        </p:spPr>
      </p:pic>
      <p:pic>
        <p:nvPicPr>
          <p:cNvPr id="3" name="Image 2"/>
          <p:cNvPicPr>
            <a:picLocks noChangeAspect="1"/>
          </p:cNvPicPr>
          <p:nvPr/>
        </p:nvPicPr>
        <p:blipFill>
          <a:blip r:embed="rId6"/>
          <a:stretch>
            <a:fillRect/>
          </a:stretch>
        </p:blipFill>
        <p:spPr>
          <a:xfrm>
            <a:off x="1657284" y="1773998"/>
            <a:ext cx="236250" cy="168750"/>
          </a:xfrm>
          <a:prstGeom prst="rect">
            <a:avLst/>
          </a:prstGeom>
        </p:spPr>
      </p:pic>
      <p:pic>
        <p:nvPicPr>
          <p:cNvPr id="4" name="Image 3"/>
          <p:cNvPicPr>
            <a:picLocks noChangeAspect="1"/>
          </p:cNvPicPr>
          <p:nvPr/>
        </p:nvPicPr>
        <p:blipFill>
          <a:blip r:embed="rId7"/>
          <a:stretch>
            <a:fillRect/>
          </a:stretch>
        </p:blipFill>
        <p:spPr>
          <a:xfrm>
            <a:off x="269902" y="2167832"/>
            <a:ext cx="225000" cy="236250"/>
          </a:xfrm>
          <a:prstGeom prst="rect">
            <a:avLst/>
          </a:prstGeom>
        </p:spPr>
      </p:pic>
      <p:pic>
        <p:nvPicPr>
          <p:cNvPr id="6" name="Image 5"/>
          <p:cNvPicPr>
            <a:picLocks noChangeAspect="1"/>
          </p:cNvPicPr>
          <p:nvPr/>
        </p:nvPicPr>
        <p:blipFill>
          <a:blip r:embed="rId8"/>
          <a:stretch>
            <a:fillRect/>
          </a:stretch>
        </p:blipFill>
        <p:spPr>
          <a:xfrm>
            <a:off x="1847304" y="4385780"/>
            <a:ext cx="236250" cy="225000"/>
          </a:xfrm>
          <a:prstGeom prst="rect">
            <a:avLst/>
          </a:prstGeom>
        </p:spPr>
      </p:pic>
      <p:pic>
        <p:nvPicPr>
          <p:cNvPr id="32" name="Image 3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1"/>
            <a:ext cx="10675293" cy="828303"/>
          </a:xfrm>
          <a:prstGeom prst="rect">
            <a:avLst/>
          </a:prstGeom>
        </p:spPr>
      </p:pic>
      <p:sp>
        <p:nvSpPr>
          <p:cNvPr id="39" name="ZoneTexte 38"/>
          <p:cNvSpPr txBox="1"/>
          <p:nvPr/>
        </p:nvSpPr>
        <p:spPr>
          <a:xfrm>
            <a:off x="6721523" y="475406"/>
            <a:ext cx="1289473" cy="253916"/>
          </a:xfrm>
          <a:prstGeom prst="rect">
            <a:avLst/>
          </a:prstGeom>
          <a:noFill/>
        </p:spPr>
        <p:txBody>
          <a:bodyPr wrap="square" rtlCol="0">
            <a:spAutoFit/>
          </a:bodyPr>
          <a:lstStyle/>
          <a:p>
            <a:r>
              <a:rPr lang="fr-CA" sz="1050" dirty="0" smtClean="0">
                <a:solidFill>
                  <a:schemeClr val="bg2">
                    <a:lumMod val="75000"/>
                  </a:schemeClr>
                </a:solidFill>
                <a:latin typeface="Arial" panose="020B0604020202020204" pitchFamily="34" charset="0"/>
                <a:cs typeface="Arial" panose="020B0604020202020204" pitchFamily="34" charset="0"/>
              </a:rPr>
              <a:t>2 – 8 juin 2015</a:t>
            </a:r>
            <a:endParaRPr lang="fr-CA" sz="1050" dirty="0">
              <a:solidFill>
                <a:schemeClr val="bg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978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978112C3-794E-4766-A3EB-BDA2149EA95B}">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5764</TotalTime>
  <Words>819</Words>
  <Application>Microsoft Office PowerPoint</Application>
  <PresentationFormat>Personnalisé</PresentationFormat>
  <Paragraphs>43</Paragraphs>
  <Slides>1</Slides>
  <Notes>1</Notes>
  <HiddenSlides>0</HiddenSlides>
  <MMClips>0</MMClips>
  <ScaleCrop>false</ScaleCrop>
  <HeadingPairs>
    <vt:vector size="4" baseType="variant">
      <vt:variant>
        <vt:lpstr>Thème</vt:lpstr>
      </vt:variant>
      <vt:variant>
        <vt:i4>1</vt:i4>
      </vt:variant>
      <vt:variant>
        <vt:lpstr>Titres des diapositives</vt:lpstr>
      </vt:variant>
      <vt:variant>
        <vt:i4>1</vt:i4>
      </vt:variant>
    </vt:vector>
  </HeadingPairs>
  <TitlesOfParts>
    <vt:vector size="2" baseType="lpstr">
      <vt:lpstr>Office Theme</vt:lpstr>
      <vt:lpstr>Présentation PowerPoint</vt:lpstr>
    </vt:vector>
  </TitlesOfParts>
  <Company>OCHA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OCHA</dc:creator>
  <cp:lastModifiedBy>Seynabou Niang</cp:lastModifiedBy>
  <cp:revision>645</cp:revision>
  <cp:lastPrinted>2014-12-11T10:27:48Z</cp:lastPrinted>
  <dcterms:created xsi:type="dcterms:W3CDTF">2014-03-10T10:37:19Z</dcterms:created>
  <dcterms:modified xsi:type="dcterms:W3CDTF">2015-06-09T14:37:47Z</dcterms:modified>
</cp:coreProperties>
</file>