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63" d="100"/>
          <a:sy n="63" d="100"/>
        </p:scale>
        <p:origin x="1146" y="78"/>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29/07/2015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29/07/2015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29/07/2015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29/07/2015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29/07/2015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29/07/2015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29/07/2015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29/07/2015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29/07/2015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29/07/2015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29/07/2015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29/07/2015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29/07/2015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29/07/2015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2" cy="6019752"/>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a:t>
            </a:r>
            <a:r>
              <a:rPr lang="fr-FR" sz="800" dirty="0" smtClean="0">
                <a:solidFill>
                  <a:srgbClr val="659AD2"/>
                </a:solidFill>
                <a:latin typeface="Arial" panose="020B0604020202020204" pitchFamily="34" charset="0"/>
                <a:cs typeface="Arial" panose="020B0604020202020204" pitchFamily="34" charset="0"/>
              </a:rPr>
              <a:t>28 </a:t>
            </a:r>
            <a:r>
              <a:rPr lang="fr-FR" sz="800" dirty="0">
                <a:solidFill>
                  <a:srgbClr val="659AD2"/>
                </a:solidFill>
                <a:latin typeface="Arial" panose="020B0604020202020204" pitchFamily="34" charset="0"/>
                <a:cs typeface="Arial" panose="020B0604020202020204" pitchFamily="34" charset="0"/>
              </a:rPr>
              <a:t>juillet 2015</a:t>
            </a: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21 – 27 July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28303"/>
            <a:ext cx="3953770" cy="6192688"/>
          </a:xfrm>
          <a:prstGeom prst="rect">
            <a:avLst/>
          </a:prstGeom>
          <a:noFill/>
        </p:spPr>
        <p:txBody>
          <a:bodyPr wrap="square" lIns="99569" tIns="49785" rIns="99569" bIns="49785" rtlCol="0">
            <a:noAutofit/>
          </a:bodyPr>
          <a:lstStyle/>
          <a:p>
            <a:r>
              <a:rPr lang="fr-FR" sz="1100" b="1" dirty="0" smtClean="0">
                <a:solidFill>
                  <a:srgbClr val="FF721E"/>
                </a:solidFill>
                <a:latin typeface="Arial"/>
              </a:rPr>
              <a:t>CAMEROUN</a:t>
            </a:r>
            <a:endParaRPr lang="fr-FR" sz="1100" b="1" dirty="0">
              <a:solidFill>
                <a:srgbClr val="FF721E"/>
              </a:solidFill>
              <a:latin typeface="Arial"/>
            </a:endParaRPr>
          </a:p>
          <a:p>
            <a:r>
              <a:rPr lang="fr-FR" sz="900" b="1" i="1" cap="all" dirty="0">
                <a:solidFill>
                  <a:srgbClr val="036BB6"/>
                </a:solidFill>
                <a:latin typeface="Arial"/>
              </a:rPr>
              <a:t>33 tués dans des attentats </a:t>
            </a:r>
            <a:r>
              <a:rPr lang="fr-FR" sz="900" b="1" i="1" cap="all" dirty="0" smtClean="0">
                <a:solidFill>
                  <a:srgbClr val="036BB6"/>
                </a:solidFill>
                <a:latin typeface="Arial"/>
              </a:rPr>
              <a:t>suicides</a:t>
            </a:r>
          </a:p>
          <a:p>
            <a:pPr algn="just"/>
            <a:r>
              <a:rPr lang="fr-FR" sz="700" dirty="0">
                <a:solidFill>
                  <a:srgbClr val="A6A6A6"/>
                </a:solidFill>
                <a:latin typeface="Arial" pitchFamily="34" charset="0"/>
                <a:cs typeface="Arial" pitchFamily="34" charset="0"/>
              </a:rPr>
              <a:t>Le 25 juillet, 20 personnes ont été tuées lorsqu’un kamikaze a attaqué un bar de la ville de Maroua, la capitale de la région de l'Extrême-Nord. L'attaque, la </a:t>
            </a:r>
            <a:r>
              <a:rPr lang="fr-FR" sz="700" dirty="0" smtClean="0">
                <a:solidFill>
                  <a:srgbClr val="A6A6A6"/>
                </a:solidFill>
                <a:latin typeface="Arial" pitchFamily="34" charset="0"/>
                <a:cs typeface="Arial" pitchFamily="34" charset="0"/>
              </a:rPr>
              <a:t>plus meurtrière perpétrée par le groupe islamiste jusqu'à présent au Cameroun, </a:t>
            </a:r>
            <a:r>
              <a:rPr lang="fr-FR" sz="700" dirty="0">
                <a:solidFill>
                  <a:srgbClr val="A6A6A6"/>
                </a:solidFill>
                <a:latin typeface="Arial" pitchFamily="34" charset="0"/>
                <a:cs typeface="Arial" pitchFamily="34" charset="0"/>
              </a:rPr>
              <a:t>était la troisième dans la région en deux semaines. </a:t>
            </a:r>
            <a:r>
              <a:rPr lang="fr-FR" sz="700" dirty="0" smtClean="0">
                <a:solidFill>
                  <a:srgbClr val="A6A6A6"/>
                </a:solidFill>
                <a:latin typeface="Arial" pitchFamily="34" charset="0"/>
                <a:cs typeface="Arial" pitchFamily="34" charset="0"/>
              </a:rPr>
              <a:t>L'Extrême </a:t>
            </a:r>
            <a:r>
              <a:rPr lang="fr-FR" sz="700" dirty="0">
                <a:solidFill>
                  <a:srgbClr val="A6A6A6"/>
                </a:solidFill>
                <a:latin typeface="Arial" pitchFamily="34" charset="0"/>
                <a:cs typeface="Arial" pitchFamily="34" charset="0"/>
              </a:rPr>
              <a:t>Nord du Cameroun a été </a:t>
            </a:r>
            <a:r>
              <a:rPr lang="fr-FR" sz="700" dirty="0" smtClean="0">
                <a:solidFill>
                  <a:srgbClr val="A6A6A6"/>
                </a:solidFill>
                <a:latin typeface="Arial" pitchFamily="34" charset="0"/>
                <a:cs typeface="Arial" pitchFamily="34" charset="0"/>
              </a:rPr>
              <a:t>pris </a:t>
            </a:r>
            <a:r>
              <a:rPr lang="fr-FR" sz="700" dirty="0">
                <a:solidFill>
                  <a:srgbClr val="A6A6A6"/>
                </a:solidFill>
                <a:latin typeface="Arial" pitchFamily="34" charset="0"/>
                <a:cs typeface="Arial" pitchFamily="34" charset="0"/>
              </a:rPr>
              <a:t>pour cible à plusieurs reprises par des insurgés de Boko Haram. Aucune insuffisance en termes de médicaments et de matériel médical n’a été rapporté jusqu'ici, mais MSF estime que si d’autres attaques se produisent, la capacité des centres de santé sera dépassée</a:t>
            </a:r>
            <a:r>
              <a:rPr lang="fr-FR" sz="700" dirty="0" smtClean="0">
                <a:solidFill>
                  <a:srgbClr val="A6A6A6"/>
                </a:solidFill>
                <a:latin typeface="Arial" pitchFamily="34" charset="0"/>
                <a:cs typeface="Arial" pitchFamily="34" charset="0"/>
              </a:rPr>
              <a:t>.</a:t>
            </a:r>
          </a:p>
          <a:p>
            <a:pPr algn="just"/>
            <a:endParaRPr lang="en-US" sz="700" dirty="0" smtClean="0">
              <a:solidFill>
                <a:srgbClr val="A6A6A6"/>
              </a:solidFill>
              <a:latin typeface="Arial" pitchFamily="34" charset="0"/>
              <a:cs typeface="Arial" pitchFamily="34" charset="0"/>
            </a:endParaRPr>
          </a:p>
          <a:p>
            <a:r>
              <a:rPr lang="en-GB" sz="1100" b="1" dirty="0" smtClean="0">
                <a:solidFill>
                  <a:srgbClr val="FF721E"/>
                </a:solidFill>
                <a:latin typeface="Arial"/>
              </a:rPr>
              <a:t>TCHAD</a:t>
            </a:r>
            <a:endParaRPr lang="fr-FR" sz="1100" b="1" dirty="0">
              <a:solidFill>
                <a:srgbClr val="FF721E"/>
              </a:solidFill>
              <a:latin typeface="Arial"/>
            </a:endParaRPr>
          </a:p>
          <a:p>
            <a:r>
              <a:rPr lang="fr-FR" sz="900" b="1" i="1" cap="all" dirty="0">
                <a:solidFill>
                  <a:srgbClr val="036BB6"/>
                </a:solidFill>
                <a:latin typeface="Arial"/>
              </a:rPr>
              <a:t>7 000 nouveaux déplacés signalés dans la région du </a:t>
            </a:r>
            <a:r>
              <a:rPr lang="fr-FR" sz="900" b="1" i="1" cap="all" dirty="0" smtClean="0">
                <a:solidFill>
                  <a:srgbClr val="036BB6"/>
                </a:solidFill>
                <a:latin typeface="Arial"/>
              </a:rPr>
              <a:t>LAC</a:t>
            </a:r>
          </a:p>
          <a:p>
            <a:pPr algn="just"/>
            <a:r>
              <a:rPr lang="fr-FR" sz="700" dirty="0">
                <a:solidFill>
                  <a:srgbClr val="A6A6A6"/>
                </a:solidFill>
                <a:latin typeface="Arial" pitchFamily="34" charset="0"/>
                <a:cs typeface="Arial" pitchFamily="34" charset="0"/>
              </a:rPr>
              <a:t>Au cours de la semaine dernière, des déplacements spontanés de grande ampleur ont été observés dans la région du </a:t>
            </a:r>
            <a:r>
              <a:rPr lang="fr-FR" sz="700" dirty="0" smtClean="0">
                <a:solidFill>
                  <a:srgbClr val="A6A6A6"/>
                </a:solidFill>
                <a:latin typeface="Arial" pitchFamily="34" charset="0"/>
                <a:cs typeface="Arial" pitchFamily="34" charset="0"/>
              </a:rPr>
              <a:t>Lac </a:t>
            </a:r>
            <a:r>
              <a:rPr lang="fr-FR" sz="700" dirty="0">
                <a:solidFill>
                  <a:srgbClr val="A6A6A6"/>
                </a:solidFill>
                <a:latin typeface="Arial" pitchFamily="34" charset="0"/>
                <a:cs typeface="Arial" pitchFamily="34" charset="0"/>
              </a:rPr>
              <a:t>par crainte de Boko Haram. On rapporte plus de 7 000 personnes déplacées. Ces derniers sont extrêmement vulnérables </a:t>
            </a:r>
            <a:r>
              <a:rPr lang="fr-FR" sz="700" dirty="0" smtClean="0">
                <a:solidFill>
                  <a:srgbClr val="A6A6A6"/>
                </a:solidFill>
                <a:latin typeface="Arial" pitchFamily="34" charset="0"/>
                <a:cs typeface="Arial" pitchFamily="34" charset="0"/>
              </a:rPr>
              <a:t>pendant la </a:t>
            </a:r>
            <a:r>
              <a:rPr lang="fr-FR" sz="700" dirty="0">
                <a:solidFill>
                  <a:srgbClr val="A6A6A6"/>
                </a:solidFill>
                <a:latin typeface="Arial" pitchFamily="34" charset="0"/>
                <a:cs typeface="Arial" pitchFamily="34" charset="0"/>
              </a:rPr>
              <a:t>saison des pluies dans une zone où le choléra est endémique. Les partenaires humanitaires sur le terrain sont en train de développer des actions d'intervention pour les abris, la santé et le WASH. Une mission </a:t>
            </a:r>
            <a:r>
              <a:rPr lang="fr-FR" sz="700" dirty="0" smtClean="0">
                <a:solidFill>
                  <a:srgbClr val="A6A6A6"/>
                </a:solidFill>
                <a:latin typeface="Arial" pitchFamily="34" charset="0"/>
                <a:cs typeface="Arial" pitchFamily="34" charset="0"/>
              </a:rPr>
              <a:t>menée par OCHA </a:t>
            </a:r>
            <a:r>
              <a:rPr lang="fr-FR" sz="700" dirty="0">
                <a:solidFill>
                  <a:srgbClr val="A6A6A6"/>
                </a:solidFill>
                <a:latin typeface="Arial" pitchFamily="34" charset="0"/>
                <a:cs typeface="Arial" pitchFamily="34" charset="0"/>
              </a:rPr>
              <a:t>et comprenant </a:t>
            </a:r>
            <a:r>
              <a:rPr lang="fr-FR" sz="700" dirty="0" smtClean="0">
                <a:solidFill>
                  <a:srgbClr val="A6A6A6"/>
                </a:solidFill>
                <a:latin typeface="Arial" pitchFamily="34" charset="0"/>
                <a:cs typeface="Arial" pitchFamily="34" charset="0"/>
              </a:rPr>
              <a:t>la Commission </a:t>
            </a:r>
            <a:r>
              <a:rPr lang="fr-FR" sz="700" dirty="0">
                <a:solidFill>
                  <a:srgbClr val="A6A6A6"/>
                </a:solidFill>
                <a:latin typeface="Arial" pitchFamily="34" charset="0"/>
                <a:cs typeface="Arial" pitchFamily="34" charset="0"/>
              </a:rPr>
              <a:t>nationale d’accueil et de réinsertion des réfugiés et des rapatriés (CNARR) </a:t>
            </a:r>
            <a:r>
              <a:rPr lang="fr-FR" sz="700" dirty="0" smtClean="0">
                <a:solidFill>
                  <a:srgbClr val="A6A6A6"/>
                </a:solidFill>
                <a:latin typeface="Arial" pitchFamily="34" charset="0"/>
                <a:cs typeface="Arial" pitchFamily="34" charset="0"/>
              </a:rPr>
              <a:t>et l’UNICEF a rencontré le 27 juillet les </a:t>
            </a:r>
            <a:r>
              <a:rPr lang="fr-FR" sz="700" dirty="0">
                <a:solidFill>
                  <a:srgbClr val="A6A6A6"/>
                </a:solidFill>
                <a:latin typeface="Arial" pitchFamily="34" charset="0"/>
                <a:cs typeface="Arial" pitchFamily="34" charset="0"/>
              </a:rPr>
              <a:t>autorités locales </a:t>
            </a:r>
            <a:r>
              <a:rPr lang="fr-FR" sz="700" dirty="0" smtClean="0">
                <a:solidFill>
                  <a:srgbClr val="A6A6A6"/>
                </a:solidFill>
                <a:latin typeface="Arial" pitchFamily="34" charset="0"/>
                <a:cs typeface="Arial" pitchFamily="34" charset="0"/>
              </a:rPr>
              <a:t>et a parcouru la </a:t>
            </a:r>
            <a:r>
              <a:rPr lang="fr-FR" sz="700" dirty="0">
                <a:solidFill>
                  <a:srgbClr val="A6A6A6"/>
                </a:solidFill>
                <a:latin typeface="Arial" pitchFamily="34" charset="0"/>
                <a:cs typeface="Arial" pitchFamily="34" charset="0"/>
              </a:rPr>
              <a:t>route entre Bol et </a:t>
            </a:r>
            <a:r>
              <a:rPr lang="fr-FR" sz="700" dirty="0" err="1">
                <a:solidFill>
                  <a:srgbClr val="A6A6A6"/>
                </a:solidFill>
                <a:latin typeface="Arial" pitchFamily="34" charset="0"/>
                <a:cs typeface="Arial" pitchFamily="34" charset="0"/>
              </a:rPr>
              <a:t>Baga</a:t>
            </a:r>
            <a:r>
              <a:rPr lang="fr-FR" sz="700" dirty="0">
                <a:solidFill>
                  <a:srgbClr val="A6A6A6"/>
                </a:solidFill>
                <a:latin typeface="Arial" pitchFamily="34" charset="0"/>
                <a:cs typeface="Arial" pitchFamily="34" charset="0"/>
              </a:rPr>
              <a:t> Sola </a:t>
            </a:r>
            <a:r>
              <a:rPr lang="fr-FR" sz="700" dirty="0" smtClean="0">
                <a:solidFill>
                  <a:srgbClr val="A6A6A6"/>
                </a:solidFill>
                <a:latin typeface="Arial" pitchFamily="34" charset="0"/>
                <a:cs typeface="Arial" pitchFamily="34" charset="0"/>
              </a:rPr>
              <a:t>et procédé à une évaluation préliminaire des besoins</a:t>
            </a:r>
            <a:r>
              <a:rPr lang="fr-FR" sz="750" dirty="0" smtClean="0">
                <a:solidFill>
                  <a:srgbClr val="A6A6A6"/>
                </a:solidFill>
                <a:latin typeface="Arial" pitchFamily="34" charset="0"/>
                <a:cs typeface="Arial" pitchFamily="34" charset="0"/>
              </a:rPr>
              <a:t>.</a:t>
            </a:r>
          </a:p>
          <a:p>
            <a:endParaRPr lang="fr-FR" sz="500" b="1" i="1" cap="all" dirty="0" smtClean="0">
              <a:solidFill>
                <a:srgbClr val="036BB6"/>
              </a:solidFill>
              <a:latin typeface="Arial"/>
            </a:endParaRPr>
          </a:p>
          <a:p>
            <a:r>
              <a:rPr lang="fr-FR" sz="900" b="1" i="1" cap="all" dirty="0" smtClean="0">
                <a:solidFill>
                  <a:srgbClr val="036BB6"/>
                </a:solidFill>
                <a:latin typeface="Arial"/>
              </a:rPr>
              <a:t>Les cas de rougeole continuent d’AUGMENTER AU TCHAD ORIENTAL </a:t>
            </a:r>
            <a:endParaRPr lang="fr-FR" sz="900" b="1" i="1" cap="all" dirty="0">
              <a:solidFill>
                <a:srgbClr val="036BB6"/>
              </a:solidFill>
              <a:latin typeface="Arial"/>
            </a:endParaRPr>
          </a:p>
          <a:p>
            <a:pPr algn="just"/>
            <a:r>
              <a:rPr lang="fr-FR" sz="700" dirty="0" smtClean="0">
                <a:solidFill>
                  <a:srgbClr val="A6A6A6"/>
                </a:solidFill>
                <a:latin typeface="Arial" pitchFamily="34" charset="0"/>
                <a:cs typeface="Arial" pitchFamily="34" charset="0"/>
              </a:rPr>
              <a:t>Entre </a:t>
            </a:r>
            <a:r>
              <a:rPr lang="fr-FR" sz="700" dirty="0">
                <a:solidFill>
                  <a:srgbClr val="A6A6A6"/>
                </a:solidFill>
                <a:latin typeface="Arial" pitchFamily="34" charset="0"/>
                <a:cs typeface="Arial" pitchFamily="34" charset="0"/>
              </a:rPr>
              <a:t>le 1er et le 15 juillet, quelques 122 cas de rougeole, dont deux décès, ont été signalés dans la région orientale d'Abéché, par rapport à 189 cas et trois décès en juin. Le 21 juillet, un plan d'intervention ciblant plus de 62 000 enfants à Abéché a été lancé par les partenaires (Délégation du Ministère de la Santé, UNICEF, OMS, MSF-Hollande et PU-AMI). </a:t>
            </a:r>
            <a:r>
              <a:rPr lang="fr-FR" sz="700" dirty="0" smtClean="0">
                <a:solidFill>
                  <a:srgbClr val="A6A6A6"/>
                </a:solidFill>
                <a:latin typeface="Arial" pitchFamily="34" charset="0"/>
                <a:cs typeface="Arial" pitchFamily="34" charset="0"/>
              </a:rPr>
              <a:t>D’ici la fin du mois de juillet</a:t>
            </a:r>
            <a:r>
              <a:rPr lang="fr-FR" sz="700" dirty="0">
                <a:solidFill>
                  <a:srgbClr val="A6A6A6"/>
                </a:solidFill>
                <a:latin typeface="Arial" pitchFamily="34" charset="0"/>
                <a:cs typeface="Arial" pitchFamily="34" charset="0"/>
              </a:rPr>
              <a:t>, tous les enfants âgés de six mois à 14 ans seront vaccinés. L'épidémie est probablement due au retour des orpailleurs du Soudan voisin, qui se bat pour contenir la pire épidémie de rougeole de ces dernières années.</a:t>
            </a:r>
            <a:endParaRPr lang="en-US" sz="700" dirty="0">
              <a:solidFill>
                <a:srgbClr val="A6A6A6"/>
              </a:solidFill>
              <a:latin typeface="Arial" pitchFamily="34" charset="0"/>
              <a:cs typeface="Arial" pitchFamily="34" charset="0"/>
            </a:endParaRPr>
          </a:p>
          <a:p>
            <a:pPr algn="just"/>
            <a:endParaRPr lang="en-GB" sz="700" b="1" dirty="0" smtClean="0">
              <a:solidFill>
                <a:srgbClr val="FF721E"/>
              </a:solidFill>
              <a:latin typeface="Arial"/>
            </a:endParaRPr>
          </a:p>
          <a:p>
            <a:pPr algn="just"/>
            <a:r>
              <a:rPr lang="en-GB" sz="1100" b="1" dirty="0" smtClean="0">
                <a:solidFill>
                  <a:srgbClr val="FF721E"/>
                </a:solidFill>
                <a:latin typeface="Arial"/>
              </a:rPr>
              <a:t>NIGERIA</a:t>
            </a:r>
          </a:p>
          <a:p>
            <a:r>
              <a:rPr lang="en-GB" sz="900" b="1" i="1" cap="all" dirty="0">
                <a:solidFill>
                  <a:srgbClr val="036BB6"/>
                </a:solidFill>
                <a:latin typeface="Arial"/>
              </a:rPr>
              <a:t>Boko Haram </a:t>
            </a:r>
            <a:r>
              <a:rPr lang="en-GB" sz="900" b="1" i="1" cap="all" dirty="0" err="1">
                <a:solidFill>
                  <a:srgbClr val="036BB6"/>
                </a:solidFill>
                <a:latin typeface="Arial"/>
              </a:rPr>
              <a:t>s’empare</a:t>
            </a:r>
            <a:r>
              <a:rPr lang="en-GB" sz="900" b="1" i="1" cap="all" dirty="0">
                <a:solidFill>
                  <a:srgbClr val="036BB6"/>
                </a:solidFill>
                <a:latin typeface="Arial"/>
              </a:rPr>
              <a:t> de </a:t>
            </a:r>
            <a:r>
              <a:rPr lang="en-GB" sz="900" b="1" i="1" cap="all" dirty="0" err="1" smtClean="0">
                <a:solidFill>
                  <a:srgbClr val="036BB6"/>
                </a:solidFill>
                <a:latin typeface="Arial"/>
              </a:rPr>
              <a:t>territoires</a:t>
            </a:r>
            <a:endParaRPr lang="en-GB" sz="900" b="1" i="1" cap="all" dirty="0" smtClean="0">
              <a:solidFill>
                <a:srgbClr val="036BB6"/>
              </a:solidFill>
              <a:latin typeface="Arial"/>
            </a:endParaRPr>
          </a:p>
          <a:p>
            <a:pPr algn="just"/>
            <a:r>
              <a:rPr lang="fr-FR" sz="700" dirty="0">
                <a:solidFill>
                  <a:srgbClr val="A6A6A6"/>
                </a:solidFill>
                <a:latin typeface="Arial" pitchFamily="34" charset="0"/>
                <a:cs typeface="Arial" pitchFamily="34" charset="0"/>
              </a:rPr>
              <a:t>Boko Haram s’est récemment renforcé dans certaines parties du nord-est et s’est emparé de cinq zones de gouvernement local dans les États de Yobe et </a:t>
            </a:r>
            <a:r>
              <a:rPr lang="fr-FR" sz="700" dirty="0" err="1" smtClean="0">
                <a:solidFill>
                  <a:srgbClr val="A6A6A6"/>
                </a:solidFill>
                <a:latin typeface="Arial" pitchFamily="34" charset="0"/>
                <a:cs typeface="Arial" pitchFamily="34" charset="0"/>
              </a:rPr>
              <a:t>Borno</a:t>
            </a:r>
            <a:r>
              <a:rPr lang="fr-FR" sz="700" dirty="0" smtClean="0">
                <a:solidFill>
                  <a:srgbClr val="A6A6A6"/>
                </a:solidFill>
                <a:latin typeface="Arial" pitchFamily="34" charset="0"/>
                <a:cs typeface="Arial" pitchFamily="34" charset="0"/>
              </a:rPr>
              <a:t>, selon des sources médiatiques nigérianes. </a:t>
            </a:r>
            <a:r>
              <a:rPr lang="fr-FR" sz="700" dirty="0">
                <a:solidFill>
                  <a:srgbClr val="A6A6A6"/>
                </a:solidFill>
                <a:latin typeface="Arial" pitchFamily="34" charset="0"/>
                <a:cs typeface="Arial" pitchFamily="34" charset="0"/>
              </a:rPr>
              <a:t>Des attaques régulières des insurgés ont continué dans le nord-est cette semaine, </a:t>
            </a:r>
            <a:r>
              <a:rPr lang="fr-FR" sz="700" dirty="0" smtClean="0">
                <a:solidFill>
                  <a:srgbClr val="A6A6A6"/>
                </a:solidFill>
                <a:latin typeface="Arial" pitchFamily="34" charset="0"/>
                <a:cs typeface="Arial" pitchFamily="34" charset="0"/>
              </a:rPr>
              <a:t>dont </a:t>
            </a:r>
            <a:r>
              <a:rPr lang="fr-FR" sz="700" dirty="0">
                <a:solidFill>
                  <a:srgbClr val="A6A6A6"/>
                </a:solidFill>
                <a:latin typeface="Arial" pitchFamily="34" charset="0"/>
                <a:cs typeface="Arial" pitchFamily="34" charset="0"/>
              </a:rPr>
              <a:t>trois explosions soupçonnées d'être des engins explosifs improvisés (EEI) </a:t>
            </a:r>
            <a:r>
              <a:rPr lang="fr-FR" sz="700" dirty="0" smtClean="0">
                <a:solidFill>
                  <a:srgbClr val="A6A6A6"/>
                </a:solidFill>
                <a:latin typeface="Arial" pitchFamily="34" charset="0"/>
                <a:cs typeface="Arial" pitchFamily="34" charset="0"/>
              </a:rPr>
              <a:t>à </a:t>
            </a:r>
            <a:r>
              <a:rPr lang="fr-FR" sz="700" dirty="0">
                <a:solidFill>
                  <a:srgbClr val="A6A6A6"/>
                </a:solidFill>
                <a:latin typeface="Arial" pitchFamily="34" charset="0"/>
                <a:cs typeface="Arial" pitchFamily="34" charset="0"/>
              </a:rPr>
              <a:t>Gombe le 23 juillet, tuant 40 </a:t>
            </a:r>
            <a:r>
              <a:rPr lang="fr-FR" sz="700" dirty="0" smtClean="0">
                <a:solidFill>
                  <a:srgbClr val="A6A6A6"/>
                </a:solidFill>
                <a:latin typeface="Arial" pitchFamily="34" charset="0"/>
                <a:cs typeface="Arial" pitchFamily="34" charset="0"/>
              </a:rPr>
              <a:t>personnes.</a:t>
            </a:r>
            <a:r>
              <a:rPr lang="en-GB" sz="700" dirty="0">
                <a:latin typeface="Arial" panose="020B0604020202020204" pitchFamily="34" charset="0"/>
                <a:cs typeface="Arial" panose="020B0604020202020204" pitchFamily="34" charset="0"/>
              </a:rPr>
              <a:t> </a:t>
            </a:r>
            <a:endParaRPr lang="fr-FR" sz="700" dirty="0">
              <a:latin typeface="Arial" panose="020B0604020202020204" pitchFamily="34" charset="0"/>
              <a:cs typeface="Arial" panose="020B0604020202020204" pitchFamily="34" charset="0"/>
            </a:endParaRPr>
          </a:p>
          <a:p>
            <a:endParaRPr lang="en-US" sz="500" b="1" i="1" cap="all" dirty="0" smtClean="0">
              <a:solidFill>
                <a:srgbClr val="036BB6"/>
              </a:solidFill>
              <a:latin typeface="Arial"/>
            </a:endParaRPr>
          </a:p>
          <a:p>
            <a:r>
              <a:rPr lang="en-US" sz="900" b="1" i="1" cap="all" dirty="0" smtClean="0">
                <a:solidFill>
                  <a:srgbClr val="036BB6"/>
                </a:solidFill>
                <a:latin typeface="Arial"/>
              </a:rPr>
              <a:t>Afflux </a:t>
            </a:r>
            <a:r>
              <a:rPr lang="en-US" sz="900" b="1" i="1" cap="all" dirty="0">
                <a:solidFill>
                  <a:srgbClr val="036BB6"/>
                </a:solidFill>
                <a:latin typeface="Arial"/>
              </a:rPr>
              <a:t>de </a:t>
            </a:r>
            <a:r>
              <a:rPr lang="en-US" sz="900" b="1" i="1" cap="all" dirty="0" err="1">
                <a:solidFill>
                  <a:srgbClr val="036BB6"/>
                </a:solidFill>
                <a:latin typeface="Arial"/>
              </a:rPr>
              <a:t>rapatriés</a:t>
            </a:r>
            <a:r>
              <a:rPr lang="en-US" sz="900" b="1" i="1" cap="all" dirty="0">
                <a:solidFill>
                  <a:srgbClr val="036BB6"/>
                </a:solidFill>
                <a:latin typeface="Arial"/>
              </a:rPr>
              <a:t> </a:t>
            </a:r>
            <a:r>
              <a:rPr lang="en-US" sz="900" b="1" i="1" cap="all" dirty="0" err="1" smtClean="0">
                <a:solidFill>
                  <a:srgbClr val="036BB6"/>
                </a:solidFill>
                <a:latin typeface="Arial"/>
              </a:rPr>
              <a:t>Nigérians</a:t>
            </a:r>
            <a:endParaRPr lang="en-US" sz="900" b="1" i="1" cap="all" dirty="0" smtClean="0">
              <a:solidFill>
                <a:srgbClr val="036BB6"/>
              </a:solidFill>
              <a:latin typeface="Arial"/>
            </a:endParaRPr>
          </a:p>
          <a:p>
            <a:pPr algn="just"/>
            <a:r>
              <a:rPr lang="fr-FR" sz="700" dirty="0">
                <a:solidFill>
                  <a:srgbClr val="A6A6A6"/>
                </a:solidFill>
                <a:latin typeface="Arial" pitchFamily="34" charset="0"/>
                <a:cs typeface="Arial" pitchFamily="34" charset="0"/>
              </a:rPr>
              <a:t>Un flux constant de rapatriés nigérians a été rapporté traversant la frontière instable entre le </a:t>
            </a:r>
            <a:r>
              <a:rPr lang="fr-FR" sz="700" dirty="0" smtClean="0">
                <a:solidFill>
                  <a:srgbClr val="A6A6A6"/>
                </a:solidFill>
                <a:latin typeface="Arial" pitchFamily="34" charset="0"/>
                <a:cs typeface="Arial" pitchFamily="34" charset="0"/>
              </a:rPr>
              <a:t>Cameroun et le Nigeria à </a:t>
            </a:r>
            <a:r>
              <a:rPr lang="fr-FR" sz="700" dirty="0">
                <a:solidFill>
                  <a:srgbClr val="A6A6A6"/>
                </a:solidFill>
                <a:latin typeface="Arial" pitchFamily="34" charset="0"/>
                <a:cs typeface="Arial" pitchFamily="34" charset="0"/>
              </a:rPr>
              <a:t>Mubi, zone de gouvernement local de l'État de l'Adamawa dans le nord-est.  Des sources gouvernementales ont indiqué avoir reçu 154 rapatriés au camp de </a:t>
            </a:r>
            <a:r>
              <a:rPr lang="fr-FR" sz="700" dirty="0" err="1">
                <a:solidFill>
                  <a:srgbClr val="A6A6A6"/>
                </a:solidFill>
                <a:latin typeface="Arial" pitchFamily="34" charset="0"/>
                <a:cs typeface="Arial" pitchFamily="34" charset="0"/>
              </a:rPr>
              <a:t>Malkohi</a:t>
            </a:r>
            <a:r>
              <a:rPr lang="fr-FR" sz="700" dirty="0">
                <a:solidFill>
                  <a:srgbClr val="A6A6A6"/>
                </a:solidFill>
                <a:latin typeface="Arial" pitchFamily="34" charset="0"/>
                <a:cs typeface="Arial" pitchFamily="34" charset="0"/>
              </a:rPr>
              <a:t>, près de la capitale de l'Etat de Yola, en date du 23 juillet. Ils attendent encore 340 rapatriés </a:t>
            </a:r>
            <a:r>
              <a:rPr lang="fr-FR" sz="700" dirty="0" smtClean="0">
                <a:solidFill>
                  <a:srgbClr val="A6A6A6"/>
                </a:solidFill>
                <a:latin typeface="Arial" pitchFamily="34" charset="0"/>
                <a:cs typeface="Arial" pitchFamily="34" charset="0"/>
              </a:rPr>
              <a:t>suite à des attaques suicides récentes </a:t>
            </a:r>
            <a:r>
              <a:rPr lang="fr-FR" sz="700" dirty="0">
                <a:solidFill>
                  <a:srgbClr val="A6A6A6"/>
                </a:solidFill>
                <a:latin typeface="Arial" pitchFamily="34" charset="0"/>
                <a:cs typeface="Arial" pitchFamily="34" charset="0"/>
              </a:rPr>
              <a:t>au Tchad. </a:t>
            </a:r>
            <a:endParaRPr lang="fr-FR" sz="700" dirty="0" smtClean="0">
              <a:solidFill>
                <a:srgbClr val="A6A6A6"/>
              </a:solidFill>
              <a:latin typeface="Arial" pitchFamily="34" charset="0"/>
              <a:cs typeface="Arial" pitchFamily="34" charset="0"/>
            </a:endParaRPr>
          </a:p>
          <a:p>
            <a:pPr algn="just"/>
            <a:endParaRPr lang="en-GB" sz="700" dirty="0">
              <a:solidFill>
                <a:srgbClr val="A6A6A6"/>
              </a:solidFill>
              <a:latin typeface="Arial" pitchFamily="34" charset="0"/>
              <a:cs typeface="Arial" pitchFamily="34" charset="0"/>
            </a:endParaRPr>
          </a:p>
          <a:p>
            <a:r>
              <a:rPr lang="en-GB" sz="1100" b="1" dirty="0" smtClean="0">
                <a:solidFill>
                  <a:srgbClr val="FF721E"/>
                </a:solidFill>
                <a:latin typeface="Arial"/>
              </a:rPr>
              <a:t>REGIONAL/ MALADIE A VIRUS EBOLA (MVE)</a:t>
            </a:r>
          </a:p>
          <a:p>
            <a:r>
              <a:rPr lang="fr-FR" sz="900" b="1" i="1" cap="all" dirty="0">
                <a:solidFill>
                  <a:srgbClr val="036BB6"/>
                </a:solidFill>
                <a:latin typeface="Arial"/>
              </a:rPr>
              <a:t>Décompte de fin d’épidémie au LIBÉRIA </a:t>
            </a:r>
            <a:endParaRPr lang="fr-FR" sz="900" b="1" i="1" cap="all" dirty="0" smtClean="0">
              <a:solidFill>
                <a:srgbClr val="036BB6"/>
              </a:solidFill>
              <a:latin typeface="Arial"/>
            </a:endParaRPr>
          </a:p>
          <a:p>
            <a:pPr algn="just"/>
            <a:r>
              <a:rPr lang="fr-FR" sz="700" dirty="0">
                <a:solidFill>
                  <a:srgbClr val="A6A6A6"/>
                </a:solidFill>
                <a:latin typeface="Arial" pitchFamily="34" charset="0"/>
                <a:cs typeface="Arial" pitchFamily="34" charset="0"/>
              </a:rPr>
              <a:t>Le compte à rebours pour déclarer le Libéria exempt du virus a commencé le 24 juillet, un jour après que le dernier patient confirmé ait été libéré. Des formations sur la surveillance et la gestion de dépouilles MVE est en cours dans les comtés avec le soutien de l'OMS. Le 21 juillet, en Guinée, une campagne de détection des cas MVE a commencé dans les zones de Matam et </a:t>
            </a:r>
            <a:r>
              <a:rPr lang="fr-FR" sz="700" dirty="0" err="1">
                <a:solidFill>
                  <a:srgbClr val="A6A6A6"/>
                </a:solidFill>
                <a:latin typeface="Arial" pitchFamily="34" charset="0"/>
                <a:cs typeface="Arial" pitchFamily="34" charset="0"/>
              </a:rPr>
              <a:t>Ratoma</a:t>
            </a:r>
            <a:r>
              <a:rPr lang="fr-FR" sz="700" dirty="0">
                <a:solidFill>
                  <a:srgbClr val="A6A6A6"/>
                </a:solidFill>
                <a:latin typeface="Arial" pitchFamily="34" charset="0"/>
                <a:cs typeface="Arial" pitchFamily="34" charset="0"/>
              </a:rPr>
              <a:t> dans la préfecture de Conakry. En Sierra Leone, deux cas MVE dans les zones urbaines de l'ouest, l'un des foyers du virus, ont soulevé des préoccupations au sujet des lacunes dans la recherche des contacts et le suivi médical. </a:t>
            </a: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4573048" y="1859967"/>
            <a:ext cx="670821" cy="30361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TCHAD</a:t>
            </a:r>
            <a:endParaRPr lang="en-GB" dirty="0"/>
          </a:p>
        </p:txBody>
      </p:sp>
      <p:sp>
        <p:nvSpPr>
          <p:cNvPr id="68" name="TextBox 44"/>
          <p:cNvSpPr txBox="1"/>
          <p:nvPr/>
        </p:nvSpPr>
        <p:spPr>
          <a:xfrm>
            <a:off x="4535174" y="2427646"/>
            <a:ext cx="1115757" cy="319465"/>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DÉPLACÉS DANS LA RÉGION DU LAC</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MVE </a:t>
            </a:r>
            <a:endParaRPr lang="en-GB" dirty="0"/>
          </a:p>
        </p:txBody>
      </p:sp>
      <p:sp>
        <p:nvSpPr>
          <p:cNvPr id="33" name="TextBox 22"/>
          <p:cNvSpPr txBox="1"/>
          <p:nvPr/>
        </p:nvSpPr>
        <p:spPr>
          <a:xfrm>
            <a:off x="3834623" y="3752032"/>
            <a:ext cx="107383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CAMEROUN</a:t>
            </a:r>
            <a:endParaRPr lang="en-GB" dirty="0"/>
          </a:p>
        </p:txBody>
      </p:sp>
      <p:sp>
        <p:nvSpPr>
          <p:cNvPr id="42" name="TextBox 44"/>
          <p:cNvSpPr txBox="1"/>
          <p:nvPr/>
        </p:nvSpPr>
        <p:spPr>
          <a:xfrm>
            <a:off x="3850536" y="4216187"/>
            <a:ext cx="1178064" cy="403088"/>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TUÉS DANS DES </a:t>
            </a:r>
            <a:r>
              <a:rPr lang="en-GB" sz="900" b="1" dirty="0" smtClean="0">
                <a:solidFill>
                  <a:srgbClr val="026DB6"/>
                </a:solidFill>
                <a:latin typeface="Arial" panose="020B0604020202020204" pitchFamily="34" charset="0"/>
                <a:cs typeface="Arial" panose="020B0604020202020204" pitchFamily="34" charset="0"/>
              </a:rPr>
              <a:t>ATTENTATS </a:t>
            </a:r>
            <a:r>
              <a:rPr lang="en-GB" sz="900" b="1" dirty="0" smtClean="0">
                <a:solidFill>
                  <a:srgbClr val="026DB6"/>
                </a:solidFill>
                <a:latin typeface="Arial" panose="020B0604020202020204" pitchFamily="34" charset="0"/>
                <a:cs typeface="Arial" panose="020B0604020202020204" pitchFamily="34" charset="0"/>
              </a:rPr>
              <a:t>SUICIDES</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4059058" y="3990929"/>
            <a:ext cx="26593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33</a:t>
            </a:r>
            <a:endParaRPr lang="en-GB" sz="1600" b="1" dirty="0">
              <a:solidFill>
                <a:srgbClr val="026DB6"/>
              </a:solidFill>
              <a:latin typeface="Arial" panose="020B0604020202020204" pitchFamily="34" charset="0"/>
              <a:cs typeface="Arial" panose="020B0604020202020204" pitchFamily="34" charset="0"/>
            </a:endParaRPr>
          </a:p>
        </p:txBody>
      </p:sp>
      <p:sp>
        <p:nvSpPr>
          <p:cNvPr id="34" name="TextBox 44"/>
          <p:cNvSpPr txBox="1"/>
          <p:nvPr/>
        </p:nvSpPr>
        <p:spPr>
          <a:xfrm>
            <a:off x="382384" y="4475383"/>
            <a:ext cx="1291908"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a:t>DÉCOMPTE </a:t>
            </a:r>
            <a:r>
              <a:rPr lang="en-GB" dirty="0" smtClean="0"/>
              <a:t>FIN EBOLA AU LIBERIA</a:t>
            </a:r>
            <a:endParaRPr lang="en-GB" dirty="0"/>
          </a:p>
        </p:txBody>
      </p:sp>
      <p:pic>
        <p:nvPicPr>
          <p:cNvPr id="44" name="Image 43"/>
          <p:cNvPicPr>
            <a:picLocks noChangeAspect="1"/>
          </p:cNvPicPr>
          <p:nvPr/>
        </p:nvPicPr>
        <p:blipFill>
          <a:blip r:embed="rId4"/>
          <a:stretch>
            <a:fillRect/>
          </a:stretch>
        </p:blipFill>
        <p:spPr>
          <a:xfrm>
            <a:off x="3781528" y="3990929"/>
            <a:ext cx="225000" cy="236250"/>
          </a:xfrm>
          <a:prstGeom prst="rect">
            <a:avLst/>
          </a:prstGeom>
        </p:spPr>
      </p:pic>
      <p:sp>
        <p:nvSpPr>
          <p:cNvPr id="29" name="TextBox 22"/>
          <p:cNvSpPr txBox="1"/>
          <p:nvPr/>
        </p:nvSpPr>
        <p:spPr>
          <a:xfrm>
            <a:off x="2970436" y="2988543"/>
            <a:ext cx="74514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0" name="TextBox 44"/>
          <p:cNvSpPr txBox="1"/>
          <p:nvPr/>
        </p:nvSpPr>
        <p:spPr>
          <a:xfrm>
            <a:off x="3250515" y="3302186"/>
            <a:ext cx="1168215"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BOKO HARAM S’EMPARE DE TERRITOIRES</a:t>
            </a:r>
            <a:endParaRPr lang="en-GB" sz="900" b="1" dirty="0">
              <a:solidFill>
                <a:srgbClr val="026DB6"/>
              </a:solidFill>
              <a:latin typeface="Arial" panose="020B0604020202020204" pitchFamily="34" charset="0"/>
              <a:cs typeface="Arial" panose="020B0604020202020204" pitchFamily="34" charset="0"/>
            </a:endParaRPr>
          </a:p>
        </p:txBody>
      </p:sp>
      <p:pic>
        <p:nvPicPr>
          <p:cNvPr id="51" name="Imag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81" y="4502955"/>
            <a:ext cx="217529" cy="210513"/>
          </a:xfrm>
          <a:prstGeom prst="rect">
            <a:avLst/>
          </a:prstGeom>
        </p:spPr>
      </p:pic>
      <p:grpSp>
        <p:nvGrpSpPr>
          <p:cNvPr id="3" name="Groupe 2"/>
          <p:cNvGrpSpPr/>
          <p:nvPr/>
        </p:nvGrpSpPr>
        <p:grpSpPr>
          <a:xfrm>
            <a:off x="570105" y="3255637"/>
            <a:ext cx="478655" cy="993364"/>
            <a:chOff x="2875493" y="4831142"/>
            <a:chExt cx="478655" cy="993364"/>
          </a:xfrm>
        </p:grpSpPr>
        <p:cxnSp>
          <p:nvCxnSpPr>
            <p:cNvPr id="56" name="Connecteur en angle 55"/>
            <p:cNvCxnSpPr/>
            <p:nvPr/>
          </p:nvCxnSpPr>
          <p:spPr>
            <a:xfrm rot="16200000" flipV="1">
              <a:off x="2635400" y="5071235"/>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2886120" y="5318601"/>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3108142" y="5312252"/>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3119071" y="5571327"/>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grpSp>
      <p:pic>
        <p:nvPicPr>
          <p:cNvPr id="60" name="Picture 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499668" y="2181653"/>
            <a:ext cx="246128" cy="246128"/>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7"/>
          <a:stretch>
            <a:fillRect/>
          </a:stretch>
        </p:blipFill>
        <p:spPr>
          <a:xfrm>
            <a:off x="2939042" y="3330978"/>
            <a:ext cx="236250" cy="236250"/>
          </a:xfrm>
          <a:prstGeom prst="rect">
            <a:avLst/>
          </a:prstGeom>
        </p:spPr>
      </p:pic>
      <p:sp>
        <p:nvSpPr>
          <p:cNvPr id="37" name="TextBox 48"/>
          <p:cNvSpPr txBox="1"/>
          <p:nvPr/>
        </p:nvSpPr>
        <p:spPr>
          <a:xfrm>
            <a:off x="4720724" y="2181653"/>
            <a:ext cx="307876" cy="236430"/>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7m</a:t>
            </a:r>
            <a:endParaRPr lang="en-GB" sz="1600" b="1" dirty="0">
              <a:solidFill>
                <a:srgbClr val="026DB6"/>
              </a:solidFill>
              <a:latin typeface="Arial" panose="020B0604020202020204" pitchFamily="34" charset="0"/>
              <a:cs typeface="Arial" panose="020B0604020202020204" pitchFamily="34" charset="0"/>
            </a:endParaRPr>
          </a:p>
        </p:txBody>
      </p:sp>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06" y="6499"/>
            <a:ext cx="10675293" cy="810178"/>
          </a:xfrm>
          <a:prstGeom prst="rect">
            <a:avLst/>
          </a:prstGeom>
        </p:spPr>
      </p:pic>
      <p:sp>
        <p:nvSpPr>
          <p:cNvPr id="32" name="TextBox 31"/>
          <p:cNvSpPr txBox="1"/>
          <p:nvPr/>
        </p:nvSpPr>
        <p:spPr>
          <a:xfrm>
            <a:off x="6685298" y="447470"/>
            <a:ext cx="1397706" cy="261610"/>
          </a:xfrm>
          <a:prstGeom prst="rect">
            <a:avLst/>
          </a:prstGeom>
          <a:noFill/>
        </p:spPr>
        <p:txBody>
          <a:bodyPr wrap="square" rtlCol="0">
            <a:spAutoFit/>
          </a:bodyPr>
          <a:lstStyle/>
          <a:p>
            <a:r>
              <a:rPr lang="fr-CA" sz="1100" dirty="0" smtClean="0">
                <a:solidFill>
                  <a:schemeClr val="bg2">
                    <a:lumMod val="75000"/>
                  </a:schemeClr>
                </a:solidFill>
              </a:rPr>
              <a:t>21 - 27 juillet 2015</a:t>
            </a:r>
            <a:endParaRPr lang="en-GB" sz="1100"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6924</TotalTime>
  <Words>542</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707</cp:revision>
  <cp:lastPrinted>2015-07-28T17:54:06Z</cp:lastPrinted>
  <dcterms:created xsi:type="dcterms:W3CDTF">2014-03-10T10:37:19Z</dcterms:created>
  <dcterms:modified xsi:type="dcterms:W3CDTF">2015-07-29T12:43:16Z</dcterms:modified>
</cp:coreProperties>
</file>