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1014" y="-174"/>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01/07/2015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01/07/2015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01/07/2015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01/07/2015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01/07/2015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01/07/2015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01/07/2015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01/07/2015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01/07/2015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5" cy="6019754"/>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01 juillet 2015</a:t>
            </a:r>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endParaRPr lang="fr-FR" sz="8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23 – 29 June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28303"/>
            <a:ext cx="3953770" cy="6192688"/>
          </a:xfrm>
          <a:prstGeom prst="rect">
            <a:avLst/>
          </a:prstGeom>
          <a:noFill/>
        </p:spPr>
        <p:txBody>
          <a:bodyPr wrap="square" lIns="99569" tIns="49785" rIns="99569" bIns="49785" rtlCol="0">
            <a:noAutofit/>
          </a:bodyPr>
          <a:lstStyle/>
          <a:p>
            <a:r>
              <a:rPr lang="fr-FR" sz="1000" b="1" dirty="0" smtClean="0">
                <a:solidFill>
                  <a:srgbClr val="FF721E"/>
                </a:solidFill>
                <a:latin typeface="Arial"/>
              </a:rPr>
              <a:t>TCHAD</a:t>
            </a:r>
            <a:endParaRPr lang="fr-FR" sz="1000" b="1" dirty="0">
              <a:solidFill>
                <a:srgbClr val="FF721E"/>
              </a:solidFill>
              <a:latin typeface="Arial"/>
            </a:endParaRPr>
          </a:p>
          <a:p>
            <a:r>
              <a:rPr lang="fr-FR" sz="800" b="1" i="1" cap="all" dirty="0">
                <a:solidFill>
                  <a:srgbClr val="036BB6"/>
                </a:solidFill>
                <a:latin typeface="Arial"/>
              </a:rPr>
              <a:t>11 tués dans un raid </a:t>
            </a:r>
            <a:r>
              <a:rPr lang="fr-FR" sz="800" b="1" i="1" cap="all" dirty="0" smtClean="0">
                <a:solidFill>
                  <a:srgbClr val="036BB6"/>
                </a:solidFill>
                <a:latin typeface="Arial"/>
              </a:rPr>
              <a:t>policier</a:t>
            </a:r>
          </a:p>
          <a:p>
            <a:pPr algn="just"/>
            <a:r>
              <a:rPr lang="fr-FR" sz="750" dirty="0">
                <a:solidFill>
                  <a:srgbClr val="A6A6A6"/>
                </a:solidFill>
                <a:latin typeface="Arial" pitchFamily="34" charset="0"/>
                <a:cs typeface="Arial" pitchFamily="34" charset="0"/>
              </a:rPr>
              <a:t>Le 29 juin, 11 personnes (cinq policiers et six insurgés présumés) ont été tuées lors d'une opération de police contre des éléments présumés du groupe Boko Haram à N'Djamena. La police a saisi plusieurs ceintures d'explosifs et d'autres engins explosifs. L'opération intervient deux semaines après qu’un double attentat visant des bureaux de la police dans la capitale a tué 34 personnes. Séparément, dans une explosion contrôlée, la police a détruit un véhicule rempli d'explosifs dans le marché central de N'Djamena</a:t>
            </a:r>
            <a:r>
              <a:rPr lang="fr-FR" sz="750" dirty="0" smtClean="0">
                <a:solidFill>
                  <a:srgbClr val="A6A6A6"/>
                </a:solidFill>
                <a:latin typeface="Arial" pitchFamily="34" charset="0"/>
                <a:cs typeface="Arial" pitchFamily="34" charset="0"/>
              </a:rPr>
              <a:t>.</a:t>
            </a:r>
          </a:p>
          <a:p>
            <a:endParaRPr lang="en-US" sz="200" dirty="0">
              <a:solidFill>
                <a:srgbClr val="A6A6A6"/>
              </a:solidFill>
              <a:latin typeface="Arial" pitchFamily="34" charset="0"/>
              <a:cs typeface="Arial" pitchFamily="34" charset="0"/>
            </a:endParaRPr>
          </a:p>
          <a:p>
            <a:r>
              <a:rPr lang="fr-FR" sz="800" b="1" i="1" cap="all" dirty="0">
                <a:solidFill>
                  <a:srgbClr val="036BB6"/>
                </a:solidFill>
                <a:latin typeface="Arial"/>
              </a:rPr>
              <a:t>MESURES DE SÉCURITÉ renforcées après des </a:t>
            </a:r>
            <a:r>
              <a:rPr lang="fr-FR" sz="800" b="1" i="1" cap="all" dirty="0" smtClean="0">
                <a:solidFill>
                  <a:srgbClr val="036BB6"/>
                </a:solidFill>
                <a:latin typeface="Arial"/>
              </a:rPr>
              <a:t>attaques</a:t>
            </a:r>
          </a:p>
          <a:p>
            <a:pPr algn="just"/>
            <a:r>
              <a:rPr lang="fr-FR" sz="750" dirty="0">
                <a:solidFill>
                  <a:srgbClr val="A6A6A6"/>
                </a:solidFill>
                <a:latin typeface="Arial" pitchFamily="34" charset="0"/>
                <a:cs typeface="Arial" pitchFamily="34" charset="0"/>
              </a:rPr>
              <a:t>A la suite des attaques du 15 juin, les autorités tchadiennes ont mis en place une série de mesures de sécurité dont la délivrance de nouveaux passeports et cartes d'identité. Le port du voile intégral ainsi que la circulation de véhicules à vitres teintées ont déjà été interdits. Boko Haram est soupçonné d'être derrière les récentes attaques au Tchad et au Niger, dont les armées, aux côtés de celles du Cameroun et du Nigéria, luttent contre les militants. Environ 1,8 million de personnes ont été déplacées par l'insurrection de Boko Haram dans la région. Au Tchad, on estime ce nombre à 48 </a:t>
            </a:r>
            <a:r>
              <a:rPr lang="fr-FR" sz="750" dirty="0" smtClean="0">
                <a:solidFill>
                  <a:srgbClr val="A6A6A6"/>
                </a:solidFill>
                <a:latin typeface="Arial" pitchFamily="34" charset="0"/>
                <a:cs typeface="Arial" pitchFamily="34" charset="0"/>
              </a:rPr>
              <a:t>000.</a:t>
            </a:r>
            <a:r>
              <a:rPr lang="en-GB" sz="500" dirty="0" smtClean="0"/>
              <a:t> </a:t>
            </a:r>
            <a:endParaRPr lang="en-GB" sz="500" dirty="0" smtClean="0">
              <a:solidFill>
                <a:srgbClr val="A6A6A6"/>
              </a:solidFill>
              <a:latin typeface="Arial" pitchFamily="34" charset="0"/>
              <a:cs typeface="Arial" pitchFamily="34" charset="0"/>
            </a:endParaRPr>
          </a:p>
          <a:p>
            <a:r>
              <a:rPr lang="en-GB" sz="1000" b="1" dirty="0" smtClean="0">
                <a:solidFill>
                  <a:srgbClr val="FF721E"/>
                </a:solidFill>
                <a:latin typeface="Arial"/>
              </a:rPr>
              <a:t>LIBERIA</a:t>
            </a:r>
            <a:endParaRPr lang="fr-FR" sz="1000" b="1" dirty="0">
              <a:solidFill>
                <a:srgbClr val="FF721E"/>
              </a:solidFill>
              <a:latin typeface="Arial"/>
            </a:endParaRPr>
          </a:p>
          <a:p>
            <a:r>
              <a:rPr lang="fr-FR" sz="800" b="1" i="1" cap="all" dirty="0">
                <a:solidFill>
                  <a:srgbClr val="036BB6"/>
                </a:solidFill>
                <a:latin typeface="Arial"/>
              </a:rPr>
              <a:t>Premier cas Ébola après sept </a:t>
            </a:r>
            <a:r>
              <a:rPr lang="fr-FR" sz="800" b="1" i="1" cap="all" dirty="0" smtClean="0">
                <a:solidFill>
                  <a:srgbClr val="036BB6"/>
                </a:solidFill>
                <a:latin typeface="Arial"/>
              </a:rPr>
              <a:t>semaines</a:t>
            </a:r>
          </a:p>
          <a:p>
            <a:pPr algn="just"/>
            <a:r>
              <a:rPr lang="fr-FR" sz="750" dirty="0">
                <a:solidFill>
                  <a:srgbClr val="A6A6A6"/>
                </a:solidFill>
                <a:latin typeface="Arial" pitchFamily="34" charset="0"/>
                <a:cs typeface="Arial" pitchFamily="34" charset="0"/>
              </a:rPr>
              <a:t>Le 30 juin, le Libéria a annoncé le premier décès causé par le virus depuis que l’épidémie a pris fin le 9 mai. Le garçon de 17 ans décédé était d'un village du comté de </a:t>
            </a:r>
            <a:r>
              <a:rPr lang="fr-FR" sz="750" dirty="0" err="1">
                <a:solidFill>
                  <a:srgbClr val="A6A6A6"/>
                </a:solidFill>
                <a:latin typeface="Arial" pitchFamily="34" charset="0"/>
                <a:cs typeface="Arial" pitchFamily="34" charset="0"/>
              </a:rPr>
              <a:t>Margibi</a:t>
            </a:r>
            <a:r>
              <a:rPr lang="fr-FR" sz="750" dirty="0">
                <a:solidFill>
                  <a:srgbClr val="A6A6A6"/>
                </a:solidFill>
                <a:latin typeface="Arial" pitchFamily="34" charset="0"/>
                <a:cs typeface="Arial" pitchFamily="34" charset="0"/>
              </a:rPr>
              <a:t>, situé à l'est de la capitale Monrovia. La réponse des autorités et des partenaires humanitaires dans la région et le traçage des contacts sont en cours. Le gouvernement et les partenaires de santé ont récemment soulevé des inquiétudes sur la possible résurgence du virus Ébola en raison de l'augmentation des rapports non confirmés de cas suspects ces dernières semaines.</a:t>
            </a:r>
            <a:endParaRPr lang="en-US" sz="436" b="1" dirty="0" smtClean="0">
              <a:solidFill>
                <a:srgbClr val="FF721E"/>
              </a:solidFill>
              <a:latin typeface="Arial"/>
            </a:endParaRPr>
          </a:p>
          <a:p>
            <a:r>
              <a:rPr lang="en-US" sz="1000" b="1" dirty="0" smtClean="0">
                <a:solidFill>
                  <a:srgbClr val="FF721E"/>
                </a:solidFill>
                <a:latin typeface="Arial"/>
              </a:rPr>
              <a:t>MALI</a:t>
            </a:r>
            <a:endParaRPr lang="en-US" sz="1000" b="1" dirty="0">
              <a:solidFill>
                <a:srgbClr val="FF721E"/>
              </a:solidFill>
              <a:latin typeface="Arial"/>
            </a:endParaRPr>
          </a:p>
          <a:p>
            <a:r>
              <a:rPr lang="fr-FR" sz="800" b="1" i="1" cap="all" dirty="0">
                <a:solidFill>
                  <a:srgbClr val="036BB6"/>
                </a:solidFill>
                <a:latin typeface="Arial"/>
              </a:rPr>
              <a:t>Nouvelles attaques au sud et à l’est </a:t>
            </a:r>
            <a:endParaRPr lang="fr-FR" sz="800" b="1" i="1" cap="all" dirty="0" smtClean="0">
              <a:solidFill>
                <a:srgbClr val="036BB6"/>
              </a:solidFill>
              <a:latin typeface="Arial"/>
            </a:endParaRPr>
          </a:p>
          <a:p>
            <a:pPr algn="just"/>
            <a:r>
              <a:rPr lang="fr-FR" sz="750" dirty="0">
                <a:solidFill>
                  <a:srgbClr val="A6A6A6"/>
                </a:solidFill>
                <a:latin typeface="Arial" pitchFamily="34" charset="0"/>
                <a:cs typeface="Arial" pitchFamily="34" charset="0"/>
              </a:rPr>
              <a:t>Le 28 juin, des assaillants armés ont attaqué et détruit les bâtiments du gouvernement dans la région de </a:t>
            </a:r>
            <a:r>
              <a:rPr lang="fr-FR" sz="750" dirty="0" err="1">
                <a:solidFill>
                  <a:srgbClr val="A6A6A6"/>
                </a:solidFill>
                <a:latin typeface="Arial" pitchFamily="34" charset="0"/>
                <a:cs typeface="Arial" pitchFamily="34" charset="0"/>
              </a:rPr>
              <a:t>Fakola</a:t>
            </a:r>
            <a:r>
              <a:rPr lang="fr-FR" sz="750" dirty="0">
                <a:solidFill>
                  <a:srgbClr val="A6A6A6"/>
                </a:solidFill>
                <a:latin typeface="Arial" pitchFamily="34" charset="0"/>
                <a:cs typeface="Arial" pitchFamily="34" charset="0"/>
              </a:rPr>
              <a:t>, près de la frontière avec la Côte d'Ivoire. Le 27 juin, des militants ont attaqué un camp militaire dans la région de Nara près de la frontière mauritanienne. Trois soldats et neuf assaillants ont été tués lors de l'agression. Les incidents se sont produits une semaine après la signature d’un accord de paix entre le principal groupe de rebelles Touaregs du nord du Mali et le gouvernement. Selon des sources médiatiques, les insurgés d’</a:t>
            </a:r>
            <a:r>
              <a:rPr lang="fr-FR" sz="750" dirty="0" err="1">
                <a:solidFill>
                  <a:srgbClr val="A6A6A6"/>
                </a:solidFill>
                <a:latin typeface="Arial" pitchFamily="34" charset="0"/>
                <a:cs typeface="Arial" pitchFamily="34" charset="0"/>
              </a:rPr>
              <a:t>Ansar</a:t>
            </a:r>
            <a:r>
              <a:rPr lang="fr-FR" sz="750" dirty="0">
                <a:solidFill>
                  <a:srgbClr val="A6A6A6"/>
                </a:solidFill>
                <a:latin typeface="Arial" pitchFamily="34" charset="0"/>
                <a:cs typeface="Arial" pitchFamily="34" charset="0"/>
              </a:rPr>
              <a:t> Dine auraient revendiqué les attaques. </a:t>
            </a:r>
            <a:r>
              <a:rPr lang="en-US" sz="750" dirty="0" smtClean="0">
                <a:solidFill>
                  <a:srgbClr val="A6A6A6"/>
                </a:solidFill>
                <a:latin typeface="Arial" pitchFamily="34" charset="0"/>
                <a:cs typeface="Arial" pitchFamily="34" charset="0"/>
              </a:rPr>
              <a:t> </a:t>
            </a:r>
            <a:endParaRPr lang="en-GB" sz="436" dirty="0" smtClean="0">
              <a:solidFill>
                <a:srgbClr val="A6A6A6"/>
              </a:solidFill>
              <a:latin typeface="Arial" pitchFamily="34" charset="0"/>
              <a:cs typeface="Arial" pitchFamily="34" charset="0"/>
            </a:endParaRPr>
          </a:p>
          <a:p>
            <a:r>
              <a:rPr lang="en-GB" sz="1000" b="1" dirty="0">
                <a:solidFill>
                  <a:srgbClr val="FF721E"/>
                </a:solidFill>
                <a:latin typeface="Arial"/>
              </a:rPr>
              <a:t>NIGER</a:t>
            </a:r>
            <a:endParaRPr lang="fr-FR" sz="1000" b="1" dirty="0">
              <a:solidFill>
                <a:srgbClr val="FF721E"/>
              </a:solidFill>
              <a:latin typeface="Arial"/>
            </a:endParaRPr>
          </a:p>
          <a:p>
            <a:r>
              <a:rPr lang="fr-FR" sz="800" b="1" i="1" cap="all" dirty="0">
                <a:solidFill>
                  <a:srgbClr val="036BB6"/>
                </a:solidFill>
                <a:latin typeface="Arial"/>
              </a:rPr>
              <a:t>5 </a:t>
            </a:r>
            <a:r>
              <a:rPr lang="fr-FR" sz="800" b="1" i="1" cap="all" dirty="0" smtClean="0">
                <a:solidFill>
                  <a:srgbClr val="036BB6"/>
                </a:solidFill>
                <a:latin typeface="Arial"/>
              </a:rPr>
              <a:t>Tués </a:t>
            </a:r>
            <a:r>
              <a:rPr lang="fr-FR" sz="800" b="1" i="1" cap="all" dirty="0">
                <a:solidFill>
                  <a:srgbClr val="036BB6"/>
                </a:solidFill>
                <a:latin typeface="Arial"/>
              </a:rPr>
              <a:t>lors d’incursions dans des </a:t>
            </a:r>
            <a:r>
              <a:rPr lang="fr-FR" sz="800" b="1" i="1" cap="all" dirty="0" smtClean="0">
                <a:solidFill>
                  <a:srgbClr val="036BB6"/>
                </a:solidFill>
                <a:latin typeface="Arial"/>
              </a:rPr>
              <a:t>Villages</a:t>
            </a:r>
          </a:p>
          <a:p>
            <a:pPr algn="just"/>
            <a:r>
              <a:rPr lang="fr-FR" sz="750" dirty="0">
                <a:solidFill>
                  <a:srgbClr val="A6A6A6"/>
                </a:solidFill>
                <a:latin typeface="Arial" pitchFamily="34" charset="0"/>
                <a:cs typeface="Arial" pitchFamily="34" charset="0"/>
              </a:rPr>
              <a:t>Cinq personnes ont été tuées et quatre autres blessées dans la nuit du 23 au 24 juin lors d’une attaque sur un village près de la ville de </a:t>
            </a:r>
            <a:r>
              <a:rPr lang="fr-FR" sz="750" dirty="0" err="1">
                <a:solidFill>
                  <a:srgbClr val="A6A6A6"/>
                </a:solidFill>
                <a:latin typeface="Arial" pitchFamily="34" charset="0"/>
                <a:cs typeface="Arial" pitchFamily="34" charset="0"/>
              </a:rPr>
              <a:t>Bosso</a:t>
            </a:r>
            <a:r>
              <a:rPr lang="fr-FR" sz="750" dirty="0">
                <a:solidFill>
                  <a:srgbClr val="A6A6A6"/>
                </a:solidFill>
                <a:latin typeface="Arial" pitchFamily="34" charset="0"/>
                <a:cs typeface="Arial" pitchFamily="34" charset="0"/>
              </a:rPr>
              <a:t>, dans le sud du Niger, près de la frontière avec le Nigéria. Les assaillants, soupçonnés d'être des militants de Boko Haram, ont mis le feu à plus de 100 maisons et 100 motos ainsi qu’au marché local. Selon les premières estimations, environ 1000 personnes auraient été touchées. Une évaluation menée par le gouvernement est en cours afin d’identifier les besoins de la population touchée et une assistance humanitaire a été apportée avec la fourniture de produits alimentaires et non-alimentaires. Dans la nuit du 17 au 18 juin, des assaillants armés avaient tué 38 personnes lors de raids sur trois villages dans la même zone.</a:t>
            </a:r>
            <a:endParaRPr lang="en-GB" sz="500" dirty="0">
              <a:solidFill>
                <a:srgbClr val="A6A6A6"/>
              </a:solidFill>
              <a:latin typeface="Arial" pitchFamily="34" charset="0"/>
              <a:cs typeface="Arial" pitchFamily="34" charset="0"/>
            </a:endParaRPr>
          </a:p>
          <a:p>
            <a:r>
              <a:rPr lang="fr-FR" sz="1000" b="1" dirty="0" smtClean="0">
                <a:solidFill>
                  <a:srgbClr val="FF721E"/>
                </a:solidFill>
                <a:latin typeface="Arial"/>
              </a:rPr>
              <a:t>REGIONAL</a:t>
            </a:r>
            <a:r>
              <a:rPr lang="fr-FR" sz="1000" b="1" dirty="0">
                <a:solidFill>
                  <a:srgbClr val="FF721E"/>
                </a:solidFill>
                <a:latin typeface="Arial"/>
              </a:rPr>
              <a:t>/ </a:t>
            </a:r>
            <a:r>
              <a:rPr lang="fr-FR" sz="1000" b="1" dirty="0" smtClean="0">
                <a:solidFill>
                  <a:srgbClr val="FF721E"/>
                </a:solidFill>
                <a:latin typeface="Arial"/>
              </a:rPr>
              <a:t>MALADIE A VIRUS EBOLA (MVE</a:t>
            </a:r>
            <a:r>
              <a:rPr lang="fr-FR" sz="1000" b="1" dirty="0">
                <a:solidFill>
                  <a:srgbClr val="FF721E"/>
                </a:solidFill>
                <a:latin typeface="Arial"/>
              </a:rPr>
              <a:t>) </a:t>
            </a:r>
            <a:endParaRPr lang="fr-FR" sz="1000" b="1" dirty="0" smtClean="0">
              <a:solidFill>
                <a:srgbClr val="FF721E"/>
              </a:solidFill>
              <a:latin typeface="Arial"/>
            </a:endParaRPr>
          </a:p>
          <a:p>
            <a:r>
              <a:rPr lang="en-GB" sz="800" b="1" i="1" cap="all" dirty="0">
                <a:solidFill>
                  <a:srgbClr val="036BB6"/>
                </a:solidFill>
                <a:latin typeface="Arial"/>
              </a:rPr>
              <a:t>Couvre-feu en Sierra Leone </a:t>
            </a:r>
            <a:r>
              <a:rPr lang="en-GB" sz="800" b="1" i="1" cap="all" dirty="0" smtClean="0">
                <a:solidFill>
                  <a:srgbClr val="036BB6"/>
                </a:solidFill>
                <a:latin typeface="Arial"/>
              </a:rPr>
              <a:t> </a:t>
            </a:r>
            <a:endParaRPr lang="en-GB" sz="800" b="1" i="1" cap="all" dirty="0" smtClean="0">
              <a:solidFill>
                <a:srgbClr val="036BB6"/>
              </a:solidFill>
              <a:latin typeface="Arial"/>
            </a:endParaRPr>
          </a:p>
          <a:p>
            <a:pPr algn="just"/>
            <a:r>
              <a:rPr lang="fr-FR" sz="750" dirty="0">
                <a:solidFill>
                  <a:srgbClr val="A6A6A6"/>
                </a:solidFill>
                <a:latin typeface="Arial" pitchFamily="34" charset="0"/>
                <a:cs typeface="Arial" pitchFamily="34" charset="0"/>
              </a:rPr>
              <a:t>Le 30 juin, le Libéria a signalé son premier cas de MVE depuis sept semaines. En date du 25 juin, trois nouveaux cas confirmés et six cas suspects avaient été signalés en Guinée, où l'hostilité envers les travailleurs de la santé continue d'entraver les efforts visant à freiner le virus Ébola. En Sierra Leone, un couvre-feu de 21 jours a été imposé dans certaines parties des districts de </a:t>
            </a:r>
            <a:r>
              <a:rPr lang="fr-FR" sz="750" dirty="0" err="1">
                <a:solidFill>
                  <a:srgbClr val="A6A6A6"/>
                </a:solidFill>
                <a:latin typeface="Arial" pitchFamily="34" charset="0"/>
                <a:cs typeface="Arial" pitchFamily="34" charset="0"/>
              </a:rPr>
              <a:t>Kambia</a:t>
            </a:r>
            <a:r>
              <a:rPr lang="fr-FR" sz="750" dirty="0">
                <a:solidFill>
                  <a:srgbClr val="A6A6A6"/>
                </a:solidFill>
                <a:latin typeface="Arial" pitchFamily="34" charset="0"/>
                <a:cs typeface="Arial" pitchFamily="34" charset="0"/>
              </a:rPr>
              <a:t> et de Port </a:t>
            </a:r>
            <a:r>
              <a:rPr lang="fr-FR" sz="750" dirty="0" err="1">
                <a:solidFill>
                  <a:srgbClr val="A6A6A6"/>
                </a:solidFill>
                <a:latin typeface="Arial" pitchFamily="34" charset="0"/>
                <a:cs typeface="Arial" pitchFamily="34" charset="0"/>
              </a:rPr>
              <a:t>Loko</a:t>
            </a:r>
            <a:r>
              <a:rPr lang="fr-FR" sz="750" dirty="0">
                <a:solidFill>
                  <a:srgbClr val="A6A6A6"/>
                </a:solidFill>
                <a:latin typeface="Arial" pitchFamily="34" charset="0"/>
                <a:cs typeface="Arial" pitchFamily="34" charset="0"/>
              </a:rPr>
              <a:t> où des cas de MVE continuent d'être signalés. La semaine précédant le 21 juin, un total de 20 cas a été signalé en Guinée et en Sierra Leone.</a:t>
            </a:r>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24812" y="2394401"/>
            <a:ext cx="669887" cy="245671"/>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68" name="TextBox 44"/>
          <p:cNvSpPr txBox="1"/>
          <p:nvPr/>
        </p:nvSpPr>
        <p:spPr>
          <a:xfrm>
            <a:off x="4521453" y="2939904"/>
            <a:ext cx="796657"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TUÉS LORS DE RAIDS POLICIERS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MVE </a:t>
            </a:r>
            <a:endParaRPr lang="en-GB" dirty="0"/>
          </a:p>
        </p:txBody>
      </p:sp>
      <p:cxnSp>
        <p:nvCxnSpPr>
          <p:cNvPr id="74" name="Connecteur en angle 73"/>
          <p:cNvCxnSpPr/>
          <p:nvPr/>
        </p:nvCxnSpPr>
        <p:spPr>
          <a:xfrm rot="16200000" flipV="1">
            <a:off x="206119" y="3622345"/>
            <a:ext cx="899941" cy="111817"/>
          </a:xfrm>
          <a:prstGeom prst="bentConnector3">
            <a:avLst>
              <a:gd name="adj1" fmla="val 3129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3" name="TextBox 22"/>
          <p:cNvSpPr txBox="1"/>
          <p:nvPr/>
        </p:nvSpPr>
        <p:spPr>
          <a:xfrm>
            <a:off x="3053888" y="2046600"/>
            <a:ext cx="57606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2" name="TextBox 44"/>
          <p:cNvSpPr txBox="1"/>
          <p:nvPr/>
        </p:nvSpPr>
        <p:spPr>
          <a:xfrm>
            <a:off x="3430868" y="2306351"/>
            <a:ext cx="1034320" cy="293835"/>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TUÉS DANS ATTAQUES</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275305" y="2338410"/>
            <a:ext cx="96115"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5</a:t>
            </a:r>
          </a:p>
        </p:txBody>
      </p:sp>
      <p:cxnSp>
        <p:nvCxnSpPr>
          <p:cNvPr id="49" name="Connecteur en angle 48"/>
          <p:cNvCxnSpPr/>
          <p:nvPr/>
        </p:nvCxnSpPr>
        <p:spPr>
          <a:xfrm rot="5400000" flipH="1" flipV="1">
            <a:off x="586293" y="3621720"/>
            <a:ext cx="349609" cy="98199"/>
          </a:xfrm>
          <a:prstGeom prst="bentConnector3">
            <a:avLst>
              <a:gd name="adj1" fmla="val -18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2277653" y="4211685"/>
            <a:ext cx="803532" cy="211527"/>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39" name="TextBox 44"/>
          <p:cNvSpPr txBox="1"/>
          <p:nvPr/>
        </p:nvSpPr>
        <p:spPr>
          <a:xfrm>
            <a:off x="2772789" y="4409667"/>
            <a:ext cx="1005031" cy="293835"/>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CAS EBOLA DEPUIS MAI</a:t>
            </a:r>
            <a:endParaRPr lang="en-GB" sz="900" b="1" dirty="0">
              <a:solidFill>
                <a:srgbClr val="026DB6"/>
              </a:solidFill>
              <a:latin typeface="Arial" panose="020B0604020202020204" pitchFamily="34" charset="0"/>
              <a:cs typeface="Arial" panose="020B0604020202020204" pitchFamily="34" charset="0"/>
            </a:endParaRPr>
          </a:p>
        </p:txBody>
      </p:sp>
      <p:sp>
        <p:nvSpPr>
          <p:cNvPr id="40" name="TextBox 48"/>
          <p:cNvSpPr txBox="1"/>
          <p:nvPr/>
        </p:nvSpPr>
        <p:spPr>
          <a:xfrm>
            <a:off x="2395975" y="4421291"/>
            <a:ext cx="316655" cy="253783"/>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1er</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22"/>
          <p:cNvSpPr txBox="1"/>
          <p:nvPr/>
        </p:nvSpPr>
        <p:spPr>
          <a:xfrm>
            <a:off x="1663866" y="1724483"/>
            <a:ext cx="45712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7" name="TextBox 44"/>
          <p:cNvSpPr txBox="1"/>
          <p:nvPr/>
        </p:nvSpPr>
        <p:spPr>
          <a:xfrm>
            <a:off x="1962324" y="2002977"/>
            <a:ext cx="1039816" cy="299571"/>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NOUVELLES ATTAQUES AU SUD ET À L’EST</a:t>
            </a:r>
            <a:endParaRPr lang="en-GB" sz="900" b="1" dirty="0">
              <a:solidFill>
                <a:srgbClr val="026DB6"/>
              </a:solidFill>
              <a:latin typeface="Arial" panose="020B0604020202020204" pitchFamily="34" charset="0"/>
              <a:cs typeface="Arial" panose="020B0604020202020204" pitchFamily="34" charset="0"/>
            </a:endParaRPr>
          </a:p>
        </p:txBody>
      </p:sp>
      <p:sp>
        <p:nvSpPr>
          <p:cNvPr id="31" name="TextBox 48"/>
          <p:cNvSpPr txBox="1"/>
          <p:nvPr/>
        </p:nvSpPr>
        <p:spPr>
          <a:xfrm>
            <a:off x="4755677" y="2646334"/>
            <a:ext cx="22229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11</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420388" y="4493729"/>
            <a:ext cx="1100758" cy="232149"/>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COUVRE-FEU EN SIERRA </a:t>
            </a:r>
            <a:r>
              <a:rPr lang="en-GB" dirty="0" smtClean="0"/>
              <a:t>LEONE</a:t>
            </a:r>
            <a:endParaRPr lang="en-GB" dirty="0"/>
          </a:p>
        </p:txBody>
      </p:sp>
      <p:cxnSp>
        <p:nvCxnSpPr>
          <p:cNvPr id="38" name="Connecteur en angle 37"/>
          <p:cNvCxnSpPr/>
          <p:nvPr/>
        </p:nvCxnSpPr>
        <p:spPr>
          <a:xfrm rot="10800000">
            <a:off x="1293549" y="3924647"/>
            <a:ext cx="951037" cy="433848"/>
          </a:xfrm>
          <a:prstGeom prst="bentConnector3">
            <a:avLst>
              <a:gd name="adj1" fmla="val 5861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37" name="Imag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8888" y="4442925"/>
            <a:ext cx="217529" cy="210513"/>
          </a:xfrm>
          <a:prstGeom prst="rect">
            <a:avLst/>
          </a:prstGeom>
        </p:spPr>
      </p:pic>
      <p:pic>
        <p:nvPicPr>
          <p:cNvPr id="41" name="Picture 3" descr="F:\Images\Icons\OCHA icons\2012_ocha_humanitarian_icon_png\security_attack_60px.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632064" y="1974838"/>
            <a:ext cx="310892" cy="317533"/>
          </a:xfrm>
          <a:prstGeom prst="rect">
            <a:avLst/>
          </a:prstGeom>
          <a:noFill/>
          <a:extLst>
            <a:ext uri="{909E8E84-426E-40DD-AFC4-6F175D3DCCD1}">
              <a14:hiddenFill xmlns:a14="http://schemas.microsoft.com/office/drawing/2010/main">
                <a:solidFill>
                  <a:srgbClr val="FFFFFF"/>
                </a:solidFill>
              </a14:hiddenFill>
            </a:ext>
          </a:extLst>
        </p:spPr>
      </p:pic>
      <p:pic>
        <p:nvPicPr>
          <p:cNvPr id="44" name="Image 43"/>
          <p:cNvPicPr>
            <a:picLocks noChangeAspect="1"/>
          </p:cNvPicPr>
          <p:nvPr/>
        </p:nvPicPr>
        <p:blipFill>
          <a:blip r:embed="rId6"/>
          <a:stretch>
            <a:fillRect/>
          </a:stretch>
        </p:blipFill>
        <p:spPr>
          <a:xfrm>
            <a:off x="3002140" y="2310635"/>
            <a:ext cx="225000" cy="236250"/>
          </a:xfrm>
          <a:prstGeom prst="rect">
            <a:avLst/>
          </a:prstGeom>
        </p:spPr>
      </p:pic>
      <p:pic>
        <p:nvPicPr>
          <p:cNvPr id="46" name="Image 45"/>
          <p:cNvPicPr>
            <a:picLocks noChangeAspect="1"/>
          </p:cNvPicPr>
          <p:nvPr/>
        </p:nvPicPr>
        <p:blipFill>
          <a:blip r:embed="rId6"/>
          <a:stretch>
            <a:fillRect/>
          </a:stretch>
        </p:blipFill>
        <p:spPr>
          <a:xfrm>
            <a:off x="4490863" y="2640072"/>
            <a:ext cx="225000" cy="23625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07" y="2859"/>
            <a:ext cx="10675293" cy="810178"/>
          </a:xfrm>
          <a:prstGeom prst="rect">
            <a:avLst/>
          </a:prstGeom>
        </p:spPr>
      </p:pic>
      <p:sp>
        <p:nvSpPr>
          <p:cNvPr id="35" name="ZoneTexte 45"/>
          <p:cNvSpPr txBox="1"/>
          <p:nvPr/>
        </p:nvSpPr>
        <p:spPr>
          <a:xfrm>
            <a:off x="6721523" y="475406"/>
            <a:ext cx="1584176" cy="261610"/>
          </a:xfrm>
          <a:prstGeom prst="rect">
            <a:avLst/>
          </a:prstGeom>
          <a:noFill/>
        </p:spPr>
        <p:txBody>
          <a:bodyPr wrap="square" rtlCol="0">
            <a:spAutoFit/>
          </a:bodyPr>
          <a:lstStyle/>
          <a:p>
            <a:r>
              <a:rPr lang="fr-CA" sz="1050" dirty="0" smtClean="0">
                <a:solidFill>
                  <a:schemeClr val="bg2">
                    <a:lumMod val="75000"/>
                  </a:schemeClr>
                </a:solidFill>
                <a:latin typeface="Arial" panose="020B0604020202020204" pitchFamily="34" charset="0"/>
                <a:cs typeface="Arial" panose="020B0604020202020204" pitchFamily="34" charset="0"/>
              </a:rPr>
              <a:t>23 – 29 juin 2015</a:t>
            </a:r>
            <a:endParaRPr lang="fr-CA" sz="1050" dirty="0">
              <a:solidFill>
                <a:schemeClr val="bg2">
                  <a:lumMod val="75000"/>
                </a:schemeClr>
              </a:solidFill>
              <a:latin typeface="Arial" panose="020B0604020202020204" pitchFamily="34" charset="0"/>
              <a:cs typeface="Arial" panose="020B0604020202020204" pitchFamily="34" charset="0"/>
            </a:endParaRPr>
          </a:p>
        </p:txBody>
      </p:sp>
      <p:pic>
        <p:nvPicPr>
          <p:cNvPr id="48" name="Image 1"/>
          <p:cNvPicPr>
            <a:picLocks noChangeAspect="1"/>
          </p:cNvPicPr>
          <p:nvPr/>
        </p:nvPicPr>
        <p:blipFill>
          <a:blip r:embed="rId8"/>
          <a:stretch>
            <a:fillRect/>
          </a:stretch>
        </p:blipFill>
        <p:spPr>
          <a:xfrm>
            <a:off x="138675" y="4489628"/>
            <a:ext cx="236250" cy="2362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5831</TotalTime>
  <Words>301</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677</cp:revision>
  <cp:lastPrinted>2015-07-01T11:01:21Z</cp:lastPrinted>
  <dcterms:created xsi:type="dcterms:W3CDTF">2014-03-10T10:37:19Z</dcterms:created>
  <dcterms:modified xsi:type="dcterms:W3CDTF">2015-07-01T14:51:02Z</dcterms:modified>
</cp:coreProperties>
</file>