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
  </p:notesMasterIdLst>
  <p:handoutMasterIdLst>
    <p:handoutMasterId r:id="rId5"/>
  </p:handoutMasterIdLst>
  <p:sldIdLst>
    <p:sldId id="256" r:id="rId3"/>
  </p:sldIdLst>
  <p:sldSz cx="10693400" cy="7561263"/>
  <p:notesSz cx="6797675" cy="9928225"/>
  <p:defaultText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382">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036BB6"/>
    <a:srgbClr val="FF721E"/>
    <a:srgbClr val="404040"/>
    <a:srgbClr val="026DB6"/>
    <a:srgbClr val="E1E8F6"/>
    <a:srgbClr val="659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926" autoAdjust="0"/>
    <p:restoredTop sz="94675" autoAdjust="0"/>
  </p:normalViewPr>
  <p:slideViewPr>
    <p:cSldViewPr>
      <p:cViewPr>
        <p:scale>
          <a:sx n="100" d="100"/>
          <a:sy n="100" d="100"/>
        </p:scale>
        <p:origin x="-132" y="456"/>
      </p:cViewPr>
      <p:guideLst>
        <p:guide orient="horz" pos="2382"/>
        <p:guide pos="336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sz="quarter" idx="1"/>
          </p:nvPr>
        </p:nvSpPr>
        <p:spPr>
          <a:xfrm>
            <a:off x="3850446" y="4"/>
            <a:ext cx="2945659" cy="496412"/>
          </a:xfrm>
          <a:prstGeom prst="rect">
            <a:avLst/>
          </a:prstGeom>
        </p:spPr>
        <p:txBody>
          <a:bodyPr vert="horz" lIns="88230" tIns="44115" rIns="88230" bIns="44115" rtlCol="0"/>
          <a:lstStyle>
            <a:lvl1pPr algn="r">
              <a:defRPr sz="1200"/>
            </a:lvl1pPr>
          </a:lstStyle>
          <a:p>
            <a:fld id="{8D0646A3-2D5B-49F5-BAF5-25EA1885F4A2}" type="datetimeFigureOut">
              <a:rPr lang="en-GB" smtClean="0"/>
              <a:pPr/>
              <a:t>31/03/2015</a:t>
            </a:fld>
            <a:endParaRPr lang="en-GB"/>
          </a:p>
        </p:txBody>
      </p:sp>
      <p:sp>
        <p:nvSpPr>
          <p:cNvPr id="4" name="Footer Placeholder 3"/>
          <p:cNvSpPr>
            <a:spLocks noGrp="1"/>
          </p:cNvSpPr>
          <p:nvPr>
            <p:ph type="ftr" sz="quarter" idx="2"/>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5" name="Slide Number Placeholder 4"/>
          <p:cNvSpPr>
            <a:spLocks noGrp="1"/>
          </p:cNvSpPr>
          <p:nvPr>
            <p:ph type="sldNum" sz="quarter" idx="3"/>
          </p:nvPr>
        </p:nvSpPr>
        <p:spPr>
          <a:xfrm>
            <a:off x="3850446" y="9430093"/>
            <a:ext cx="2945659" cy="496412"/>
          </a:xfrm>
          <a:prstGeom prst="rect">
            <a:avLst/>
          </a:prstGeom>
        </p:spPr>
        <p:txBody>
          <a:bodyPr vert="horz" lIns="88230" tIns="44115" rIns="88230" bIns="44115" rtlCol="0" anchor="b"/>
          <a:lstStyle>
            <a:lvl1pPr algn="r">
              <a:defRPr sz="1200"/>
            </a:lvl1pPr>
          </a:lstStyle>
          <a:p>
            <a:fld id="{577AD020-3FC2-4759-B854-5FBC332A98B5}" type="slidenum">
              <a:rPr lang="en-GB" smtClean="0"/>
              <a:pPr/>
              <a:t>‹N°›</a:t>
            </a:fld>
            <a:endParaRPr lang="en-GB"/>
          </a:p>
        </p:txBody>
      </p:sp>
    </p:spTree>
    <p:extLst>
      <p:ext uri="{BB962C8B-B14F-4D97-AF65-F5344CB8AC3E}">
        <p14:creationId xmlns:p14="http://schemas.microsoft.com/office/powerpoint/2010/main" val="499453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idx="1"/>
          </p:nvPr>
        </p:nvSpPr>
        <p:spPr>
          <a:xfrm>
            <a:off x="3850446" y="4"/>
            <a:ext cx="2945659" cy="496412"/>
          </a:xfrm>
          <a:prstGeom prst="rect">
            <a:avLst/>
          </a:prstGeom>
        </p:spPr>
        <p:txBody>
          <a:bodyPr vert="horz" lIns="88230" tIns="44115" rIns="88230" bIns="44115" rtlCol="0"/>
          <a:lstStyle>
            <a:lvl1pPr algn="r">
              <a:defRPr sz="1200"/>
            </a:lvl1pPr>
          </a:lstStyle>
          <a:p>
            <a:fld id="{5A2B425A-96DC-4E2D-8346-6BA9089F278C}" type="datetimeFigureOut">
              <a:rPr lang="en-GB" smtClean="0"/>
              <a:pPr/>
              <a:t>31/03/2015</a:t>
            </a:fld>
            <a:endParaRPr lang="en-GB"/>
          </a:p>
        </p:txBody>
      </p:sp>
      <p:sp>
        <p:nvSpPr>
          <p:cNvPr id="4" name="Slide Image Placeholder 3"/>
          <p:cNvSpPr>
            <a:spLocks noGrp="1" noRot="1" noChangeAspect="1"/>
          </p:cNvSpPr>
          <p:nvPr>
            <p:ph type="sldImg" idx="2"/>
          </p:nvPr>
        </p:nvSpPr>
        <p:spPr>
          <a:xfrm>
            <a:off x="768350" y="746125"/>
            <a:ext cx="5260975" cy="3721100"/>
          </a:xfrm>
          <a:prstGeom prst="rect">
            <a:avLst/>
          </a:prstGeom>
          <a:noFill/>
          <a:ln w="12700">
            <a:solidFill>
              <a:prstClr val="black"/>
            </a:solidFill>
          </a:ln>
        </p:spPr>
        <p:txBody>
          <a:bodyPr vert="horz" lIns="88230" tIns="44115" rIns="88230" bIns="44115"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88230" tIns="44115" rIns="88230" bIns="441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7" name="Slide Number Placeholder 6"/>
          <p:cNvSpPr>
            <a:spLocks noGrp="1"/>
          </p:cNvSpPr>
          <p:nvPr>
            <p:ph type="sldNum" sz="quarter" idx="5"/>
          </p:nvPr>
        </p:nvSpPr>
        <p:spPr>
          <a:xfrm>
            <a:off x="3850446" y="9430093"/>
            <a:ext cx="2945659" cy="496412"/>
          </a:xfrm>
          <a:prstGeom prst="rect">
            <a:avLst/>
          </a:prstGeom>
        </p:spPr>
        <p:txBody>
          <a:bodyPr vert="horz" lIns="88230" tIns="44115" rIns="88230" bIns="44115" rtlCol="0" anchor="b"/>
          <a:lstStyle>
            <a:lvl1pPr algn="r">
              <a:defRPr sz="1200"/>
            </a:lvl1pPr>
          </a:lstStyle>
          <a:p>
            <a:fld id="{A2D061BF-6542-4C76-8F8B-861149430082}" type="slidenum">
              <a:rPr lang="en-GB" smtClean="0"/>
              <a:pPr/>
              <a:t>‹N°›</a:t>
            </a:fld>
            <a:endParaRPr lang="en-GB"/>
          </a:p>
        </p:txBody>
      </p:sp>
    </p:spTree>
    <p:extLst>
      <p:ext uri="{BB962C8B-B14F-4D97-AF65-F5344CB8AC3E}">
        <p14:creationId xmlns:p14="http://schemas.microsoft.com/office/powerpoint/2010/main" val="3743431958"/>
      </p:ext>
    </p:extLst>
  </p:cSld>
  <p:clrMap bg1="lt1" tx1="dk1" bg2="lt2" tx2="dk2" accent1="accent1" accent2="accent2" accent3="accent3" accent4="accent4" accent5="accent5" accent6="accent6" hlink="hlink" folHlink="folHlink"/>
  <p:hf sldNum="0" hdr="0" ftr="0" dt="0"/>
  <p:notesStyle>
    <a:lvl1pPr marL="0" algn="l" defTabSz="995690" rtl="0" eaLnBrk="1" latinLnBrk="0" hangingPunct="1">
      <a:defRPr sz="1300" kern="1200">
        <a:solidFill>
          <a:schemeClr val="tx1"/>
        </a:solidFill>
        <a:latin typeface="+mn-lt"/>
        <a:ea typeface="+mn-ea"/>
        <a:cs typeface="+mn-cs"/>
      </a:defRPr>
    </a:lvl1pPr>
    <a:lvl2pPr marL="497845" algn="l" defTabSz="995690" rtl="0" eaLnBrk="1" latinLnBrk="0" hangingPunct="1">
      <a:defRPr sz="1300" kern="1200">
        <a:solidFill>
          <a:schemeClr val="tx1"/>
        </a:solidFill>
        <a:latin typeface="+mn-lt"/>
        <a:ea typeface="+mn-ea"/>
        <a:cs typeface="+mn-cs"/>
      </a:defRPr>
    </a:lvl2pPr>
    <a:lvl3pPr marL="995690" algn="l" defTabSz="995690" rtl="0" eaLnBrk="1" latinLnBrk="0" hangingPunct="1">
      <a:defRPr sz="1300" kern="1200">
        <a:solidFill>
          <a:schemeClr val="tx1"/>
        </a:solidFill>
        <a:latin typeface="+mn-lt"/>
        <a:ea typeface="+mn-ea"/>
        <a:cs typeface="+mn-cs"/>
      </a:defRPr>
    </a:lvl3pPr>
    <a:lvl4pPr marL="1493535" algn="l" defTabSz="995690" rtl="0" eaLnBrk="1" latinLnBrk="0" hangingPunct="1">
      <a:defRPr sz="1300" kern="1200">
        <a:solidFill>
          <a:schemeClr val="tx1"/>
        </a:solidFill>
        <a:latin typeface="+mn-lt"/>
        <a:ea typeface="+mn-ea"/>
        <a:cs typeface="+mn-cs"/>
      </a:defRPr>
    </a:lvl4pPr>
    <a:lvl5pPr marL="1991380" algn="l" defTabSz="995690" rtl="0" eaLnBrk="1" latinLnBrk="0" hangingPunct="1">
      <a:defRPr sz="1300" kern="1200">
        <a:solidFill>
          <a:schemeClr val="tx1"/>
        </a:solidFill>
        <a:latin typeface="+mn-lt"/>
        <a:ea typeface="+mn-ea"/>
        <a:cs typeface="+mn-cs"/>
      </a:defRPr>
    </a:lvl5pPr>
    <a:lvl6pPr marL="2489225" algn="l" defTabSz="995690" rtl="0" eaLnBrk="1" latinLnBrk="0" hangingPunct="1">
      <a:defRPr sz="1300" kern="1200">
        <a:solidFill>
          <a:schemeClr val="tx1"/>
        </a:solidFill>
        <a:latin typeface="+mn-lt"/>
        <a:ea typeface="+mn-ea"/>
        <a:cs typeface="+mn-cs"/>
      </a:defRPr>
    </a:lvl6pPr>
    <a:lvl7pPr marL="2987070" algn="l" defTabSz="995690" rtl="0" eaLnBrk="1" latinLnBrk="0" hangingPunct="1">
      <a:defRPr sz="1300" kern="1200">
        <a:solidFill>
          <a:schemeClr val="tx1"/>
        </a:solidFill>
        <a:latin typeface="+mn-lt"/>
        <a:ea typeface="+mn-ea"/>
        <a:cs typeface="+mn-cs"/>
      </a:defRPr>
    </a:lvl7pPr>
    <a:lvl8pPr marL="3484916" algn="l" defTabSz="995690" rtl="0" eaLnBrk="1" latinLnBrk="0" hangingPunct="1">
      <a:defRPr sz="1300" kern="1200">
        <a:solidFill>
          <a:schemeClr val="tx1"/>
        </a:solidFill>
        <a:latin typeface="+mn-lt"/>
        <a:ea typeface="+mn-ea"/>
        <a:cs typeface="+mn-cs"/>
      </a:defRPr>
    </a:lvl8pPr>
    <a:lvl9pPr marL="3982761" algn="l" defTabSz="99569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8350" y="746125"/>
            <a:ext cx="5260975" cy="37211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271313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2348894"/>
            <a:ext cx="9089390" cy="1620771"/>
          </a:xfrm>
        </p:spPr>
        <p:txBody>
          <a:bodyPr/>
          <a:lstStyle/>
          <a:p>
            <a:r>
              <a:rPr lang="en-US" smtClean="0"/>
              <a:t>Click to edit Master title style</a:t>
            </a:r>
            <a:endParaRPr lang="en-GB"/>
          </a:p>
        </p:txBody>
      </p:sp>
      <p:sp>
        <p:nvSpPr>
          <p:cNvPr id="3" name="Subtitle 2"/>
          <p:cNvSpPr>
            <a:spLocks noGrp="1"/>
          </p:cNvSpPr>
          <p:nvPr>
            <p:ph type="subTitle" idx="1"/>
          </p:nvPr>
        </p:nvSpPr>
        <p:spPr>
          <a:xfrm>
            <a:off x="1604010" y="4284716"/>
            <a:ext cx="7485380" cy="1932323"/>
          </a:xfrm>
        </p:spPr>
        <p:txBody>
          <a:bodyPr/>
          <a:lstStyle>
            <a:lvl1pPr marL="0" indent="0" algn="ctr">
              <a:buNone/>
              <a:defRPr>
                <a:solidFill>
                  <a:schemeClr val="tx1">
                    <a:tint val="75000"/>
                  </a:schemeClr>
                </a:solidFill>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02DC2E5-8ACC-47FC-9359-99277C577CE0}" type="datetime1">
              <a:rPr lang="en-GB" smtClean="0"/>
              <a:pPr/>
              <a:t>31/03/2015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255929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B3E7074-8760-4BCC-837A-292AACC0D714}" type="datetime1">
              <a:rPr lang="en-GB" smtClean="0"/>
              <a:pPr/>
              <a:t>31/03/2015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277980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2715" y="302803"/>
            <a:ext cx="2406015" cy="645157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4670" y="302803"/>
            <a:ext cx="7039822" cy="64515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3A0E6EA-3E7E-4BFF-8ABC-259986C49B93}" type="datetime1">
              <a:rPr lang="en-GB" smtClean="0"/>
              <a:pPr/>
              <a:t>31/03/2015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3535973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D6E99D6-352E-4F51-84FB-A2FC5DF7FEF4}" type="datetime1">
              <a:rPr lang="en-GB" smtClean="0"/>
              <a:pPr/>
              <a:t>31/03/2015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11856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705" y="4858813"/>
            <a:ext cx="9089390" cy="1501751"/>
          </a:xfrm>
        </p:spPr>
        <p:txBody>
          <a:bodyPr anchor="t"/>
          <a:lstStyle>
            <a:lvl1pPr algn="l">
              <a:defRPr sz="4400" b="1" cap="all"/>
            </a:lvl1pPr>
          </a:lstStyle>
          <a:p>
            <a:r>
              <a:rPr lang="en-US" smtClean="0"/>
              <a:t>Click to edit Master title style</a:t>
            </a:r>
            <a:endParaRPr lang="en-GB"/>
          </a:p>
        </p:txBody>
      </p:sp>
      <p:sp>
        <p:nvSpPr>
          <p:cNvPr id="3" name="Text Placeholder 2"/>
          <p:cNvSpPr>
            <a:spLocks noGrp="1"/>
          </p:cNvSpPr>
          <p:nvPr>
            <p:ph type="body" idx="1"/>
          </p:nvPr>
        </p:nvSpPr>
        <p:spPr>
          <a:xfrm>
            <a:off x="844705" y="3204786"/>
            <a:ext cx="9089390" cy="1654026"/>
          </a:xfrm>
        </p:spPr>
        <p:txBody>
          <a:bodyPr anchor="b"/>
          <a:lstStyle>
            <a:lvl1pPr marL="0" indent="0">
              <a:buNone/>
              <a:defRPr sz="2200">
                <a:solidFill>
                  <a:schemeClr val="tx1">
                    <a:tint val="75000"/>
                  </a:schemeClr>
                </a:solidFill>
              </a:defRPr>
            </a:lvl1pPr>
            <a:lvl2pPr marL="497845" indent="0">
              <a:buNone/>
              <a:defRPr sz="2000">
                <a:solidFill>
                  <a:schemeClr val="tx1">
                    <a:tint val="75000"/>
                  </a:schemeClr>
                </a:solidFill>
              </a:defRPr>
            </a:lvl2pPr>
            <a:lvl3pPr marL="995690" indent="0">
              <a:buNone/>
              <a:defRPr sz="1700">
                <a:solidFill>
                  <a:schemeClr val="tx1">
                    <a:tint val="75000"/>
                  </a:schemeClr>
                </a:solidFill>
              </a:defRPr>
            </a:lvl3pPr>
            <a:lvl4pPr marL="1493535" indent="0">
              <a:buNone/>
              <a:defRPr sz="1500">
                <a:solidFill>
                  <a:schemeClr val="tx1">
                    <a:tint val="75000"/>
                  </a:schemeClr>
                </a:solidFill>
              </a:defRPr>
            </a:lvl4pPr>
            <a:lvl5pPr marL="1991380" indent="0">
              <a:buNone/>
              <a:defRPr sz="1500">
                <a:solidFill>
                  <a:schemeClr val="tx1">
                    <a:tint val="75000"/>
                  </a:schemeClr>
                </a:solidFill>
              </a:defRPr>
            </a:lvl5pPr>
            <a:lvl6pPr marL="2489225" indent="0">
              <a:buNone/>
              <a:defRPr sz="1500">
                <a:solidFill>
                  <a:schemeClr val="tx1">
                    <a:tint val="75000"/>
                  </a:schemeClr>
                </a:solidFill>
              </a:defRPr>
            </a:lvl6pPr>
            <a:lvl7pPr marL="2987070" indent="0">
              <a:buNone/>
              <a:defRPr sz="1500">
                <a:solidFill>
                  <a:schemeClr val="tx1">
                    <a:tint val="75000"/>
                  </a:schemeClr>
                </a:solidFill>
              </a:defRPr>
            </a:lvl7pPr>
            <a:lvl8pPr marL="3484916" indent="0">
              <a:buNone/>
              <a:defRPr sz="1500">
                <a:solidFill>
                  <a:schemeClr val="tx1">
                    <a:tint val="75000"/>
                  </a:schemeClr>
                </a:solidFill>
              </a:defRPr>
            </a:lvl8pPr>
            <a:lvl9pPr marL="3982761"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216BB3-7439-468A-B41B-39126443FFBC}" type="datetime1">
              <a:rPr lang="en-GB" smtClean="0"/>
              <a:pPr/>
              <a:t>31/03/2015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170272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34670"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35812"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1E75163-42EC-4AD8-B81D-DF080387C213}" type="datetime1">
              <a:rPr lang="en-GB" smtClean="0"/>
              <a:pPr/>
              <a:t>31/03/2015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138416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670" y="1692533"/>
            <a:ext cx="4724775"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534670" y="2397901"/>
            <a:ext cx="4724775"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32099" y="1692533"/>
            <a:ext cx="4726632"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432099" y="2397901"/>
            <a:ext cx="4726632"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F106A3D-A572-457C-AB25-92061A9246A4}" type="datetime1">
              <a:rPr lang="en-GB" smtClean="0"/>
              <a:pPr/>
              <a:t>31/03/2015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369430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F506773-2272-4D7C-9F58-EEB8F2B23F2E}" type="datetime1">
              <a:rPr lang="en-GB" smtClean="0"/>
              <a:pPr/>
              <a:t>31/03/2015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186806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 y="0"/>
            <a:ext cx="10692384" cy="7562088"/>
          </a:xfrm>
          <a:prstGeom prst="rect">
            <a:avLst/>
          </a:prstGeom>
          <a:noFill/>
          <a:ln>
            <a:noFill/>
          </a:ln>
        </p:spPr>
      </p:pic>
      <p:sp>
        <p:nvSpPr>
          <p:cNvPr id="2" name="Date Placeholder 1"/>
          <p:cNvSpPr>
            <a:spLocks noGrp="1"/>
          </p:cNvSpPr>
          <p:nvPr>
            <p:ph type="dt" sz="half" idx="10"/>
          </p:nvPr>
        </p:nvSpPr>
        <p:spPr/>
        <p:txBody>
          <a:bodyPr/>
          <a:lstStyle/>
          <a:p>
            <a:fld id="{97A29D95-B44C-4E17-8D1E-C0C6D26135E7}" type="datetime1">
              <a:rPr lang="en-GB" smtClean="0"/>
              <a:pPr/>
              <a:t>31/03/2015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33893383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670" y="301050"/>
            <a:ext cx="3518055" cy="1281214"/>
          </a:xfrm>
        </p:spPr>
        <p:txBody>
          <a:bodyPr anchor="b"/>
          <a:lstStyle>
            <a:lvl1pPr algn="l">
              <a:defRPr sz="2200" b="1"/>
            </a:lvl1pPr>
          </a:lstStyle>
          <a:p>
            <a:r>
              <a:rPr lang="en-US" smtClean="0"/>
              <a:t>Click to edit Master title style</a:t>
            </a:r>
            <a:endParaRPr lang="en-GB"/>
          </a:p>
        </p:txBody>
      </p:sp>
      <p:sp>
        <p:nvSpPr>
          <p:cNvPr id="3" name="Content Placeholder 2"/>
          <p:cNvSpPr>
            <a:spLocks noGrp="1"/>
          </p:cNvSpPr>
          <p:nvPr>
            <p:ph idx="1"/>
          </p:nvPr>
        </p:nvSpPr>
        <p:spPr>
          <a:xfrm>
            <a:off x="4180823" y="301052"/>
            <a:ext cx="5977907" cy="6453328"/>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670" y="1582266"/>
            <a:ext cx="3518055" cy="5172114"/>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15B157-4115-4BD9-B1EA-F5747A4B8A1C}" type="datetime1">
              <a:rPr lang="en-GB" smtClean="0"/>
              <a:pPr/>
              <a:t>31/03/2015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20624713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981" y="5292884"/>
            <a:ext cx="6416040" cy="624855"/>
          </a:xfrm>
        </p:spPr>
        <p:txBody>
          <a:bodyPr anchor="b"/>
          <a:lstStyle>
            <a:lvl1pPr algn="l">
              <a:defRPr sz="2200" b="1"/>
            </a:lvl1pPr>
          </a:lstStyle>
          <a:p>
            <a:r>
              <a:rPr lang="en-US" smtClean="0"/>
              <a:t>Click to edit Master title style</a:t>
            </a:r>
            <a:endParaRPr lang="en-GB"/>
          </a:p>
        </p:txBody>
      </p:sp>
      <p:sp>
        <p:nvSpPr>
          <p:cNvPr id="3" name="Picture Placeholder 2"/>
          <p:cNvSpPr>
            <a:spLocks noGrp="1"/>
          </p:cNvSpPr>
          <p:nvPr>
            <p:ph type="pic" idx="1"/>
          </p:nvPr>
        </p:nvSpPr>
        <p:spPr>
          <a:xfrm>
            <a:off x="2095981" y="675613"/>
            <a:ext cx="6416040" cy="4536758"/>
          </a:xfrm>
        </p:spPr>
        <p:txBody>
          <a:bodyPr/>
          <a:lstStyle>
            <a:lvl1pPr marL="0" indent="0">
              <a:buNone/>
              <a:defRPr sz="3500"/>
            </a:lvl1pPr>
            <a:lvl2pPr marL="497845" indent="0">
              <a:buNone/>
              <a:defRPr sz="3000"/>
            </a:lvl2pPr>
            <a:lvl3pPr marL="995690" indent="0">
              <a:buNone/>
              <a:defRPr sz="2600"/>
            </a:lvl3pPr>
            <a:lvl4pPr marL="1493535" indent="0">
              <a:buNone/>
              <a:defRPr sz="2200"/>
            </a:lvl4pPr>
            <a:lvl5pPr marL="1991380" indent="0">
              <a:buNone/>
              <a:defRPr sz="2200"/>
            </a:lvl5pPr>
            <a:lvl6pPr marL="2489225" indent="0">
              <a:buNone/>
              <a:defRPr sz="2200"/>
            </a:lvl6pPr>
            <a:lvl7pPr marL="2987070" indent="0">
              <a:buNone/>
              <a:defRPr sz="2200"/>
            </a:lvl7pPr>
            <a:lvl8pPr marL="3484916" indent="0">
              <a:buNone/>
              <a:defRPr sz="2200"/>
            </a:lvl8pPr>
            <a:lvl9pPr marL="3982761" indent="0">
              <a:buNone/>
              <a:defRPr sz="2200"/>
            </a:lvl9pPr>
          </a:lstStyle>
          <a:p>
            <a:endParaRPr lang="en-GB"/>
          </a:p>
        </p:txBody>
      </p:sp>
      <p:sp>
        <p:nvSpPr>
          <p:cNvPr id="4" name="Text Placeholder 3"/>
          <p:cNvSpPr>
            <a:spLocks noGrp="1"/>
          </p:cNvSpPr>
          <p:nvPr>
            <p:ph type="body" sz="half" idx="2"/>
          </p:nvPr>
        </p:nvSpPr>
        <p:spPr>
          <a:xfrm>
            <a:off x="2095981" y="5917739"/>
            <a:ext cx="6416040" cy="887398"/>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FA93CA-EEB8-4DBE-AFFC-5980FCA8EDDA}" type="datetime1">
              <a:rPr lang="en-GB" smtClean="0"/>
              <a:pPr/>
              <a:t>31/03/2015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386875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670" y="302801"/>
            <a:ext cx="9624060" cy="1260211"/>
          </a:xfrm>
          <a:prstGeom prst="rect">
            <a:avLst/>
          </a:prstGeom>
        </p:spPr>
        <p:txBody>
          <a:bodyPr vert="horz" lIns="99569" tIns="49785" rIns="99569" bIns="49785"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534670" y="1764296"/>
            <a:ext cx="9624060" cy="4990084"/>
          </a:xfrm>
          <a:prstGeom prst="rect">
            <a:avLst/>
          </a:prstGeom>
        </p:spPr>
        <p:txBody>
          <a:bodyPr vert="horz" lIns="99569" tIns="49785" rIns="99569" bIns="497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534670" y="7008172"/>
            <a:ext cx="2495127" cy="402567"/>
          </a:xfrm>
          <a:prstGeom prst="rect">
            <a:avLst/>
          </a:prstGeom>
        </p:spPr>
        <p:txBody>
          <a:bodyPr vert="horz" lIns="99569" tIns="49785" rIns="99569" bIns="49785" rtlCol="0" anchor="ctr"/>
          <a:lstStyle>
            <a:lvl1pPr algn="l">
              <a:defRPr sz="1300">
                <a:solidFill>
                  <a:schemeClr val="tx1">
                    <a:tint val="75000"/>
                  </a:schemeClr>
                </a:solidFill>
              </a:defRPr>
            </a:lvl1pPr>
          </a:lstStyle>
          <a:p>
            <a:fld id="{ABF06E5B-50A3-4DD2-AAC9-73A32F812E11}" type="datetime1">
              <a:rPr lang="en-GB" smtClean="0"/>
              <a:pPr/>
              <a:t>31/03/2015</a:t>
            </a:fld>
            <a:endParaRPr lang="en-GB"/>
          </a:p>
        </p:txBody>
      </p:sp>
      <p:sp>
        <p:nvSpPr>
          <p:cNvPr id="5" name="Footer Placeholder 4"/>
          <p:cNvSpPr>
            <a:spLocks noGrp="1"/>
          </p:cNvSpPr>
          <p:nvPr>
            <p:ph type="ftr" sz="quarter" idx="3"/>
          </p:nvPr>
        </p:nvSpPr>
        <p:spPr>
          <a:xfrm>
            <a:off x="3653579" y="7008172"/>
            <a:ext cx="3386243" cy="402567"/>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663603" y="7008172"/>
            <a:ext cx="2495127" cy="402567"/>
          </a:xfrm>
          <a:prstGeom prst="rect">
            <a:avLst/>
          </a:prstGeom>
        </p:spPr>
        <p:txBody>
          <a:bodyPr vert="horz" lIns="99569" tIns="49785" rIns="99569" bIns="49785" rtlCol="0" anchor="ctr"/>
          <a:lstStyle>
            <a:lvl1pPr algn="r">
              <a:defRPr sz="1300">
                <a:solidFill>
                  <a:schemeClr val="tx1">
                    <a:tint val="75000"/>
                  </a:schemeClr>
                </a:solidFill>
              </a:defRPr>
            </a:lvl1pPr>
          </a:lstStyle>
          <a:p>
            <a:fld id="{FF547F84-F19D-43CA-90AB-35119836C190}" type="slidenum">
              <a:rPr lang="en-GB" smtClean="0"/>
              <a:pPr/>
              <a:t>‹N°›</a:t>
            </a:fld>
            <a:endParaRPr lang="en-GB"/>
          </a:p>
        </p:txBody>
      </p:sp>
    </p:spTree>
    <p:extLst>
      <p:ext uri="{BB962C8B-B14F-4D97-AF65-F5344CB8AC3E}">
        <p14:creationId xmlns:p14="http://schemas.microsoft.com/office/powerpoint/2010/main" val="2412763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95690" rtl="0" eaLnBrk="1" latinLnBrk="0" hangingPunct="1">
        <a:spcBef>
          <a:spcPct val="0"/>
        </a:spcBef>
        <a:buNone/>
        <a:defRPr sz="4800" kern="1200">
          <a:solidFill>
            <a:schemeClr val="tx1"/>
          </a:solidFill>
          <a:latin typeface="+mj-lt"/>
          <a:ea typeface="+mj-ea"/>
          <a:cs typeface="+mj-cs"/>
        </a:defRPr>
      </a:lvl1pPr>
    </p:titleStyle>
    <p:bodyStyle>
      <a:lvl1pPr marL="373384" indent="-373384" algn="l" defTabSz="995690"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08998" indent="-311153" algn="l" defTabSz="99569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2pPr>
      <a:lvl3pPr marL="1244613" indent="-248923" algn="l" defTabSz="99569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4245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4030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 y="846490"/>
            <a:ext cx="6683832" cy="6019761"/>
          </a:xfrm>
          <a:prstGeom prst="rect">
            <a:avLst/>
          </a:prstGeom>
        </p:spPr>
      </p:pic>
      <p:sp>
        <p:nvSpPr>
          <p:cNvPr id="20" name="TextBox 19"/>
          <p:cNvSpPr txBox="1"/>
          <p:nvPr/>
        </p:nvSpPr>
        <p:spPr>
          <a:xfrm>
            <a:off x="138675" y="6084887"/>
            <a:ext cx="3930633" cy="716095"/>
          </a:xfrm>
          <a:prstGeom prst="rect">
            <a:avLst/>
          </a:prstGeom>
          <a:noFill/>
        </p:spPr>
        <p:txBody>
          <a:bodyPr wrap="square" lIns="99569" tIns="49785" rIns="99569" bIns="49785" rtlCol="0">
            <a:spAutoFit/>
          </a:bodyPr>
          <a:lstStyle/>
          <a:p>
            <a:r>
              <a:rPr lang="fr-FR" sz="800" dirty="0">
                <a:solidFill>
                  <a:srgbClr val="659AD2"/>
                </a:solidFill>
                <a:latin typeface="Arial" panose="020B0604020202020204" pitchFamily="34" charset="0"/>
                <a:cs typeface="Arial" panose="020B0604020202020204" pitchFamily="34" charset="0"/>
              </a:rPr>
              <a:t>Date de création: </a:t>
            </a:r>
            <a:r>
              <a:rPr lang="fr-FR" sz="800" dirty="0" smtClean="0">
                <a:solidFill>
                  <a:srgbClr val="659AD2"/>
                </a:solidFill>
                <a:latin typeface="Arial" panose="020B0604020202020204" pitchFamily="34" charset="0"/>
                <a:cs typeface="Arial" panose="020B0604020202020204" pitchFamily="34" charset="0"/>
              </a:rPr>
              <a:t>31 </a:t>
            </a:r>
            <a:r>
              <a:rPr lang="fr-FR" sz="800" dirty="0">
                <a:solidFill>
                  <a:srgbClr val="659AD2"/>
                </a:solidFill>
                <a:latin typeface="Arial" panose="020B0604020202020204" pitchFamily="34" charset="0"/>
                <a:cs typeface="Arial" panose="020B0604020202020204" pitchFamily="34" charset="0"/>
              </a:rPr>
              <a:t>Mars 2015</a:t>
            </a:r>
          </a:p>
          <a:p>
            <a:r>
              <a:rPr lang="fr-FR" sz="800" dirty="0">
                <a:solidFill>
                  <a:srgbClr val="659AD2"/>
                </a:solidFill>
                <a:latin typeface="Arial" panose="020B0604020202020204" pitchFamily="34" charset="0"/>
                <a:cs typeface="Arial" panose="020B0604020202020204" pitchFamily="34" charset="0"/>
              </a:rPr>
              <a:t>Sources de données de la carte: UNCS, </a:t>
            </a:r>
            <a:r>
              <a:rPr lang="fr-FR" sz="800" dirty="0" err="1">
                <a:solidFill>
                  <a:srgbClr val="659AD2"/>
                </a:solidFill>
                <a:latin typeface="Arial" panose="020B0604020202020204" pitchFamily="34" charset="0"/>
                <a:cs typeface="Arial" panose="020B0604020202020204" pitchFamily="34" charset="0"/>
              </a:rPr>
              <a:t>DevInfo</a:t>
            </a:r>
            <a:r>
              <a:rPr lang="fr-FR" sz="800" dirty="0">
                <a:solidFill>
                  <a:srgbClr val="659AD2"/>
                </a:solidFill>
                <a:latin typeface="Arial" panose="020B0604020202020204" pitchFamily="34" charset="0"/>
                <a:cs typeface="Arial" panose="020B0604020202020204" pitchFamily="34" charset="0"/>
              </a:rPr>
              <a:t>, OCHA.</a:t>
            </a:r>
          </a:p>
          <a:p>
            <a:endParaRPr lang="fr-FR" sz="800" dirty="0">
              <a:solidFill>
                <a:srgbClr val="659AD2"/>
              </a:solidFill>
              <a:latin typeface="Arial" panose="020B0604020202020204" pitchFamily="34" charset="0"/>
              <a:cs typeface="Arial" panose="020B0604020202020204" pitchFamily="34" charset="0"/>
            </a:endParaRPr>
          </a:p>
          <a:p>
            <a:r>
              <a:rPr lang="fr-FR" sz="800" dirty="0">
                <a:solidFill>
                  <a:srgbClr val="659AD2"/>
                </a:solidFill>
                <a:latin typeface="Arial" panose="020B0604020202020204" pitchFamily="34" charset="0"/>
                <a:cs typeface="Arial" panose="020B0604020202020204" pitchFamily="34" charset="0"/>
              </a:rPr>
              <a:t>Les frontières, noms et désignations employés sur cette carte n’impliquent pas une reconnaissance ou acceptation officielle par les Nations Unies.</a:t>
            </a:r>
            <a:endParaRPr lang="fr-FR" sz="800" dirty="0">
              <a:solidFill>
                <a:srgbClr val="659AD2"/>
              </a:solidFill>
              <a:latin typeface="Arial" panose="020B0604020202020204" pitchFamily="34" charset="0"/>
              <a:cs typeface="Arial" panose="020B0604020202020204" pitchFamily="34" charset="0"/>
            </a:endParaRPr>
          </a:p>
        </p:txBody>
      </p:sp>
      <p:sp>
        <p:nvSpPr>
          <p:cNvPr id="36" name="TextBox 35"/>
          <p:cNvSpPr txBox="1"/>
          <p:nvPr/>
        </p:nvSpPr>
        <p:spPr>
          <a:xfrm>
            <a:off x="6570836" y="475406"/>
            <a:ext cx="2083028" cy="254431"/>
          </a:xfrm>
          <a:prstGeom prst="rect">
            <a:avLst/>
          </a:prstGeom>
          <a:noFill/>
        </p:spPr>
        <p:txBody>
          <a:bodyPr wrap="square" lIns="99569" tIns="49785" rIns="99569" bIns="49785" rtlCol="0">
            <a:spAutoFit/>
          </a:bodyPr>
          <a:lstStyle/>
          <a:p>
            <a:r>
              <a:rPr lang="en-GB" sz="1000" b="1" dirty="0" smtClean="0">
                <a:solidFill>
                  <a:schemeClr val="bg1"/>
                </a:solidFill>
                <a:latin typeface="Arial" panose="020B0604020202020204" pitchFamily="34" charset="0"/>
                <a:cs typeface="Arial" panose="020B0604020202020204" pitchFamily="34" charset="0"/>
              </a:rPr>
              <a:t>24 – 30 Mar 2015</a:t>
            </a:r>
            <a:endParaRPr lang="en-GB" sz="10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6712222" y="846490"/>
            <a:ext cx="3953770" cy="6174501"/>
          </a:xfrm>
          <a:prstGeom prst="rect">
            <a:avLst/>
          </a:prstGeom>
          <a:noFill/>
        </p:spPr>
        <p:txBody>
          <a:bodyPr wrap="square" lIns="99569" tIns="49785" rIns="99569" bIns="49785" rtlCol="0">
            <a:noAutofit/>
          </a:bodyPr>
          <a:lstStyle/>
          <a:p>
            <a:r>
              <a:rPr lang="fr-FR" sz="900" b="1" dirty="0">
                <a:solidFill>
                  <a:srgbClr val="FF721E"/>
                </a:solidFill>
                <a:latin typeface="Arial"/>
              </a:rPr>
              <a:t>RÉPUBLIQUE CENTRAFRICAINE (</a:t>
            </a:r>
            <a:r>
              <a:rPr lang="fr-FR" sz="900" b="1" dirty="0" smtClean="0">
                <a:solidFill>
                  <a:srgbClr val="FF721E"/>
                </a:solidFill>
                <a:latin typeface="Arial"/>
              </a:rPr>
              <a:t>RCA)</a:t>
            </a:r>
            <a:endParaRPr lang="fr-FR" sz="900" b="1" dirty="0">
              <a:solidFill>
                <a:srgbClr val="FF721E"/>
              </a:solidFill>
              <a:latin typeface="Arial"/>
            </a:endParaRPr>
          </a:p>
          <a:p>
            <a:r>
              <a:rPr lang="en-GB" sz="800" b="1" i="1" cap="all" dirty="0" smtClean="0">
                <a:solidFill>
                  <a:srgbClr val="036BB6"/>
                </a:solidFill>
                <a:latin typeface="Arial"/>
              </a:rPr>
              <a:t>1.5 MILLIONS FACE À UNE INSÉCURITÉ ALIMENTAIRE</a:t>
            </a:r>
            <a:endParaRPr lang="fr-FR" sz="800" b="1" i="1" cap="all" dirty="0" smtClean="0">
              <a:solidFill>
                <a:srgbClr val="036BB6"/>
              </a:solidFill>
              <a:latin typeface="Arial"/>
            </a:endParaRPr>
          </a:p>
          <a:p>
            <a:pPr algn="just"/>
            <a:r>
              <a:rPr lang="fr-FR" sz="750" dirty="0" smtClean="0">
                <a:solidFill>
                  <a:srgbClr val="A6A6A6"/>
                </a:solidFill>
                <a:latin typeface="Arial" pitchFamily="34" charset="0"/>
                <a:cs typeface="Arial" pitchFamily="34" charset="0"/>
              </a:rPr>
              <a:t>La FAO a déclaré cette semaine que les </a:t>
            </a:r>
            <a:r>
              <a:rPr lang="fr-FR" sz="750" dirty="0">
                <a:solidFill>
                  <a:srgbClr val="A6A6A6"/>
                </a:solidFill>
                <a:latin typeface="Arial" pitchFamily="34" charset="0"/>
                <a:cs typeface="Arial" pitchFamily="34" charset="0"/>
              </a:rPr>
              <a:t>agriculteurs en RCA ont un besoin urgent de semences et d'outils pour la prochaine saison des semis en </a:t>
            </a:r>
            <a:r>
              <a:rPr lang="fr-FR" sz="750" dirty="0" smtClean="0">
                <a:solidFill>
                  <a:srgbClr val="A6A6A6"/>
                </a:solidFill>
                <a:latin typeface="Arial" pitchFamily="34" charset="0"/>
                <a:cs typeface="Arial" pitchFamily="34" charset="0"/>
              </a:rPr>
              <a:t>avril afin d’empêcher </a:t>
            </a:r>
            <a:r>
              <a:rPr lang="fr-FR" sz="750" dirty="0">
                <a:solidFill>
                  <a:srgbClr val="A6A6A6"/>
                </a:solidFill>
                <a:latin typeface="Arial" pitchFamily="34" charset="0"/>
                <a:cs typeface="Arial" pitchFamily="34" charset="0"/>
              </a:rPr>
              <a:t>la détérioration des moyens de subsistance des populations </a:t>
            </a:r>
            <a:r>
              <a:rPr lang="fr-FR" sz="750" dirty="0" smtClean="0">
                <a:solidFill>
                  <a:srgbClr val="A6A6A6"/>
                </a:solidFill>
                <a:latin typeface="Arial" pitchFamily="34" charset="0"/>
                <a:cs typeface="Arial" pitchFamily="34" charset="0"/>
              </a:rPr>
              <a:t>vulnérables, Quelque </a:t>
            </a:r>
            <a:r>
              <a:rPr lang="fr-FR" sz="750" dirty="0">
                <a:solidFill>
                  <a:srgbClr val="A6A6A6"/>
                </a:solidFill>
                <a:latin typeface="Arial" pitchFamily="34" charset="0"/>
                <a:cs typeface="Arial" pitchFamily="34" charset="0"/>
              </a:rPr>
              <a:t>1,5 millions de personnes sont actuellement en insécurité alimentaire et </a:t>
            </a:r>
            <a:r>
              <a:rPr lang="fr-FR" sz="750" dirty="0" smtClean="0">
                <a:solidFill>
                  <a:srgbClr val="A6A6A6"/>
                </a:solidFill>
                <a:latin typeface="Arial" pitchFamily="34" charset="0"/>
                <a:cs typeface="Arial" pitchFamily="34" charset="0"/>
              </a:rPr>
              <a:t>davantage </a:t>
            </a:r>
            <a:r>
              <a:rPr lang="fr-FR" sz="750" dirty="0">
                <a:solidFill>
                  <a:srgbClr val="A6A6A6"/>
                </a:solidFill>
                <a:latin typeface="Arial" pitchFamily="34" charset="0"/>
                <a:cs typeface="Arial" pitchFamily="34" charset="0"/>
              </a:rPr>
              <a:t>pourraient être affectées si un soutien immédiat n’est pas fourni. Les pillages généralisés et l'insécurité ont prélevé un lourd tribut sur les cultures, l'élevage et la pêche, affaiblissant ainsi la capacité des populations à obtenir assez de </a:t>
            </a:r>
            <a:r>
              <a:rPr lang="fr-FR" sz="750" dirty="0" smtClean="0">
                <a:solidFill>
                  <a:srgbClr val="A6A6A6"/>
                </a:solidFill>
                <a:latin typeface="Arial" pitchFamily="34" charset="0"/>
                <a:cs typeface="Arial" pitchFamily="34" charset="0"/>
              </a:rPr>
              <a:t>nourriture</a:t>
            </a:r>
            <a:r>
              <a:rPr lang="en-GB" sz="750" dirty="0" smtClean="0">
                <a:solidFill>
                  <a:srgbClr val="A6A6A6"/>
                </a:solidFill>
                <a:latin typeface="Arial" pitchFamily="34" charset="0"/>
                <a:cs typeface="Arial" pitchFamily="34" charset="0"/>
              </a:rPr>
              <a:t>.</a:t>
            </a:r>
            <a:endParaRPr lang="fr-FR" sz="750" dirty="0" smtClean="0">
              <a:solidFill>
                <a:srgbClr val="A6A6A6"/>
              </a:solidFill>
              <a:latin typeface="Arial" pitchFamily="34" charset="0"/>
              <a:cs typeface="Arial" pitchFamily="34" charset="0"/>
            </a:endParaRPr>
          </a:p>
          <a:p>
            <a:pPr>
              <a:spcBef>
                <a:spcPts val="300"/>
              </a:spcBef>
            </a:pPr>
            <a:r>
              <a:rPr lang="en-GB" sz="900" b="1" dirty="0" smtClean="0">
                <a:solidFill>
                  <a:srgbClr val="FF721E"/>
                </a:solidFill>
                <a:latin typeface="Arial"/>
              </a:rPr>
              <a:t>GUINÉE</a:t>
            </a:r>
            <a:endParaRPr lang="fr-FR" sz="900" b="1" dirty="0" smtClean="0">
              <a:solidFill>
                <a:srgbClr val="FF721E"/>
              </a:solidFill>
              <a:latin typeface="Arial"/>
            </a:endParaRPr>
          </a:p>
          <a:p>
            <a:r>
              <a:rPr lang="fr-CA" sz="800" b="1" i="1" cap="all" dirty="0" smtClean="0">
                <a:solidFill>
                  <a:srgbClr val="036BB6"/>
                </a:solidFill>
                <a:latin typeface="Arial"/>
              </a:rPr>
              <a:t>Urgence sanitaire décrétée pour 45 jours</a:t>
            </a:r>
            <a:endParaRPr lang="fr-FR" sz="800" b="1" i="1" cap="all" dirty="0">
              <a:solidFill>
                <a:srgbClr val="036BB6"/>
              </a:solidFill>
              <a:latin typeface="Arial"/>
            </a:endParaRPr>
          </a:p>
          <a:p>
            <a:pPr algn="just"/>
            <a:r>
              <a:rPr lang="fr-FR" sz="750" dirty="0">
                <a:solidFill>
                  <a:srgbClr val="A6A6A6"/>
                </a:solidFill>
                <a:latin typeface="Arial" pitchFamily="34" charset="0"/>
                <a:cs typeface="Arial" pitchFamily="34" charset="0"/>
              </a:rPr>
              <a:t>Le 28 Mars, le Président Alpha Condé a déclaré une «urgence sanitaire» de 45 jours dans les préfectures de Forécariah, Coyah, Dubréka, Boffa et </a:t>
            </a:r>
            <a:r>
              <a:rPr lang="fr-FR" sz="750" dirty="0" smtClean="0">
                <a:solidFill>
                  <a:srgbClr val="A6A6A6"/>
                </a:solidFill>
                <a:latin typeface="Arial" pitchFamily="34" charset="0"/>
                <a:cs typeface="Arial" pitchFamily="34" charset="0"/>
              </a:rPr>
              <a:t>Kindia. Elle comprend </a:t>
            </a:r>
            <a:r>
              <a:rPr lang="fr-FR" sz="750" dirty="0">
                <a:solidFill>
                  <a:srgbClr val="A6A6A6"/>
                </a:solidFill>
                <a:latin typeface="Arial" pitchFamily="34" charset="0"/>
                <a:cs typeface="Arial" pitchFamily="34" charset="0"/>
              </a:rPr>
              <a:t>des mesures telles que la fermeture temporaire des hôpitaux et des cliniques où des cas seraient détectés, des règles plus strictes sur les inhumations et des </a:t>
            </a:r>
            <a:r>
              <a:rPr lang="fr-FR" sz="750" dirty="0" smtClean="0">
                <a:solidFill>
                  <a:srgbClr val="A6A6A6"/>
                </a:solidFill>
                <a:latin typeface="Arial" pitchFamily="34" charset="0"/>
                <a:cs typeface="Arial" pitchFamily="34" charset="0"/>
              </a:rPr>
              <a:t>isolements </a:t>
            </a:r>
            <a:r>
              <a:rPr lang="fr-FR" sz="750" dirty="0">
                <a:solidFill>
                  <a:srgbClr val="A6A6A6"/>
                </a:solidFill>
                <a:latin typeface="Arial" pitchFamily="34" charset="0"/>
                <a:cs typeface="Arial" pitchFamily="34" charset="0"/>
              </a:rPr>
              <a:t>pour réduire les infections. Dans la semaine </a:t>
            </a:r>
            <a:r>
              <a:rPr lang="fr-FR" sz="750" dirty="0" smtClean="0">
                <a:solidFill>
                  <a:srgbClr val="A6A6A6"/>
                </a:solidFill>
                <a:latin typeface="Arial" pitchFamily="34" charset="0"/>
                <a:cs typeface="Arial" pitchFamily="34" charset="0"/>
              </a:rPr>
              <a:t>menant au 22 </a:t>
            </a:r>
            <a:r>
              <a:rPr lang="fr-FR" sz="750" dirty="0">
                <a:solidFill>
                  <a:srgbClr val="A6A6A6"/>
                </a:solidFill>
                <a:latin typeface="Arial" pitchFamily="34" charset="0"/>
                <a:cs typeface="Arial" pitchFamily="34" charset="0"/>
              </a:rPr>
              <a:t>Mars, la Guinée a signalé 45 cas. Quatre-vingt-cinq cas ont été enregistrés la semaine </a:t>
            </a:r>
            <a:r>
              <a:rPr lang="fr-FR" sz="750" dirty="0" smtClean="0">
                <a:solidFill>
                  <a:srgbClr val="A6A6A6"/>
                </a:solidFill>
                <a:latin typeface="Arial" pitchFamily="34" charset="0"/>
                <a:cs typeface="Arial" pitchFamily="34" charset="0"/>
              </a:rPr>
              <a:t>précédente, </a:t>
            </a:r>
            <a:r>
              <a:rPr lang="fr-FR" sz="750" dirty="0">
                <a:solidFill>
                  <a:srgbClr val="A6A6A6"/>
                </a:solidFill>
                <a:latin typeface="Arial" pitchFamily="34" charset="0"/>
                <a:cs typeface="Arial" pitchFamily="34" charset="0"/>
              </a:rPr>
              <a:t>le plus élevé en 2015.</a:t>
            </a:r>
            <a:r>
              <a:rPr lang="en-GB" sz="500" b="1" dirty="0"/>
              <a:t> </a:t>
            </a:r>
            <a:endParaRPr lang="fr-FR" sz="500" dirty="0" smtClean="0">
              <a:latin typeface="Arial" panose="020B0604020202020204" pitchFamily="34" charset="0"/>
              <a:cs typeface="Arial" panose="020B0604020202020204" pitchFamily="34" charset="0"/>
            </a:endParaRPr>
          </a:p>
          <a:p>
            <a:pPr>
              <a:spcBef>
                <a:spcPts val="300"/>
              </a:spcBef>
            </a:pPr>
            <a:r>
              <a:rPr lang="en-GB" sz="900" b="1" dirty="0" smtClean="0">
                <a:solidFill>
                  <a:srgbClr val="FF721E"/>
                </a:solidFill>
                <a:latin typeface="Arial"/>
              </a:rPr>
              <a:t>LIBERIA</a:t>
            </a:r>
            <a:endParaRPr lang="fr-FR" sz="900" b="1" dirty="0">
              <a:solidFill>
                <a:srgbClr val="FF721E"/>
              </a:solidFill>
              <a:latin typeface="Arial"/>
            </a:endParaRPr>
          </a:p>
          <a:p>
            <a:r>
              <a:rPr lang="fr-CA" sz="800" b="1" i="1" cap="all" dirty="0" smtClean="0">
                <a:solidFill>
                  <a:srgbClr val="036BB6"/>
                </a:solidFill>
                <a:latin typeface="Arial"/>
              </a:rPr>
              <a:t>Ébola: Mort du premier patient depuis trois semaines</a:t>
            </a:r>
            <a:endParaRPr lang="fr-FR" sz="800" b="1" i="1" cap="all" dirty="0">
              <a:solidFill>
                <a:srgbClr val="036BB6"/>
              </a:solidFill>
              <a:latin typeface="Arial"/>
            </a:endParaRPr>
          </a:p>
          <a:p>
            <a:pPr algn="just"/>
            <a:r>
              <a:rPr lang="fr-FR" sz="750" dirty="0">
                <a:solidFill>
                  <a:srgbClr val="A6A6A6"/>
                </a:solidFill>
                <a:latin typeface="Arial" pitchFamily="34" charset="0"/>
                <a:cs typeface="Arial" pitchFamily="34" charset="0"/>
              </a:rPr>
              <a:t>Le 27 Mars, une femme qui est devenue la première patiente atteinte du virus Ebola au Libéria en trois semaines est décédée. Environ 200 personnes sont surveillées pour une infection éventuelle. Jusqu'à présent, aucun des contacts à risque n’a montré de symptômes. Le Libéria a fortement inversé la propagation de la maladie, qui a culminé en Septembre 2014 avec environ 300 cas hebdomadaires.</a:t>
            </a:r>
            <a:endParaRPr lang="en-US" sz="500" b="1" dirty="0" smtClean="0">
              <a:solidFill>
                <a:srgbClr val="FF721E"/>
              </a:solidFill>
              <a:latin typeface="Arial"/>
            </a:endParaRPr>
          </a:p>
          <a:p>
            <a:pPr>
              <a:spcBef>
                <a:spcPts val="300"/>
              </a:spcBef>
            </a:pPr>
            <a:r>
              <a:rPr lang="en-US" sz="900" b="1" dirty="0" smtClean="0">
                <a:solidFill>
                  <a:srgbClr val="FF721E"/>
                </a:solidFill>
                <a:latin typeface="Arial"/>
              </a:rPr>
              <a:t>NIGÉRIA</a:t>
            </a:r>
            <a:endParaRPr lang="en-US" sz="900" b="1" dirty="0" smtClean="0">
              <a:solidFill>
                <a:srgbClr val="FF721E"/>
              </a:solidFill>
              <a:latin typeface="Arial"/>
            </a:endParaRPr>
          </a:p>
          <a:p>
            <a:r>
              <a:rPr lang="en-GB" sz="800" b="1" i="1" cap="all" dirty="0">
                <a:solidFill>
                  <a:srgbClr val="036BB6"/>
                </a:solidFill>
                <a:latin typeface="Arial"/>
              </a:rPr>
              <a:t>É</a:t>
            </a:r>
            <a:r>
              <a:rPr lang="en-GB" sz="800" b="1" i="1" cap="all" dirty="0" smtClean="0">
                <a:solidFill>
                  <a:srgbClr val="036BB6"/>
                </a:solidFill>
                <a:latin typeface="Arial"/>
              </a:rPr>
              <a:t>LECTIONS </a:t>
            </a:r>
            <a:r>
              <a:rPr lang="fr-CA" sz="800" b="1" i="1" cap="all" dirty="0" smtClean="0">
                <a:solidFill>
                  <a:srgbClr val="036BB6"/>
                </a:solidFill>
                <a:latin typeface="Arial"/>
              </a:rPr>
              <a:t> </a:t>
            </a:r>
            <a:endParaRPr lang="fr-FR" sz="800" b="1" i="1" cap="all" dirty="0" smtClean="0">
              <a:solidFill>
                <a:srgbClr val="036BB6"/>
              </a:solidFill>
              <a:latin typeface="Arial"/>
            </a:endParaRPr>
          </a:p>
          <a:p>
            <a:pPr algn="just"/>
            <a:r>
              <a:rPr lang="fr-FR" sz="750" dirty="0">
                <a:solidFill>
                  <a:srgbClr val="A6A6A6"/>
                </a:solidFill>
                <a:latin typeface="Arial" pitchFamily="34" charset="0"/>
                <a:cs typeface="Arial" pitchFamily="34" charset="0"/>
              </a:rPr>
              <a:t>Les Nigérians ont voté les 28-29 Mars pour les élections présidentielles et législatives. Le scrutin s’est largement déroulé dans le calme. Les résultats sont attendus cette semaine. La période qui a précédé les élections a été marquée par la violence et l'on craint que les résultats ne déclenchent de nouveaux troubles.</a:t>
            </a:r>
            <a:r>
              <a:rPr lang="en-GB" sz="500" dirty="0"/>
              <a:t> </a:t>
            </a:r>
            <a:endParaRPr lang="fr-FR" sz="500" dirty="0"/>
          </a:p>
          <a:p>
            <a:pPr>
              <a:spcBef>
                <a:spcPts val="100"/>
              </a:spcBef>
            </a:pPr>
            <a:r>
              <a:rPr lang="en-GB" sz="800" b="1" i="1" cap="all" dirty="0">
                <a:solidFill>
                  <a:srgbClr val="036BB6"/>
                </a:solidFill>
                <a:latin typeface="Arial"/>
              </a:rPr>
              <a:t>41 </a:t>
            </a:r>
            <a:r>
              <a:rPr lang="fr-FR" sz="800" b="1" i="1" cap="all" dirty="0" smtClean="0">
                <a:solidFill>
                  <a:srgbClr val="036BB6"/>
                </a:solidFill>
                <a:latin typeface="Arial"/>
              </a:rPr>
              <a:t>tués</a:t>
            </a:r>
            <a:r>
              <a:rPr lang="en-GB" sz="800" b="1" i="1" cap="all" dirty="0" smtClean="0">
                <a:solidFill>
                  <a:srgbClr val="036BB6"/>
                </a:solidFill>
                <a:latin typeface="Arial"/>
              </a:rPr>
              <a:t> </a:t>
            </a:r>
            <a:r>
              <a:rPr lang="fr-FR" sz="800" b="1" i="1" cap="all" dirty="0" smtClean="0">
                <a:solidFill>
                  <a:srgbClr val="036BB6"/>
                </a:solidFill>
                <a:latin typeface="Arial"/>
              </a:rPr>
              <a:t>dans</a:t>
            </a:r>
            <a:r>
              <a:rPr lang="en-GB" sz="800" b="1" i="1" cap="all" dirty="0" smtClean="0">
                <a:solidFill>
                  <a:srgbClr val="036BB6"/>
                </a:solidFill>
                <a:latin typeface="Arial"/>
              </a:rPr>
              <a:t> des </a:t>
            </a:r>
            <a:r>
              <a:rPr lang="fr-FR" sz="800" b="1" i="1" cap="all" dirty="0" smtClean="0">
                <a:solidFill>
                  <a:srgbClr val="036BB6"/>
                </a:solidFill>
                <a:latin typeface="Arial"/>
              </a:rPr>
              <a:t>attaques</a:t>
            </a:r>
            <a:r>
              <a:rPr lang="en-GB" sz="800" b="1" i="1" cap="all" dirty="0" smtClean="0">
                <a:solidFill>
                  <a:srgbClr val="036BB6"/>
                </a:solidFill>
                <a:latin typeface="Arial"/>
              </a:rPr>
              <a:t> de la </a:t>
            </a:r>
            <a:r>
              <a:rPr lang="fr-FR" sz="800" b="1" i="1" cap="all" dirty="0" smtClean="0">
                <a:solidFill>
                  <a:srgbClr val="036BB6"/>
                </a:solidFill>
                <a:latin typeface="Arial"/>
              </a:rPr>
              <a:t>milice</a:t>
            </a:r>
            <a:endParaRPr lang="fr-FR" sz="800" b="1" i="1" cap="all" dirty="0" smtClean="0">
              <a:solidFill>
                <a:srgbClr val="036BB6"/>
              </a:solidFill>
              <a:latin typeface="Arial"/>
            </a:endParaRPr>
          </a:p>
          <a:p>
            <a:pPr algn="just"/>
            <a:r>
              <a:rPr lang="fr-FR" sz="750" dirty="0">
                <a:solidFill>
                  <a:srgbClr val="A6A6A6"/>
                </a:solidFill>
                <a:latin typeface="Arial" pitchFamily="34" charset="0"/>
                <a:cs typeface="Arial" pitchFamily="34" charset="0"/>
              </a:rPr>
              <a:t>Au moins 41 personnes ont été tuées le 28 Mars dans des attaques séparées attribuées à Boko Haram. Les insurgés, qui ont été délogés de plusieurs villes au cours des dernières semaines par les forces armées nigérianes et des pays voisins, avaient juré de perturber les élections. La violence exercée par Boko Haram a déplacé environ 1,2 millions de personnes au Nigeria</a:t>
            </a:r>
            <a:r>
              <a:rPr lang="fr-FR" sz="750" dirty="0" smtClean="0">
                <a:solidFill>
                  <a:srgbClr val="A6A6A6"/>
                </a:solidFill>
                <a:latin typeface="Arial" pitchFamily="34" charset="0"/>
                <a:cs typeface="Arial" pitchFamily="34" charset="0"/>
              </a:rPr>
              <a:t>.</a:t>
            </a:r>
            <a:endParaRPr lang="fr-FR" sz="750" dirty="0" smtClean="0">
              <a:solidFill>
                <a:srgbClr val="A6A6A6"/>
              </a:solidFill>
              <a:latin typeface="Arial" pitchFamily="34" charset="0"/>
              <a:cs typeface="Arial" pitchFamily="34" charset="0"/>
            </a:endParaRPr>
          </a:p>
          <a:p>
            <a:pPr>
              <a:spcBef>
                <a:spcPts val="300"/>
              </a:spcBef>
            </a:pPr>
            <a:r>
              <a:rPr lang="en-US" sz="900" b="1" dirty="0" smtClean="0">
                <a:solidFill>
                  <a:srgbClr val="FF721E"/>
                </a:solidFill>
                <a:latin typeface="Arial"/>
              </a:rPr>
              <a:t>RÉGIONAL / MALADIE À VIRUS EBOLA (MVE)</a:t>
            </a:r>
          </a:p>
          <a:p>
            <a:r>
              <a:rPr lang="fr-FR" sz="800" b="1" i="1" cap="all" dirty="0">
                <a:solidFill>
                  <a:srgbClr val="036BB6"/>
                </a:solidFill>
                <a:latin typeface="Arial"/>
              </a:rPr>
              <a:t>79 cas signalés, </a:t>
            </a:r>
            <a:r>
              <a:rPr lang="fr-FR" sz="800" b="1" i="1" cap="all" dirty="0" smtClean="0">
                <a:solidFill>
                  <a:srgbClr val="036BB6"/>
                </a:solidFill>
                <a:latin typeface="Arial"/>
              </a:rPr>
              <a:t> LE PLUS </a:t>
            </a:r>
            <a:r>
              <a:rPr lang="fr-FR" sz="800" b="1" i="1" cap="all" dirty="0">
                <a:solidFill>
                  <a:srgbClr val="036BB6"/>
                </a:solidFill>
                <a:latin typeface="Arial"/>
              </a:rPr>
              <a:t>BAS EN </a:t>
            </a:r>
            <a:r>
              <a:rPr lang="fr-FR" sz="800" b="1" i="1" cap="all" dirty="0" smtClean="0">
                <a:solidFill>
                  <a:srgbClr val="036BB6"/>
                </a:solidFill>
                <a:latin typeface="Arial"/>
              </a:rPr>
              <a:t>2015</a:t>
            </a:r>
            <a:endParaRPr lang="fr-FR" sz="800" b="1" i="1" cap="all" dirty="0" smtClean="0">
              <a:solidFill>
                <a:srgbClr val="036BB6"/>
              </a:solidFill>
              <a:latin typeface="Arial"/>
            </a:endParaRPr>
          </a:p>
          <a:p>
            <a:pPr algn="just"/>
            <a:r>
              <a:rPr lang="fr-FR" sz="750" dirty="0">
                <a:solidFill>
                  <a:srgbClr val="A6A6A6"/>
                </a:solidFill>
                <a:latin typeface="Arial" pitchFamily="34" charset="0"/>
                <a:cs typeface="Arial" pitchFamily="34" charset="0"/>
              </a:rPr>
              <a:t>Avec 79 cas confirmés, les sept jours menant au 22 Mars ont vu les plus bas taux d'infections en 2015. Le nombre a également marqué une baisse de près de 50 pour cent par rapport à la semaine précédente. Un total de 24 872 cas suspects, probables et confirmés, dont 10 311 décès, a eu lieu jusqu'à présent</a:t>
            </a:r>
            <a:r>
              <a:rPr lang="en-GB" sz="750" dirty="0" smtClean="0">
                <a:solidFill>
                  <a:srgbClr val="A6A6A6"/>
                </a:solidFill>
                <a:latin typeface="Arial" pitchFamily="34" charset="0"/>
                <a:cs typeface="Arial" pitchFamily="34" charset="0"/>
              </a:rPr>
              <a:t>.</a:t>
            </a:r>
            <a:endParaRPr lang="fr-FR" sz="750" dirty="0" smtClean="0">
              <a:solidFill>
                <a:srgbClr val="A6A6A6"/>
              </a:solidFill>
              <a:latin typeface="Arial" pitchFamily="34" charset="0"/>
              <a:cs typeface="Arial" pitchFamily="34" charset="0"/>
            </a:endParaRPr>
          </a:p>
          <a:p>
            <a:pPr>
              <a:spcBef>
                <a:spcPts val="300"/>
              </a:spcBef>
            </a:pPr>
            <a:r>
              <a:rPr lang="en-GB" sz="900" b="1" dirty="0" smtClean="0">
                <a:solidFill>
                  <a:srgbClr val="FF721E"/>
                </a:solidFill>
                <a:latin typeface="Arial"/>
              </a:rPr>
              <a:t>SIERRA LEONE </a:t>
            </a:r>
            <a:endParaRPr lang="fr-FR" sz="900" b="1" dirty="0">
              <a:solidFill>
                <a:srgbClr val="FF721E"/>
              </a:solidFill>
              <a:latin typeface="Arial"/>
            </a:endParaRPr>
          </a:p>
          <a:p>
            <a:r>
              <a:rPr lang="en-GB" sz="800" b="1" i="1" cap="all" dirty="0">
                <a:solidFill>
                  <a:srgbClr val="036BB6"/>
                </a:solidFill>
                <a:latin typeface="Arial"/>
              </a:rPr>
              <a:t>3 JOURS </a:t>
            </a:r>
            <a:r>
              <a:rPr lang="en-GB" sz="800" b="1" i="1" cap="all" dirty="0" smtClean="0">
                <a:solidFill>
                  <a:srgbClr val="036BB6"/>
                </a:solidFill>
                <a:latin typeface="Arial"/>
              </a:rPr>
              <a:t>De </a:t>
            </a:r>
            <a:r>
              <a:rPr lang="fr-FR" sz="800" b="1" i="1" cap="all" dirty="0" smtClean="0">
                <a:solidFill>
                  <a:srgbClr val="036BB6"/>
                </a:solidFill>
                <a:latin typeface="Arial"/>
              </a:rPr>
              <a:t>CONFINEMENT</a:t>
            </a:r>
            <a:r>
              <a:rPr lang="en-GB" sz="800" b="1" i="1" cap="all" dirty="0" smtClean="0">
                <a:solidFill>
                  <a:srgbClr val="036BB6"/>
                </a:solidFill>
                <a:latin typeface="Arial"/>
              </a:rPr>
              <a:t> OBSERVÉ</a:t>
            </a:r>
          </a:p>
          <a:p>
            <a:r>
              <a:rPr lang="fr-FR" sz="750" dirty="0">
                <a:solidFill>
                  <a:srgbClr val="A6A6A6"/>
                </a:solidFill>
                <a:latin typeface="Arial" pitchFamily="34" charset="0"/>
                <a:cs typeface="Arial" pitchFamily="34" charset="0"/>
              </a:rPr>
              <a:t>Le 29 Mars, la Sierra Leone a complété un </a:t>
            </a:r>
            <a:r>
              <a:rPr lang="fr-FR" sz="750" dirty="0" smtClean="0">
                <a:solidFill>
                  <a:srgbClr val="A6A6A6"/>
                </a:solidFill>
                <a:latin typeface="Arial" pitchFamily="34" charset="0"/>
                <a:cs typeface="Arial" pitchFamily="34" charset="0"/>
              </a:rPr>
              <a:t>confinement de </a:t>
            </a:r>
            <a:r>
              <a:rPr lang="fr-FR" sz="750" dirty="0">
                <a:solidFill>
                  <a:srgbClr val="A6A6A6"/>
                </a:solidFill>
                <a:latin typeface="Arial" pitchFamily="34" charset="0"/>
                <a:cs typeface="Arial" pitchFamily="34" charset="0"/>
              </a:rPr>
              <a:t>trois jours de la capitale </a:t>
            </a:r>
            <a:r>
              <a:rPr lang="fr-FR" sz="750" dirty="0" smtClean="0">
                <a:solidFill>
                  <a:srgbClr val="A6A6A6"/>
                </a:solidFill>
                <a:latin typeface="Arial" pitchFamily="34" charset="0"/>
                <a:cs typeface="Arial" pitchFamily="34" charset="0"/>
              </a:rPr>
              <a:t>Freetown et </a:t>
            </a:r>
            <a:r>
              <a:rPr lang="fr-FR" sz="750" dirty="0">
                <a:solidFill>
                  <a:srgbClr val="A6A6A6"/>
                </a:solidFill>
                <a:latin typeface="Arial" pitchFamily="34" charset="0"/>
                <a:cs typeface="Arial" pitchFamily="34" charset="0"/>
              </a:rPr>
              <a:t>de zones sensibles, dans le nord et l'ouest, dans le but de freiner la propagation du </a:t>
            </a:r>
            <a:r>
              <a:rPr lang="fr-FR" sz="750" dirty="0" smtClean="0">
                <a:solidFill>
                  <a:srgbClr val="A6A6A6"/>
                </a:solidFill>
                <a:latin typeface="Arial" pitchFamily="34" charset="0"/>
                <a:cs typeface="Arial" pitchFamily="34" charset="0"/>
              </a:rPr>
              <a:t>virus. </a:t>
            </a:r>
            <a:r>
              <a:rPr lang="fr-FR" sz="750" dirty="0">
                <a:solidFill>
                  <a:srgbClr val="A6A6A6"/>
                </a:solidFill>
                <a:latin typeface="Arial" pitchFamily="34" charset="0"/>
                <a:cs typeface="Arial" pitchFamily="34" charset="0"/>
              </a:rPr>
              <a:t>Les bénévoles ont effectué des visites </a:t>
            </a:r>
            <a:r>
              <a:rPr lang="fr-FR" sz="750" dirty="0" smtClean="0">
                <a:solidFill>
                  <a:srgbClr val="A6A6A6"/>
                </a:solidFill>
                <a:latin typeface="Arial" pitchFamily="34" charset="0"/>
                <a:cs typeface="Arial" pitchFamily="34" charset="0"/>
              </a:rPr>
              <a:t>pour </a:t>
            </a:r>
            <a:r>
              <a:rPr lang="fr-FR" sz="750" dirty="0">
                <a:solidFill>
                  <a:srgbClr val="A6A6A6"/>
                </a:solidFill>
                <a:latin typeface="Arial" pitchFamily="34" charset="0"/>
                <a:cs typeface="Arial" pitchFamily="34" charset="0"/>
              </a:rPr>
              <a:t>contrôler les personnes malades et sensibiliser la population. Les autorités ont signalé une conformité globale </a:t>
            </a:r>
            <a:r>
              <a:rPr lang="fr-FR" sz="750" dirty="0" smtClean="0">
                <a:solidFill>
                  <a:srgbClr val="A6A6A6"/>
                </a:solidFill>
                <a:latin typeface="Arial" pitchFamily="34" charset="0"/>
                <a:cs typeface="Arial" pitchFamily="34" charset="0"/>
              </a:rPr>
              <a:t>à l’arrêté qui a confiné </a:t>
            </a:r>
            <a:r>
              <a:rPr lang="fr-FR" sz="750" dirty="0">
                <a:solidFill>
                  <a:srgbClr val="A6A6A6"/>
                </a:solidFill>
                <a:latin typeface="Arial" pitchFamily="34" charset="0"/>
                <a:cs typeface="Arial" pitchFamily="34" charset="0"/>
              </a:rPr>
              <a:t>près de 2,5 millions de personnes dans leurs maisons.</a:t>
            </a:r>
            <a:endParaRPr lang="fr-FR" sz="750" dirty="0">
              <a:solidFill>
                <a:srgbClr val="A6A6A6"/>
              </a:solidFill>
              <a:latin typeface="Arial" pitchFamily="34" charset="0"/>
              <a:cs typeface="Arial" pitchFamily="34" charset="0"/>
            </a:endParaRPr>
          </a:p>
          <a:p>
            <a:pPr algn="just"/>
            <a:endParaRPr lang="fr-FR" sz="800" dirty="0">
              <a:solidFill>
                <a:srgbClr val="A6A6A6"/>
              </a:solidFill>
              <a:latin typeface="Arial" pitchFamily="34" charset="0"/>
              <a:cs typeface="Arial" pitchFamily="34" charset="0"/>
            </a:endParaRPr>
          </a:p>
        </p:txBody>
      </p:sp>
      <p:sp>
        <p:nvSpPr>
          <p:cNvPr id="66" name="TextBox 22"/>
          <p:cNvSpPr txBox="1"/>
          <p:nvPr/>
        </p:nvSpPr>
        <p:spPr>
          <a:xfrm>
            <a:off x="2061628" y="4068663"/>
            <a:ext cx="749755" cy="245109"/>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LIBÉRIA</a:t>
            </a:r>
            <a:endParaRPr lang="en-GB" dirty="0"/>
          </a:p>
        </p:txBody>
      </p:sp>
      <p:sp>
        <p:nvSpPr>
          <p:cNvPr id="68" name="TextBox 44"/>
          <p:cNvSpPr txBox="1"/>
          <p:nvPr/>
        </p:nvSpPr>
        <p:spPr>
          <a:xfrm>
            <a:off x="2689596" y="4386319"/>
            <a:ext cx="1239173" cy="221538"/>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PATIENT MVE EN 3 SEMAINES MEURT</a:t>
            </a:r>
            <a:endParaRPr lang="en-GB" dirty="0"/>
          </a:p>
        </p:txBody>
      </p:sp>
      <p:cxnSp>
        <p:nvCxnSpPr>
          <p:cNvPr id="82" name="Connecteur droit 81"/>
          <p:cNvCxnSpPr/>
          <p:nvPr/>
        </p:nvCxnSpPr>
        <p:spPr>
          <a:xfrm flipV="1">
            <a:off x="1480901" y="2883411"/>
            <a:ext cx="6723" cy="1"/>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77" name="Connecteur en angle 76"/>
          <p:cNvCxnSpPr/>
          <p:nvPr/>
        </p:nvCxnSpPr>
        <p:spPr>
          <a:xfrm rot="10800000">
            <a:off x="1338034" y="4026032"/>
            <a:ext cx="696299" cy="258655"/>
          </a:xfrm>
          <a:prstGeom prst="bentConnector3">
            <a:avLst>
              <a:gd name="adj1" fmla="val 99246"/>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39" name="TextBox 22"/>
          <p:cNvSpPr txBox="1"/>
          <p:nvPr/>
        </p:nvSpPr>
        <p:spPr>
          <a:xfrm>
            <a:off x="1208343" y="2503557"/>
            <a:ext cx="753981" cy="241666"/>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GUINÉE</a:t>
            </a:r>
            <a:endParaRPr lang="en-GB" dirty="0"/>
          </a:p>
        </p:txBody>
      </p:sp>
      <p:sp>
        <p:nvSpPr>
          <p:cNvPr id="43" name="TextBox 22"/>
          <p:cNvSpPr txBox="1"/>
          <p:nvPr/>
        </p:nvSpPr>
        <p:spPr>
          <a:xfrm>
            <a:off x="2995836" y="2939723"/>
            <a:ext cx="792088" cy="167379"/>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fr-CH" dirty="0" smtClean="0"/>
              <a:t>NIGÉRIA</a:t>
            </a:r>
            <a:endParaRPr lang="en-GB" dirty="0"/>
          </a:p>
        </p:txBody>
      </p:sp>
      <p:sp>
        <p:nvSpPr>
          <p:cNvPr id="45" name="TextBox 44"/>
          <p:cNvSpPr txBox="1"/>
          <p:nvPr/>
        </p:nvSpPr>
        <p:spPr>
          <a:xfrm>
            <a:off x="3441181" y="3141011"/>
            <a:ext cx="1041423" cy="279580"/>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TUÉS PAR LA MILICE</a:t>
            </a:r>
            <a:endParaRPr lang="en-GB" sz="900" b="1" dirty="0" smtClean="0">
              <a:solidFill>
                <a:srgbClr val="026DB6"/>
              </a:solidFill>
              <a:latin typeface="Arial" panose="020B0604020202020204" pitchFamily="34" charset="0"/>
              <a:cs typeface="Arial" panose="020B0604020202020204" pitchFamily="34" charset="0"/>
            </a:endParaRPr>
          </a:p>
        </p:txBody>
      </p:sp>
      <p:sp>
        <p:nvSpPr>
          <p:cNvPr id="63" name="TextBox 22"/>
          <p:cNvSpPr txBox="1"/>
          <p:nvPr/>
        </p:nvSpPr>
        <p:spPr>
          <a:xfrm>
            <a:off x="18108" y="4328876"/>
            <a:ext cx="1697820" cy="315986"/>
          </a:xfrm>
          <a:prstGeom prst="rect">
            <a:avLst/>
          </a:prstGeom>
          <a:noFill/>
        </p:spPr>
        <p:txBody>
          <a:bodyPr wrap="square" lIns="99569" tIns="49785" rIns="99569" bIns="49785"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RÉGIONAL </a:t>
            </a:r>
            <a:r>
              <a:rPr lang="en-GB" dirty="0" smtClean="0"/>
              <a:t>/ </a:t>
            </a:r>
            <a:r>
              <a:rPr lang="en-GB" dirty="0" smtClean="0"/>
              <a:t>MVE</a:t>
            </a:r>
            <a:endParaRPr lang="en-GB" dirty="0"/>
          </a:p>
        </p:txBody>
      </p:sp>
      <p:pic>
        <p:nvPicPr>
          <p:cNvPr id="64" name="Image 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961" y="4678239"/>
            <a:ext cx="217529" cy="210513"/>
          </a:xfrm>
          <a:prstGeom prst="rect">
            <a:avLst/>
          </a:prstGeom>
        </p:spPr>
      </p:pic>
      <p:cxnSp>
        <p:nvCxnSpPr>
          <p:cNvPr id="74" name="Connecteur en angle 73"/>
          <p:cNvCxnSpPr/>
          <p:nvPr/>
        </p:nvCxnSpPr>
        <p:spPr>
          <a:xfrm rot="16200000" flipV="1">
            <a:off x="398531" y="3588676"/>
            <a:ext cx="727116" cy="246930"/>
          </a:xfrm>
          <a:prstGeom prst="bentConnector3">
            <a:avLst>
              <a:gd name="adj1" fmla="val -63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75" name="Connecteur en angle 74"/>
          <p:cNvCxnSpPr/>
          <p:nvPr/>
        </p:nvCxnSpPr>
        <p:spPr>
          <a:xfrm rot="16200000" flipV="1">
            <a:off x="649251" y="3836042"/>
            <a:ext cx="472606" cy="6704"/>
          </a:xfrm>
          <a:prstGeom prst="bentConnector3">
            <a:avLst>
              <a:gd name="adj1" fmla="val -1028"/>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79" name="Connecteur en angle 78"/>
          <p:cNvCxnSpPr/>
          <p:nvPr/>
        </p:nvCxnSpPr>
        <p:spPr>
          <a:xfrm rot="5400000" flipH="1" flipV="1">
            <a:off x="871273" y="3829693"/>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85" name="Connecteur droit 84"/>
          <p:cNvCxnSpPr/>
          <p:nvPr/>
        </p:nvCxnSpPr>
        <p:spPr>
          <a:xfrm flipH="1">
            <a:off x="882202" y="4088768"/>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35" name="TextBox 44"/>
          <p:cNvSpPr txBox="1"/>
          <p:nvPr/>
        </p:nvSpPr>
        <p:spPr>
          <a:xfrm>
            <a:off x="1760117" y="2986087"/>
            <a:ext cx="1023083" cy="322801"/>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JOURS D’URGENCE SANITAIRE MVE DÉCRÉTÉ</a:t>
            </a:r>
            <a:endParaRPr lang="en-GB" sz="900" b="1" dirty="0">
              <a:solidFill>
                <a:srgbClr val="026DB6"/>
              </a:solidFill>
              <a:latin typeface="Arial" panose="020B0604020202020204" pitchFamily="34" charset="0"/>
              <a:cs typeface="Arial" panose="020B0604020202020204" pitchFamily="34" charset="0"/>
            </a:endParaRPr>
          </a:p>
        </p:txBody>
      </p:sp>
      <p:sp>
        <p:nvSpPr>
          <p:cNvPr id="46" name="TextBox 48"/>
          <p:cNvSpPr txBox="1"/>
          <p:nvPr/>
        </p:nvSpPr>
        <p:spPr>
          <a:xfrm>
            <a:off x="2305779" y="4341028"/>
            <a:ext cx="334292" cy="44246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a:t>
            </a:r>
            <a:r>
              <a:rPr lang="en-GB" sz="1600" b="1" baseline="30000" dirty="0" smtClean="0">
                <a:solidFill>
                  <a:srgbClr val="026DB6"/>
                </a:solidFill>
                <a:latin typeface="Arial" panose="020B0604020202020204" pitchFamily="34" charset="0"/>
                <a:cs typeface="Arial" panose="020B0604020202020204" pitchFamily="34" charset="0"/>
              </a:rPr>
              <a:t>ER</a:t>
            </a:r>
            <a:endParaRPr lang="en-GB" sz="1600" b="1" baseline="30000" dirty="0">
              <a:solidFill>
                <a:srgbClr val="026DB6"/>
              </a:solidFill>
              <a:latin typeface="Arial" panose="020B0604020202020204" pitchFamily="34" charset="0"/>
              <a:cs typeface="Arial" panose="020B0604020202020204" pitchFamily="34" charset="0"/>
            </a:endParaRPr>
          </a:p>
        </p:txBody>
      </p:sp>
      <p:sp>
        <p:nvSpPr>
          <p:cNvPr id="47" name="TextBox 48"/>
          <p:cNvSpPr txBox="1"/>
          <p:nvPr/>
        </p:nvSpPr>
        <p:spPr>
          <a:xfrm>
            <a:off x="1478523" y="2806552"/>
            <a:ext cx="243155" cy="231691"/>
          </a:xfrm>
          <a:prstGeom prst="rect">
            <a:avLst/>
          </a:prstGeom>
          <a:noFill/>
        </p:spPr>
        <p:txBody>
          <a:bodyPr wrap="square" lIns="0" tIns="0" rIns="0" bIns="0" rtlCol="0">
            <a:noAutofit/>
          </a:bodyPr>
          <a:lstStyle/>
          <a:p>
            <a:pPr algn="r"/>
            <a:r>
              <a:rPr lang="en-GB" sz="1600" b="1" dirty="0">
                <a:solidFill>
                  <a:srgbClr val="026DB6"/>
                </a:solidFill>
                <a:latin typeface="Arial" panose="020B0604020202020204" pitchFamily="34" charset="0"/>
                <a:cs typeface="Arial" panose="020B0604020202020204" pitchFamily="34" charset="0"/>
              </a:rPr>
              <a:t>4</a:t>
            </a:r>
            <a:r>
              <a:rPr lang="en-GB" sz="1600" b="1" dirty="0" smtClean="0">
                <a:solidFill>
                  <a:srgbClr val="026DB6"/>
                </a:solidFill>
                <a:latin typeface="Arial" panose="020B0604020202020204" pitchFamily="34" charset="0"/>
                <a:cs typeface="Arial" panose="020B0604020202020204" pitchFamily="34" charset="0"/>
              </a:rPr>
              <a:t>5</a:t>
            </a:r>
            <a:endParaRPr lang="en-GB" sz="1600" b="1" dirty="0">
              <a:solidFill>
                <a:srgbClr val="026DB6"/>
              </a:solidFill>
              <a:latin typeface="Arial" panose="020B0604020202020204" pitchFamily="34" charset="0"/>
              <a:cs typeface="Arial" panose="020B0604020202020204" pitchFamily="34" charset="0"/>
            </a:endParaRPr>
          </a:p>
        </p:txBody>
      </p:sp>
      <p:sp>
        <p:nvSpPr>
          <p:cNvPr id="38" name="TextBox 48"/>
          <p:cNvSpPr txBox="1"/>
          <p:nvPr/>
        </p:nvSpPr>
        <p:spPr>
          <a:xfrm>
            <a:off x="328262" y="4667650"/>
            <a:ext cx="245329" cy="231691"/>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79</a:t>
            </a:r>
            <a:endParaRPr lang="en-GB" sz="1600" b="1" dirty="0">
              <a:solidFill>
                <a:srgbClr val="026DB6"/>
              </a:solidFill>
              <a:latin typeface="Arial" panose="020B0604020202020204" pitchFamily="34" charset="0"/>
              <a:cs typeface="Arial" panose="020B0604020202020204" pitchFamily="34" charset="0"/>
            </a:endParaRPr>
          </a:p>
        </p:txBody>
      </p:sp>
      <p:pic>
        <p:nvPicPr>
          <p:cNvPr id="48" name="Image 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54130" y="4351617"/>
            <a:ext cx="217529" cy="210513"/>
          </a:xfrm>
          <a:prstGeom prst="rect">
            <a:avLst/>
          </a:prstGeom>
        </p:spPr>
      </p:pic>
      <p:sp>
        <p:nvSpPr>
          <p:cNvPr id="37" name="TextBox 44"/>
          <p:cNvSpPr txBox="1"/>
          <p:nvPr/>
        </p:nvSpPr>
        <p:spPr>
          <a:xfrm>
            <a:off x="631326" y="4607857"/>
            <a:ext cx="1002402" cy="351277"/>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CAS, PLUS BAS EN 2015</a:t>
            </a:r>
            <a:endParaRPr lang="en-GB" dirty="0"/>
          </a:p>
        </p:txBody>
      </p:sp>
      <p:sp>
        <p:nvSpPr>
          <p:cNvPr id="34" name="TextBox 22"/>
          <p:cNvSpPr txBox="1"/>
          <p:nvPr/>
        </p:nvSpPr>
        <p:spPr>
          <a:xfrm>
            <a:off x="4842644" y="3553974"/>
            <a:ext cx="476497" cy="241666"/>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RCA</a:t>
            </a:r>
            <a:endParaRPr lang="en-GB" dirty="0"/>
          </a:p>
        </p:txBody>
      </p:sp>
      <p:sp>
        <p:nvSpPr>
          <p:cNvPr id="41" name="TextBox 44"/>
          <p:cNvSpPr txBox="1"/>
          <p:nvPr/>
        </p:nvSpPr>
        <p:spPr>
          <a:xfrm>
            <a:off x="5130677" y="3907905"/>
            <a:ext cx="936103" cy="304774"/>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MILLIONS FACE À L’INSÉCURITÉ ALIMENTAIRE</a:t>
            </a:r>
            <a:endParaRPr lang="en-GB" sz="900" b="1" dirty="0">
              <a:solidFill>
                <a:srgbClr val="026DB6"/>
              </a:solidFill>
              <a:latin typeface="Arial" panose="020B0604020202020204" pitchFamily="34" charset="0"/>
              <a:cs typeface="Arial" panose="020B0604020202020204" pitchFamily="34" charset="0"/>
            </a:endParaRPr>
          </a:p>
        </p:txBody>
      </p:sp>
      <p:cxnSp>
        <p:nvCxnSpPr>
          <p:cNvPr id="49" name="Connecteur en angle 48"/>
          <p:cNvCxnSpPr/>
          <p:nvPr/>
        </p:nvCxnSpPr>
        <p:spPr>
          <a:xfrm rot="5400000">
            <a:off x="942500" y="2933301"/>
            <a:ext cx="273175" cy="249751"/>
          </a:xfrm>
          <a:prstGeom prst="bentConnector3">
            <a:avLst>
              <a:gd name="adj1" fmla="val 1185"/>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51" name="TextBox 48"/>
          <p:cNvSpPr txBox="1"/>
          <p:nvPr/>
        </p:nvSpPr>
        <p:spPr>
          <a:xfrm>
            <a:off x="3163779" y="3164955"/>
            <a:ext cx="243155" cy="231691"/>
          </a:xfrm>
          <a:prstGeom prst="rect">
            <a:avLst/>
          </a:prstGeom>
          <a:noFill/>
        </p:spPr>
        <p:txBody>
          <a:bodyPr wrap="square" lIns="0" tIns="0" rIns="0" bIns="0" rtlCol="0">
            <a:noAutofit/>
          </a:bodyPr>
          <a:lstStyle/>
          <a:p>
            <a:pPr algn="r"/>
            <a:r>
              <a:rPr lang="en-GB" sz="1600" b="1" dirty="0">
                <a:solidFill>
                  <a:srgbClr val="026DB6"/>
                </a:solidFill>
                <a:latin typeface="Arial" panose="020B0604020202020204" pitchFamily="34" charset="0"/>
                <a:cs typeface="Arial" panose="020B0604020202020204" pitchFamily="34" charset="0"/>
              </a:rPr>
              <a:t>4</a:t>
            </a:r>
            <a:r>
              <a:rPr lang="en-GB" sz="1600" b="1" dirty="0" smtClean="0">
                <a:solidFill>
                  <a:srgbClr val="026DB6"/>
                </a:solidFill>
                <a:latin typeface="Arial" panose="020B0604020202020204" pitchFamily="34" charset="0"/>
                <a:cs typeface="Arial" panose="020B0604020202020204" pitchFamily="34" charset="0"/>
              </a:rPr>
              <a:t>1</a:t>
            </a:r>
            <a:endParaRPr lang="en-GB" sz="1600" b="1" dirty="0">
              <a:solidFill>
                <a:srgbClr val="026DB6"/>
              </a:solidFill>
              <a:latin typeface="Arial" panose="020B0604020202020204" pitchFamily="34" charset="0"/>
              <a:cs typeface="Arial" panose="020B0604020202020204" pitchFamily="34" charset="0"/>
            </a:endParaRPr>
          </a:p>
        </p:txBody>
      </p:sp>
      <p:sp>
        <p:nvSpPr>
          <p:cNvPr id="52" name="TextBox 48"/>
          <p:cNvSpPr txBox="1"/>
          <p:nvPr/>
        </p:nvSpPr>
        <p:spPr>
          <a:xfrm>
            <a:off x="4770637" y="3786904"/>
            <a:ext cx="302543" cy="231691"/>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1.5</a:t>
            </a:r>
            <a:endParaRPr lang="en-GB" sz="1600" b="1" dirty="0">
              <a:solidFill>
                <a:srgbClr val="026DB6"/>
              </a:solidFill>
              <a:latin typeface="Arial" panose="020B0604020202020204" pitchFamily="34" charset="0"/>
              <a:cs typeface="Arial" panose="020B0604020202020204" pitchFamily="34" charset="0"/>
            </a:endParaRPr>
          </a:p>
        </p:txBody>
      </p:sp>
      <p:pic>
        <p:nvPicPr>
          <p:cNvPr id="56" name="Image 5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54802" y="2817141"/>
            <a:ext cx="217529" cy="210513"/>
          </a:xfrm>
          <a:prstGeom prst="rect">
            <a:avLst/>
          </a:prstGeom>
        </p:spPr>
      </p:pic>
      <p:pic>
        <p:nvPicPr>
          <p:cNvPr id="16" name="Image 15"/>
          <p:cNvPicPr>
            <a:picLocks noChangeAspect="1"/>
          </p:cNvPicPr>
          <p:nvPr/>
        </p:nvPicPr>
        <p:blipFill>
          <a:blip r:embed="rId5"/>
          <a:stretch>
            <a:fillRect/>
          </a:stretch>
        </p:blipFill>
        <p:spPr>
          <a:xfrm>
            <a:off x="2923860" y="3147488"/>
            <a:ext cx="236250" cy="236250"/>
          </a:xfrm>
          <a:prstGeom prst="rect">
            <a:avLst/>
          </a:prstGeom>
        </p:spPr>
      </p:pic>
      <p:cxnSp>
        <p:nvCxnSpPr>
          <p:cNvPr id="40" name="Connecteur en angle 39"/>
          <p:cNvCxnSpPr/>
          <p:nvPr/>
        </p:nvCxnSpPr>
        <p:spPr>
          <a:xfrm rot="16200000" flipH="1">
            <a:off x="354074" y="2961422"/>
            <a:ext cx="917031" cy="130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50" name="TextBox 22"/>
          <p:cNvSpPr txBox="1"/>
          <p:nvPr/>
        </p:nvSpPr>
        <p:spPr>
          <a:xfrm>
            <a:off x="280348" y="1886739"/>
            <a:ext cx="1405835" cy="241666"/>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SIERRA </a:t>
            </a:r>
            <a:r>
              <a:rPr lang="en-GB" dirty="0" smtClean="0"/>
              <a:t>LEONE</a:t>
            </a:r>
            <a:endParaRPr lang="en-GB" dirty="0"/>
          </a:p>
        </p:txBody>
      </p:sp>
      <p:sp>
        <p:nvSpPr>
          <p:cNvPr id="57" name="TextBox 44"/>
          <p:cNvSpPr txBox="1"/>
          <p:nvPr/>
        </p:nvSpPr>
        <p:spPr>
          <a:xfrm>
            <a:off x="654114" y="2168050"/>
            <a:ext cx="1251528" cy="322801"/>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JOURS DE CONFINEMENT </a:t>
            </a:r>
            <a:endParaRPr lang="en-GB" sz="900" b="1" dirty="0">
              <a:solidFill>
                <a:srgbClr val="026DB6"/>
              </a:solidFill>
              <a:latin typeface="Arial" panose="020B0604020202020204" pitchFamily="34" charset="0"/>
              <a:cs typeface="Arial" panose="020B0604020202020204" pitchFamily="34" charset="0"/>
            </a:endParaRPr>
          </a:p>
        </p:txBody>
      </p:sp>
      <p:sp>
        <p:nvSpPr>
          <p:cNvPr id="58" name="TextBox 48"/>
          <p:cNvSpPr txBox="1"/>
          <p:nvPr/>
        </p:nvSpPr>
        <p:spPr>
          <a:xfrm>
            <a:off x="488140" y="2135233"/>
            <a:ext cx="131950" cy="231691"/>
          </a:xfrm>
          <a:prstGeom prst="rect">
            <a:avLst/>
          </a:prstGeom>
          <a:noFill/>
        </p:spPr>
        <p:txBody>
          <a:bodyPr wrap="square" lIns="0" tIns="0" rIns="0" bIns="0" rtlCol="0">
            <a:noAutofit/>
          </a:bodyPr>
          <a:lstStyle/>
          <a:p>
            <a:pPr algn="r"/>
            <a:r>
              <a:rPr lang="en-GB" sz="1600" b="1" dirty="0">
                <a:solidFill>
                  <a:srgbClr val="026DB6"/>
                </a:solidFill>
                <a:latin typeface="Arial" panose="020B0604020202020204" pitchFamily="34" charset="0"/>
                <a:cs typeface="Arial" panose="020B0604020202020204" pitchFamily="34" charset="0"/>
              </a:rPr>
              <a:t>3</a:t>
            </a:r>
          </a:p>
        </p:txBody>
      </p:sp>
      <p:pic>
        <p:nvPicPr>
          <p:cNvPr id="59" name="Image 5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6400" y="2145822"/>
            <a:ext cx="217529" cy="210513"/>
          </a:xfrm>
          <a:prstGeom prst="rect">
            <a:avLst/>
          </a:prstGeom>
        </p:spPr>
      </p:pic>
      <p:pic>
        <p:nvPicPr>
          <p:cNvPr id="17" name="Image 16"/>
          <p:cNvPicPr>
            <a:picLocks noChangeAspect="1"/>
          </p:cNvPicPr>
          <p:nvPr/>
        </p:nvPicPr>
        <p:blipFill>
          <a:blip r:embed="rId6"/>
          <a:stretch>
            <a:fillRect/>
          </a:stretch>
        </p:blipFill>
        <p:spPr>
          <a:xfrm>
            <a:off x="4529353" y="3784624"/>
            <a:ext cx="236250" cy="236250"/>
          </a:xfrm>
          <a:prstGeom prst="rect">
            <a:avLst/>
          </a:prstGeom>
        </p:spPr>
      </p:pic>
      <p:pic>
        <p:nvPicPr>
          <p:cNvPr id="42" name="Image 41"/>
          <p:cNvPicPr>
            <a:picLocks noChangeAspect="1"/>
          </p:cNvPicPr>
          <p:nvPr/>
        </p:nvPicPr>
        <p:blipFill>
          <a:blip r:embed="rId7"/>
          <a:stretch>
            <a:fillRect/>
          </a:stretch>
        </p:blipFill>
        <p:spPr>
          <a:xfrm>
            <a:off x="2927126" y="3447436"/>
            <a:ext cx="260347" cy="303738"/>
          </a:xfrm>
          <a:prstGeom prst="rect">
            <a:avLst/>
          </a:prstGeom>
        </p:spPr>
      </p:pic>
      <p:sp>
        <p:nvSpPr>
          <p:cNvPr id="44" name="TextBox 44"/>
          <p:cNvSpPr txBox="1"/>
          <p:nvPr/>
        </p:nvSpPr>
        <p:spPr>
          <a:xfrm>
            <a:off x="3225157" y="3523846"/>
            <a:ext cx="1041423" cy="184777"/>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ELECTIONS TENUES</a:t>
            </a:r>
            <a:endParaRPr lang="en-GB" sz="900" b="1" dirty="0" smtClean="0">
              <a:solidFill>
                <a:srgbClr val="026DB6"/>
              </a:solidFill>
              <a:latin typeface="Arial" panose="020B0604020202020204" pitchFamily="34" charset="0"/>
              <a:cs typeface="Arial" panose="020B0604020202020204" pitchFamily="34" charset="0"/>
            </a:endParaRPr>
          </a:p>
        </p:txBody>
      </p:sp>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0705158" cy="846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ZoneTexte 53"/>
          <p:cNvSpPr txBox="1"/>
          <p:nvPr/>
        </p:nvSpPr>
        <p:spPr>
          <a:xfrm>
            <a:off x="6787593" y="468727"/>
            <a:ext cx="1649513" cy="253916"/>
          </a:xfrm>
          <a:prstGeom prst="rect">
            <a:avLst/>
          </a:prstGeom>
          <a:noFill/>
        </p:spPr>
        <p:txBody>
          <a:bodyPr wrap="square" rtlCol="0">
            <a:spAutoFit/>
          </a:bodyPr>
          <a:lstStyle/>
          <a:p>
            <a:r>
              <a:rPr lang="fr-CA" sz="1050" b="1" dirty="0" smtClean="0">
                <a:solidFill>
                  <a:schemeClr val="bg2">
                    <a:lumMod val="75000"/>
                  </a:schemeClr>
                </a:solidFill>
              </a:rPr>
              <a:t>24 </a:t>
            </a:r>
            <a:r>
              <a:rPr lang="fr-CA" sz="1050" b="1" dirty="0" smtClean="0">
                <a:solidFill>
                  <a:schemeClr val="bg2">
                    <a:lumMod val="75000"/>
                  </a:schemeClr>
                </a:solidFill>
              </a:rPr>
              <a:t>– </a:t>
            </a:r>
            <a:r>
              <a:rPr lang="fr-CA" sz="1050" b="1" dirty="0" smtClean="0">
                <a:solidFill>
                  <a:schemeClr val="bg2">
                    <a:lumMod val="75000"/>
                  </a:schemeClr>
                </a:solidFill>
              </a:rPr>
              <a:t>30 </a:t>
            </a:r>
            <a:r>
              <a:rPr lang="fr-CA" sz="1050" b="1" dirty="0" smtClean="0">
                <a:solidFill>
                  <a:schemeClr val="bg2">
                    <a:lumMod val="75000"/>
                  </a:schemeClr>
                </a:solidFill>
              </a:rPr>
              <a:t>Mars 2015</a:t>
            </a:r>
            <a:endParaRPr lang="fr-CA" sz="1050" b="1" dirty="0">
              <a:solidFill>
                <a:schemeClr val="bg2">
                  <a:lumMod val="75000"/>
                </a:schemeClr>
              </a:solidFill>
            </a:endParaRPr>
          </a:p>
        </p:txBody>
      </p:sp>
    </p:spTree>
    <p:extLst>
      <p:ext uri="{BB962C8B-B14F-4D97-AF65-F5344CB8AC3E}">
        <p14:creationId xmlns:p14="http://schemas.microsoft.com/office/powerpoint/2010/main" val="355978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978112C3-794E-4766-A3EB-BDA2149EA95B}">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otalTime>5378</TotalTime>
  <Words>307</Words>
  <Application>Microsoft Office PowerPoint</Application>
  <PresentationFormat>Personnalisé</PresentationFormat>
  <Paragraphs>45</Paragraphs>
  <Slides>1</Slides>
  <Notes>1</Notes>
  <HiddenSlides>0</HiddenSlides>
  <MMClips>0</MMClips>
  <ScaleCrop>false</ScaleCrop>
  <HeadingPairs>
    <vt:vector size="4" baseType="variant">
      <vt:variant>
        <vt:lpstr>Thème</vt:lpstr>
      </vt:variant>
      <vt:variant>
        <vt:i4>1</vt:i4>
      </vt:variant>
      <vt:variant>
        <vt:lpstr>Titres des diapositives</vt:lpstr>
      </vt:variant>
      <vt:variant>
        <vt:i4>1</vt:i4>
      </vt:variant>
    </vt:vector>
  </HeadingPairs>
  <TitlesOfParts>
    <vt:vector size="2" baseType="lpstr">
      <vt:lpstr>Office Theme</vt:lpstr>
      <vt:lpstr>Présentation PowerPoint</vt:lpstr>
    </vt:vector>
  </TitlesOfParts>
  <Company>OCHA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OCHA</dc:creator>
  <cp:lastModifiedBy>Seynabou Niang</cp:lastModifiedBy>
  <cp:revision>594</cp:revision>
  <cp:lastPrinted>2014-12-11T10:27:48Z</cp:lastPrinted>
  <dcterms:created xsi:type="dcterms:W3CDTF">2014-03-10T10:37:19Z</dcterms:created>
  <dcterms:modified xsi:type="dcterms:W3CDTF">2015-03-31T18:29:08Z</dcterms:modified>
</cp:coreProperties>
</file>