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90" d="100"/>
          <a:sy n="90" d="100"/>
        </p:scale>
        <p:origin x="-2430" y="-40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04/11/2015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04/11/2015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04/11/2015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04/11/2015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04/11/2015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04/11/2015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 y="851906"/>
            <a:ext cx="6671789" cy="6008914"/>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27 – 02 Nov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4009977" cy="6318517"/>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CAMEROUN</a:t>
            </a:r>
          </a:p>
          <a:p>
            <a:r>
              <a:rPr lang="en-GB" sz="900" b="1" i="1" dirty="0" smtClean="0">
                <a:solidFill>
                  <a:srgbClr val="026DB6"/>
                </a:solidFill>
                <a:latin typeface="Arial" panose="020B0604020202020204" pitchFamily="34" charset="0"/>
                <a:cs typeface="Arial" panose="020B0604020202020204" pitchFamily="34" charset="0"/>
              </a:rPr>
              <a:t>21 000 PERSONNES TOUCHÉES PAR LES INONDATIONS</a:t>
            </a:r>
            <a:endParaRPr lang="fr-FR" sz="900" b="1" i="1" dirty="0" smtClean="0">
              <a:solidFill>
                <a:srgbClr val="026DB6"/>
              </a:solidFill>
              <a:latin typeface="Arial" panose="020B0604020202020204" pitchFamily="34" charset="0"/>
              <a:cs typeface="Arial" panose="020B0604020202020204" pitchFamily="34" charset="0"/>
            </a:endParaRPr>
          </a:p>
          <a:p>
            <a:pPr algn="just"/>
            <a:r>
              <a:rPr lang="fr-FR" sz="1000" dirty="0">
                <a:solidFill>
                  <a:srgbClr val="A6A6A6"/>
                </a:solidFill>
                <a:latin typeface="Arial" panose="020B0604020202020204" pitchFamily="34" charset="0"/>
                <a:cs typeface="Arial" panose="020B0604020202020204" pitchFamily="34" charset="0"/>
              </a:rPr>
              <a:t>Selon un rapport d'évaluation sur le terrain de Médecins sans Frontières publié le 29 octobre, environ 21 000 personnes ont été touchées par les inondations dans la localité de Zina, dans la région de l'Extrême Nord du Cameroun</a:t>
            </a:r>
            <a:r>
              <a:rPr lang="fr-FR" sz="1000" dirty="0" smtClean="0">
                <a:solidFill>
                  <a:srgbClr val="A6A6A6"/>
                </a:solidFill>
                <a:latin typeface="Arial" panose="020B0604020202020204" pitchFamily="34" charset="0"/>
                <a:cs typeface="Arial" panose="020B0604020202020204" pitchFamily="34" charset="0"/>
              </a:rPr>
              <a:t>.</a:t>
            </a:r>
          </a:p>
          <a:p>
            <a:pPr algn="just"/>
            <a:endParaRPr lang="en-GB" sz="500" dirty="0">
              <a:solidFill>
                <a:srgbClr val="A6A6A6"/>
              </a:solidFill>
              <a:latin typeface="Arial" panose="020B0604020202020204" pitchFamily="34" charset="0"/>
              <a:cs typeface="Arial" panose="020B0604020202020204" pitchFamily="34" charset="0"/>
            </a:endParaRPr>
          </a:p>
          <a:p>
            <a:r>
              <a:rPr lang="en-GB" sz="1000" b="1" dirty="0">
                <a:solidFill>
                  <a:srgbClr val="FF721E"/>
                </a:solidFill>
                <a:latin typeface="Arial"/>
              </a:rPr>
              <a:t>RÉPUBLIQUE CENTRAFRICAINE (RCA</a:t>
            </a:r>
            <a:r>
              <a:rPr lang="en-GB" sz="1000" b="1" dirty="0" smtClean="0">
                <a:solidFill>
                  <a:srgbClr val="FF721E"/>
                </a:solidFill>
                <a:latin typeface="Arial"/>
              </a:rPr>
              <a:t>)</a:t>
            </a:r>
          </a:p>
          <a:p>
            <a:r>
              <a:rPr lang="fr-FR" sz="850" b="1" i="1" dirty="0">
                <a:solidFill>
                  <a:srgbClr val="026DB6"/>
                </a:solidFill>
                <a:latin typeface="Arial" panose="020B0604020202020204" pitchFamily="34" charset="0"/>
                <a:cs typeface="Arial" panose="020B0604020202020204" pitchFamily="34" charset="0"/>
              </a:rPr>
              <a:t>AU MOINS 10 TUÉS </a:t>
            </a:r>
            <a:r>
              <a:rPr lang="fr-FR" sz="850" b="1" i="1" dirty="0" smtClean="0">
                <a:solidFill>
                  <a:srgbClr val="026DB6"/>
                </a:solidFill>
                <a:latin typeface="Arial" panose="020B0604020202020204" pitchFamily="34" charset="0"/>
                <a:cs typeface="Arial" panose="020B0604020202020204" pitchFamily="34" charset="0"/>
              </a:rPr>
              <a:t>DANS UNE RECRUDESCENCE </a:t>
            </a:r>
            <a:r>
              <a:rPr lang="fr-FR" sz="850" b="1" i="1" dirty="0" smtClean="0">
                <a:solidFill>
                  <a:srgbClr val="026DB6"/>
                </a:solidFill>
                <a:latin typeface="Arial" panose="020B0604020202020204" pitchFamily="34" charset="0"/>
                <a:cs typeface="Arial" panose="020B0604020202020204" pitchFamily="34" charset="0"/>
              </a:rPr>
              <a:t>DE LA </a:t>
            </a:r>
            <a:r>
              <a:rPr lang="fr-FR" sz="850" b="1" i="1" dirty="0" smtClean="0">
                <a:solidFill>
                  <a:srgbClr val="026DB6"/>
                </a:solidFill>
                <a:latin typeface="Arial" panose="020B0604020202020204" pitchFamily="34" charset="0"/>
                <a:cs typeface="Arial" panose="020B0604020202020204" pitchFamily="34" charset="0"/>
              </a:rPr>
              <a:t>VIOLENCE</a:t>
            </a:r>
          </a:p>
          <a:p>
            <a:pPr algn="just"/>
            <a:r>
              <a:rPr lang="fr-FR" sz="1000" dirty="0">
                <a:solidFill>
                  <a:srgbClr val="A6A6A6"/>
                </a:solidFill>
                <a:latin typeface="Arial" panose="020B0604020202020204" pitchFamily="34" charset="0"/>
                <a:cs typeface="Arial" panose="020B0604020202020204" pitchFamily="34" charset="0"/>
              </a:rPr>
              <a:t>Le 2 novembre, une personne a été tuée par des hommes armés qui ont mis le feu à des dizaines de maisons dans la capitale Bangui. Des centaines de personnes ont fui leurs maisons le même jour suite à une attaque sur le quartier PK-5. Depuis le 26 octobre, au moins 10 personnes ont été tuées et plus de 30 </a:t>
            </a:r>
            <a:r>
              <a:rPr lang="fr-FR" sz="1000" dirty="0" smtClean="0">
                <a:solidFill>
                  <a:srgbClr val="A6A6A6"/>
                </a:solidFill>
                <a:latin typeface="Arial" panose="020B0604020202020204" pitchFamily="34" charset="0"/>
                <a:cs typeface="Arial" panose="020B0604020202020204" pitchFamily="34" charset="0"/>
              </a:rPr>
              <a:t>blessées </a:t>
            </a:r>
            <a:r>
              <a:rPr lang="fr-FR" sz="1000" dirty="0">
                <a:solidFill>
                  <a:srgbClr val="A6A6A6"/>
                </a:solidFill>
                <a:latin typeface="Arial" panose="020B0604020202020204" pitchFamily="34" charset="0"/>
                <a:cs typeface="Arial" panose="020B0604020202020204" pitchFamily="34" charset="0"/>
              </a:rPr>
              <a:t>à Bangui</a:t>
            </a:r>
            <a:r>
              <a:rPr lang="fr-FR" sz="1000" dirty="0" smtClean="0">
                <a:solidFill>
                  <a:srgbClr val="A6A6A6"/>
                </a:solidFill>
                <a:latin typeface="Arial" panose="020B0604020202020204" pitchFamily="34" charset="0"/>
                <a:cs typeface="Arial" panose="020B0604020202020204" pitchFamily="34" charset="0"/>
              </a:rPr>
              <a:t>.</a:t>
            </a:r>
          </a:p>
          <a:p>
            <a:r>
              <a:rPr lang="en-US" sz="500" dirty="0"/>
              <a:t> </a:t>
            </a:r>
            <a:endParaRPr lang="en-GB" sz="500" dirty="0">
              <a:solidFill>
                <a:srgbClr val="A6A6A6"/>
              </a:solidFill>
              <a:latin typeface="Arial" pitchFamily="34" charset="0"/>
              <a:cs typeface="Arial" pitchFamily="34" charset="0"/>
            </a:endParaRPr>
          </a:p>
          <a:p>
            <a:r>
              <a:rPr lang="fr-FR" sz="1000" b="1" dirty="0" smtClean="0">
                <a:solidFill>
                  <a:srgbClr val="FF721E"/>
                </a:solidFill>
                <a:latin typeface="Arial" panose="020B0604020202020204" pitchFamily="34" charset="0"/>
                <a:cs typeface="Arial" panose="020B0604020202020204" pitchFamily="34" charset="0"/>
              </a:rPr>
              <a:t>NIGER</a:t>
            </a:r>
            <a:endParaRPr lang="en-GB" sz="1000" b="1" dirty="0">
              <a:solidFill>
                <a:srgbClr val="FF721E"/>
              </a:solidFill>
              <a:latin typeface="Arial" panose="020B0604020202020204" pitchFamily="34" charset="0"/>
              <a:cs typeface="Arial" panose="020B0604020202020204" pitchFamily="34" charset="0"/>
            </a:endParaRPr>
          </a:p>
          <a:p>
            <a:r>
              <a:rPr lang="fr-CA" sz="850" b="1" i="1" dirty="0" smtClean="0">
                <a:solidFill>
                  <a:srgbClr val="026DB6"/>
                </a:solidFill>
                <a:latin typeface="Arial" panose="020B0604020202020204" pitchFamily="34" charset="0"/>
                <a:cs typeface="Arial" panose="020B0604020202020204" pitchFamily="34" charset="0"/>
              </a:rPr>
              <a:t>MANIFESTATIONS POUR DÉNONCER LES PRÉPARATIFS ÉLECTORAUX</a:t>
            </a:r>
            <a:endParaRPr lang="fr-FR" sz="850" b="1" i="1" dirty="0">
              <a:solidFill>
                <a:srgbClr val="026DB6"/>
              </a:solidFill>
              <a:latin typeface="Arial" panose="020B0604020202020204" pitchFamily="34" charset="0"/>
              <a:cs typeface="Arial" panose="020B0604020202020204" pitchFamily="34" charset="0"/>
            </a:endParaRPr>
          </a:p>
          <a:p>
            <a:pPr algn="just"/>
            <a:r>
              <a:rPr lang="fr-FR" sz="1000" dirty="0">
                <a:solidFill>
                  <a:srgbClr val="A6A6A6"/>
                </a:solidFill>
                <a:latin typeface="Arial" panose="020B0604020202020204" pitchFamily="34" charset="0"/>
                <a:cs typeface="Arial" panose="020B0604020202020204" pitchFamily="34" charset="0"/>
              </a:rPr>
              <a:t>Le 1er novembre, des milliers de manifestants anti-gouvernementaux ont défilé </a:t>
            </a:r>
            <a:r>
              <a:rPr lang="fr-FR" sz="1000" dirty="0" smtClean="0">
                <a:solidFill>
                  <a:srgbClr val="A6A6A6"/>
                </a:solidFill>
                <a:latin typeface="Arial" panose="020B0604020202020204" pitchFamily="34" charset="0"/>
                <a:cs typeface="Arial" panose="020B0604020202020204" pitchFamily="34" charset="0"/>
              </a:rPr>
              <a:t>à Niamey, la </a:t>
            </a:r>
            <a:r>
              <a:rPr lang="fr-FR" sz="1000" dirty="0">
                <a:solidFill>
                  <a:srgbClr val="A6A6A6"/>
                </a:solidFill>
                <a:latin typeface="Arial" panose="020B0604020202020204" pitchFamily="34" charset="0"/>
                <a:cs typeface="Arial" panose="020B0604020202020204" pitchFamily="34" charset="0"/>
              </a:rPr>
              <a:t>capitale du Niger pour dénoncer ce qu'ils déclarent être des irrégularités dans les listes électorales avant les élections présidentielles. En février 2016, le Président Mahamadou </a:t>
            </a:r>
            <a:r>
              <a:rPr lang="fr-FR" sz="1000" dirty="0" err="1">
                <a:solidFill>
                  <a:srgbClr val="A6A6A6"/>
                </a:solidFill>
                <a:latin typeface="Arial" panose="020B0604020202020204" pitchFamily="34" charset="0"/>
                <a:cs typeface="Arial" panose="020B0604020202020204" pitchFamily="34" charset="0"/>
              </a:rPr>
              <a:t>Issoufou</a:t>
            </a:r>
            <a:r>
              <a:rPr lang="fr-FR" sz="1000" dirty="0">
                <a:solidFill>
                  <a:srgbClr val="A6A6A6"/>
                </a:solidFill>
                <a:latin typeface="Arial" panose="020B0604020202020204" pitchFamily="34" charset="0"/>
                <a:cs typeface="Arial" panose="020B0604020202020204" pitchFamily="34" charset="0"/>
              </a:rPr>
              <a:t> devrait briguer un second mandat de cinq ans</a:t>
            </a:r>
            <a:r>
              <a:rPr lang="fr-FR" sz="1000" dirty="0" smtClean="0">
                <a:solidFill>
                  <a:srgbClr val="A6A6A6"/>
                </a:solidFill>
                <a:latin typeface="Arial" panose="020B0604020202020204" pitchFamily="34" charset="0"/>
                <a:cs typeface="Arial" panose="020B0604020202020204" pitchFamily="34" charset="0"/>
              </a:rPr>
              <a:t>. </a:t>
            </a:r>
          </a:p>
          <a:p>
            <a:pPr algn="just"/>
            <a:r>
              <a:rPr lang="en-GB" sz="500" dirty="0"/>
              <a:t> </a:t>
            </a:r>
            <a:r>
              <a:rPr lang="en-US" sz="500" i="1" dirty="0"/>
              <a:t> </a:t>
            </a:r>
            <a:endParaRPr lang="en-US" sz="500" i="1" dirty="0" smtClean="0"/>
          </a:p>
          <a:p>
            <a:r>
              <a:rPr lang="fr-FR" sz="1000" b="1" dirty="0" smtClean="0">
                <a:solidFill>
                  <a:srgbClr val="FF721E"/>
                </a:solidFill>
                <a:latin typeface="Arial" panose="020B0604020202020204" pitchFamily="34" charset="0"/>
                <a:cs typeface="Arial" panose="020B0604020202020204" pitchFamily="34" charset="0"/>
              </a:rPr>
              <a:t>NIGERIA</a:t>
            </a:r>
            <a:endParaRPr lang="en-GB" sz="1000" b="1" dirty="0">
              <a:solidFill>
                <a:srgbClr val="FF721E"/>
              </a:solidFill>
              <a:latin typeface="Arial" panose="020B0604020202020204" pitchFamily="34" charset="0"/>
              <a:cs typeface="Arial" panose="020B0604020202020204" pitchFamily="34" charset="0"/>
            </a:endParaRPr>
          </a:p>
          <a:p>
            <a:r>
              <a:rPr lang="en-US" sz="900" b="1" i="1" dirty="0">
                <a:solidFill>
                  <a:srgbClr val="026DB6"/>
                </a:solidFill>
                <a:latin typeface="Arial" panose="020B0604020202020204" pitchFamily="34" charset="0"/>
                <a:cs typeface="Arial" panose="020B0604020202020204" pitchFamily="34" charset="0"/>
              </a:rPr>
              <a:t>338 </a:t>
            </a:r>
            <a:r>
              <a:rPr lang="en-US" sz="900" b="1" i="1" dirty="0" smtClean="0">
                <a:solidFill>
                  <a:srgbClr val="026DB6"/>
                </a:solidFill>
                <a:latin typeface="Arial" panose="020B0604020202020204" pitchFamily="34" charset="0"/>
                <a:cs typeface="Arial" panose="020B0604020202020204" pitchFamily="34" charset="0"/>
              </a:rPr>
              <a:t>OTAGES LIBÉRÉS</a:t>
            </a:r>
            <a:endParaRPr lang="fr-FR" sz="900" b="1" i="1" dirty="0">
              <a:solidFill>
                <a:srgbClr val="026DB6"/>
              </a:solidFill>
              <a:latin typeface="Arial" panose="020B0604020202020204" pitchFamily="34" charset="0"/>
              <a:cs typeface="Arial" panose="020B0604020202020204" pitchFamily="34" charset="0"/>
            </a:endParaRPr>
          </a:p>
          <a:p>
            <a:pPr algn="just"/>
            <a:r>
              <a:rPr lang="fr-FR" sz="1000" dirty="0">
                <a:solidFill>
                  <a:srgbClr val="A6A6A6"/>
                </a:solidFill>
                <a:latin typeface="Arial" panose="020B0604020202020204" pitchFamily="34" charset="0"/>
                <a:cs typeface="Arial" panose="020B0604020202020204" pitchFamily="34" charset="0"/>
              </a:rPr>
              <a:t>Le 27 octobre, 338 personnes détenues en captivité par Boko Haram ont été libérées lorsque </a:t>
            </a:r>
            <a:r>
              <a:rPr lang="fr-FR" sz="1000" dirty="0" smtClean="0">
                <a:solidFill>
                  <a:srgbClr val="A6A6A6"/>
                </a:solidFill>
                <a:latin typeface="Arial" panose="020B0604020202020204" pitchFamily="34" charset="0"/>
                <a:cs typeface="Arial" panose="020B0604020202020204" pitchFamily="34" charset="0"/>
              </a:rPr>
              <a:t>des </a:t>
            </a:r>
            <a:r>
              <a:rPr lang="fr-FR" sz="1000" dirty="0">
                <a:solidFill>
                  <a:srgbClr val="A6A6A6"/>
                </a:solidFill>
                <a:latin typeface="Arial" panose="020B0604020202020204" pitchFamily="34" charset="0"/>
                <a:cs typeface="Arial" panose="020B0604020202020204" pitchFamily="34" charset="0"/>
              </a:rPr>
              <a:t>troupes ont attaqué un camp dans les villages de </a:t>
            </a:r>
            <a:r>
              <a:rPr lang="fr-FR" sz="1000" dirty="0" err="1">
                <a:solidFill>
                  <a:srgbClr val="A6A6A6"/>
                </a:solidFill>
                <a:latin typeface="Arial" panose="020B0604020202020204" pitchFamily="34" charset="0"/>
                <a:cs typeface="Arial" panose="020B0604020202020204" pitchFamily="34" charset="0"/>
              </a:rPr>
              <a:t>Bulajilin</a:t>
            </a:r>
            <a:r>
              <a:rPr lang="fr-FR" sz="1000" dirty="0">
                <a:solidFill>
                  <a:srgbClr val="A6A6A6"/>
                </a:solidFill>
                <a:latin typeface="Arial" panose="020B0604020202020204" pitchFamily="34" charset="0"/>
                <a:cs typeface="Arial" panose="020B0604020202020204" pitchFamily="34" charset="0"/>
              </a:rPr>
              <a:t> et </a:t>
            </a:r>
            <a:r>
              <a:rPr lang="fr-FR" sz="1000" dirty="0" err="1">
                <a:solidFill>
                  <a:srgbClr val="A6A6A6"/>
                </a:solidFill>
                <a:latin typeface="Arial" panose="020B0604020202020204" pitchFamily="34" charset="0"/>
                <a:cs typeface="Arial" panose="020B0604020202020204" pitchFamily="34" charset="0"/>
              </a:rPr>
              <a:t>Manawashe</a:t>
            </a:r>
            <a:r>
              <a:rPr lang="fr-FR" sz="1000" dirty="0">
                <a:solidFill>
                  <a:srgbClr val="A6A6A6"/>
                </a:solidFill>
                <a:latin typeface="Arial" panose="020B0604020202020204" pitchFamily="34" charset="0"/>
                <a:cs typeface="Arial" panose="020B0604020202020204" pitchFamily="34" charset="0"/>
              </a:rPr>
              <a:t> sur les bords de la forêt de </a:t>
            </a:r>
            <a:r>
              <a:rPr lang="fr-FR" sz="1000" dirty="0" err="1">
                <a:solidFill>
                  <a:srgbClr val="A6A6A6"/>
                </a:solidFill>
                <a:latin typeface="Arial" panose="020B0604020202020204" pitchFamily="34" charset="0"/>
                <a:cs typeface="Arial" panose="020B0604020202020204" pitchFamily="34" charset="0"/>
              </a:rPr>
              <a:t>Sambisa</a:t>
            </a:r>
            <a:r>
              <a:rPr lang="fr-FR" sz="1000" dirty="0">
                <a:solidFill>
                  <a:srgbClr val="A6A6A6"/>
                </a:solidFill>
                <a:latin typeface="Arial" panose="020B0604020202020204" pitchFamily="34" charset="0"/>
                <a:cs typeface="Arial" panose="020B0604020202020204" pitchFamily="34" charset="0"/>
              </a:rPr>
              <a:t>, dans l'Etat de Borno. Les anciens captifs, huit hommes, 138 femmes et 192 enfants, ont été emmenés à Mubi, dans l'Etat d'Adamawa, par les militaires</a:t>
            </a:r>
            <a:r>
              <a:rPr lang="en-US" sz="1000" dirty="0" smtClean="0">
                <a:solidFill>
                  <a:srgbClr val="A6A6A6"/>
                </a:solidFill>
                <a:latin typeface="Arial" panose="020B0604020202020204" pitchFamily="34" charset="0"/>
                <a:cs typeface="Arial" panose="020B0604020202020204" pitchFamily="34" charset="0"/>
              </a:rPr>
              <a:t>.</a:t>
            </a:r>
            <a:endParaRPr lang="fr-FR" sz="1000" dirty="0">
              <a:solidFill>
                <a:srgbClr val="A6A6A6"/>
              </a:solidFill>
              <a:latin typeface="Arial" panose="020B0604020202020204" pitchFamily="34" charset="0"/>
              <a:cs typeface="Arial" panose="020B0604020202020204" pitchFamily="34" charset="0"/>
            </a:endParaRPr>
          </a:p>
          <a:p>
            <a:endParaRPr lang="en-US" sz="500" dirty="0">
              <a:solidFill>
                <a:srgbClr val="A6A6A6"/>
              </a:solidFill>
              <a:latin typeface="Arial" pitchFamily="34" charset="0"/>
              <a:cs typeface="Arial" pitchFamily="34" charset="0"/>
            </a:endParaRPr>
          </a:p>
          <a:p>
            <a:r>
              <a:rPr lang="fr-FR" sz="1000" b="1" dirty="0" smtClean="0">
                <a:solidFill>
                  <a:srgbClr val="FF721E"/>
                </a:solidFill>
                <a:latin typeface="Arial"/>
              </a:rPr>
              <a:t>MALADIE A VIRUS EBOLA (MVE) / RÉGIONAL</a:t>
            </a:r>
          </a:p>
          <a:p>
            <a:r>
              <a:rPr lang="fr-FR" sz="900" b="1" i="1" dirty="0">
                <a:solidFill>
                  <a:srgbClr val="026DB6"/>
                </a:solidFill>
                <a:latin typeface="Arial" panose="020B0604020202020204" pitchFamily="34" charset="0"/>
                <a:cs typeface="Arial" panose="020B0604020202020204" pitchFamily="34" charset="0"/>
              </a:rPr>
              <a:t>1 </a:t>
            </a:r>
            <a:r>
              <a:rPr lang="fr-FR" sz="900" b="1" i="1" dirty="0" smtClean="0">
                <a:solidFill>
                  <a:srgbClr val="026DB6"/>
                </a:solidFill>
                <a:latin typeface="Arial" panose="020B0604020202020204" pitchFamily="34" charset="0"/>
                <a:cs typeface="Arial" panose="020B0604020202020204" pitchFamily="34" charset="0"/>
              </a:rPr>
              <a:t>NOUVEAU CAS EN GUINÉE</a:t>
            </a:r>
          </a:p>
          <a:p>
            <a:r>
              <a:rPr lang="fr-FR" sz="1000" dirty="0">
                <a:solidFill>
                  <a:srgbClr val="A6A6A6"/>
                </a:solidFill>
                <a:latin typeface="Arial" panose="020B0604020202020204" pitchFamily="34" charset="0"/>
                <a:cs typeface="Arial" panose="020B0604020202020204" pitchFamily="34" charset="0"/>
              </a:rPr>
              <a:t>La Guinée a enregistré un nouveau cas d'Ebola, le 30 octobre, chez un nouveau-né dont la mère est confirmée être infectée par le virus. Si aucun nouveau cas n’est rapporté, la Sierra Leone sera déclarée exempte de la maladie le 7 novembre. À compter du 1er novembre, le Libéria a atteint 60 des 90 jours de la surveillance active et a été déclarée exempte d’Ebola depuis le 3 septembre.</a:t>
            </a:r>
            <a:r>
              <a:rPr lang="en-US" sz="800" dirty="0"/>
              <a:t> </a:t>
            </a:r>
            <a:endParaRPr lang="fr-FR" sz="800"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545422" y="4566753"/>
            <a:ext cx="803140" cy="249279"/>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NOUVEAU CAS EN GUINÉE</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099266" y="3037306"/>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15498"/>
          </a:xfrm>
          <a:prstGeom prst="rect">
            <a:avLst/>
          </a:prstGeom>
          <a:solidFill>
            <a:schemeClr val="bg1"/>
          </a:solidFill>
        </p:spPr>
        <p:txBody>
          <a:bodyPr wrap="square" rtlCol="0">
            <a:spAutoFit/>
          </a:bodyPr>
          <a:lstStyle/>
          <a:p>
            <a:pPr lvl="0">
              <a:spcAft>
                <a:spcPts val="600"/>
              </a:spcAft>
            </a:pPr>
            <a:r>
              <a:rPr lang="en-GB" sz="900" b="1" dirty="0">
                <a:solidFill>
                  <a:srgbClr val="659AD2"/>
                </a:solidFill>
                <a:latin typeface="Arial" panose="020B0604020202020204" pitchFamily="34" charset="0"/>
                <a:cs typeface="Arial" panose="020B0604020202020204" pitchFamily="34" charset="0"/>
              </a:rPr>
              <a:t>Date de </a:t>
            </a:r>
            <a:r>
              <a:rPr lang="en-GB" sz="900" b="1" dirty="0" err="1">
                <a:solidFill>
                  <a:srgbClr val="659AD2"/>
                </a:solidFill>
                <a:latin typeface="Arial" panose="020B0604020202020204" pitchFamily="34" charset="0"/>
                <a:cs typeface="Arial" panose="020B0604020202020204" pitchFamily="34" charset="0"/>
              </a:rPr>
              <a:t>création</a:t>
            </a:r>
            <a:r>
              <a:rPr lang="en-GB" sz="900" dirty="0">
                <a:solidFill>
                  <a:srgbClr val="659AD2"/>
                </a:solidFill>
                <a:latin typeface="Arial" panose="020B0604020202020204" pitchFamily="34" charset="0"/>
                <a:cs typeface="Arial" panose="020B0604020202020204" pitchFamily="34" charset="0"/>
              </a:rPr>
              <a:t>: </a:t>
            </a:r>
            <a:r>
              <a:rPr lang="en-GB" sz="900" dirty="0" smtClean="0">
                <a:solidFill>
                  <a:srgbClr val="659AD2"/>
                </a:solidFill>
                <a:latin typeface="Arial" panose="020B0604020202020204" pitchFamily="34" charset="0"/>
                <a:cs typeface="Arial" panose="020B0604020202020204" pitchFamily="34" charset="0"/>
              </a:rPr>
              <a:t>04 </a:t>
            </a:r>
            <a:r>
              <a:rPr lang="en-GB" sz="900" dirty="0" err="1" smtClean="0">
                <a:solidFill>
                  <a:srgbClr val="659AD2"/>
                </a:solidFill>
                <a:latin typeface="Arial" panose="020B0604020202020204" pitchFamily="34" charset="0"/>
                <a:cs typeface="Arial" panose="020B0604020202020204" pitchFamily="34" charset="0"/>
              </a:rPr>
              <a:t>novembre</a:t>
            </a:r>
            <a:r>
              <a:rPr lang="en-GB" sz="900" dirty="0" smtClean="0">
                <a:solidFill>
                  <a:srgbClr val="659AD2"/>
                </a:solidFill>
                <a:latin typeface="Arial" panose="020B0604020202020204" pitchFamily="34" charset="0"/>
                <a:cs typeface="Arial" panose="020B0604020202020204" pitchFamily="34" charset="0"/>
              </a:rPr>
              <a:t> </a:t>
            </a:r>
            <a:r>
              <a:rPr lang="en-GB" sz="900" dirty="0">
                <a:solidFill>
                  <a:srgbClr val="659AD2"/>
                </a:solidFill>
                <a:latin typeface="Arial" panose="020B0604020202020204" pitchFamily="34" charset="0"/>
                <a:cs typeface="Arial" panose="020B0604020202020204" pitchFamily="34" charset="0"/>
              </a:rPr>
              <a:t>2015      </a:t>
            </a:r>
            <a:r>
              <a:rPr lang="fr-FR" sz="900" b="1" dirty="0">
                <a:solidFill>
                  <a:srgbClr val="659AD2"/>
                </a:solidFill>
                <a:latin typeface="Arial" panose="020B0604020202020204" pitchFamily="34" charset="0"/>
                <a:cs typeface="Arial" panose="020B0604020202020204" pitchFamily="34" charset="0"/>
              </a:rPr>
              <a:t>Sources de données</a:t>
            </a:r>
            <a:r>
              <a:rPr lang="fr-FR" sz="900" dirty="0">
                <a:solidFill>
                  <a:srgbClr val="659AD2"/>
                </a:solidFill>
                <a:latin typeface="Arial" panose="020B0604020202020204" pitchFamily="34" charset="0"/>
                <a:cs typeface="Arial" panose="020B0604020202020204" pitchFamily="34" charset="0"/>
              </a:rPr>
              <a:t>: UNCS, </a:t>
            </a:r>
            <a:r>
              <a:rPr lang="fr-FR" sz="900" dirty="0" err="1">
                <a:solidFill>
                  <a:srgbClr val="659AD2"/>
                </a:solidFill>
                <a:latin typeface="Arial" panose="020B0604020202020204" pitchFamily="34" charset="0"/>
                <a:cs typeface="Arial" panose="020B0604020202020204" pitchFamily="34" charset="0"/>
              </a:rPr>
              <a:t>DevInfo</a:t>
            </a:r>
            <a:r>
              <a:rPr lang="fr-FR" sz="900" dirty="0">
                <a:solidFill>
                  <a:srgbClr val="659AD2"/>
                </a:solidFill>
                <a:latin typeface="Arial" panose="020B0604020202020204" pitchFamily="34" charset="0"/>
                <a:cs typeface="Arial" panose="020B0604020202020204" pitchFamily="34" charset="0"/>
              </a:rPr>
              <a:t>, OCHA.       </a:t>
            </a:r>
            <a:r>
              <a:rPr lang="fr-FR" sz="900" b="1" dirty="0">
                <a:solidFill>
                  <a:srgbClr val="659AD2"/>
                </a:solidFill>
                <a:latin typeface="Arial" panose="020B0604020202020204" pitchFamily="34" charset="0"/>
                <a:cs typeface="Arial" panose="020B0604020202020204" pitchFamily="34" charset="0"/>
              </a:rPr>
              <a:t>Contact</a:t>
            </a:r>
            <a:r>
              <a:rPr lang="fr-FR" sz="900" dirty="0">
                <a:solidFill>
                  <a:srgbClr val="659AD2"/>
                </a:solidFill>
                <a:latin typeface="Arial" panose="020B0604020202020204" pitchFamily="34" charset="0"/>
                <a:cs typeface="Arial" panose="020B0604020202020204" pitchFamily="34" charset="0"/>
              </a:rPr>
              <a:t>: ocharowca@un.org</a:t>
            </a:r>
          </a:p>
          <a:p>
            <a:pPr lvl="0">
              <a:spcAft>
                <a:spcPts val="600"/>
              </a:spcAft>
            </a:pPr>
            <a:r>
              <a:rPr lang="fr-FR" sz="700" i="1"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7" name="TextBox 22"/>
          <p:cNvSpPr txBox="1"/>
          <p:nvPr/>
        </p:nvSpPr>
        <p:spPr>
          <a:xfrm>
            <a:off x="4882721" y="3564019"/>
            <a:ext cx="432000" cy="21600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872816" y="3797111"/>
            <a:ext cx="1152000" cy="271551"/>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TUÉS </a:t>
            </a:r>
            <a:r>
              <a:rPr lang="en-US" sz="900" b="1" dirty="0" smtClean="0">
                <a:solidFill>
                  <a:srgbClr val="026DB6"/>
                </a:solidFill>
                <a:latin typeface="Arial" panose="020B0604020202020204" pitchFamily="34" charset="0"/>
                <a:cs typeface="Arial" panose="020B0604020202020204" pitchFamily="34" charset="0"/>
              </a:rPr>
              <a:t>DANS DES ATTAQUES </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3306059" y="2324127"/>
            <a:ext cx="1680601" cy="431059"/>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DES MANIFESTATIONS DÉNONCENT LES PRÉPARATIFS </a:t>
            </a:r>
            <a:r>
              <a:rPr lang="fr-CA" sz="900" b="1" dirty="0">
                <a:solidFill>
                  <a:srgbClr val="026DB6"/>
                </a:solidFill>
                <a:latin typeface="Arial" panose="020B0604020202020204" pitchFamily="34" charset="0"/>
                <a:cs typeface="Arial" panose="020B0604020202020204" pitchFamily="34" charset="0"/>
              </a:rPr>
              <a:t>ÉLECTORAUX</a:t>
            </a:r>
            <a:endParaRPr lang="fr-FR"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3067227" y="2077023"/>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9" name="TextBox 22"/>
          <p:cNvSpPr txBox="1"/>
          <p:nvPr/>
        </p:nvSpPr>
        <p:spPr>
          <a:xfrm>
            <a:off x="2209226" y="4428703"/>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0" name="TextBox 44"/>
          <p:cNvSpPr txBox="1"/>
          <p:nvPr/>
        </p:nvSpPr>
        <p:spPr>
          <a:xfrm>
            <a:off x="2684486" y="4633959"/>
            <a:ext cx="1366070" cy="37450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TOUCHÉS </a:t>
            </a:r>
            <a:r>
              <a:rPr lang="en-GB" sz="900" b="1" dirty="0">
                <a:solidFill>
                  <a:srgbClr val="026DB6"/>
                </a:solidFill>
                <a:latin typeface="Arial" panose="020B0604020202020204" pitchFamily="34" charset="0"/>
                <a:cs typeface="Arial" panose="020B0604020202020204" pitchFamily="34" charset="0"/>
              </a:rPr>
              <a:t>PAR LES INONDATIONS</a:t>
            </a:r>
            <a:endParaRPr lang="fr-FR"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264640"/>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485422" y="3276575"/>
            <a:ext cx="853166" cy="298799"/>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OTAGES LIBÉRÉS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090428" y="3301591"/>
            <a:ext cx="36000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338</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65"/>
          <p:cNvPicPr>
            <a:picLocks noChangeAspect="1"/>
          </p:cNvPicPr>
          <p:nvPr/>
        </p:nvPicPr>
        <p:blipFill>
          <a:blip r:embed="rId5"/>
          <a:stretch>
            <a:fillRect/>
          </a:stretch>
        </p:blipFill>
        <p:spPr>
          <a:xfrm>
            <a:off x="4417950" y="3749937"/>
            <a:ext cx="202500" cy="236250"/>
          </a:xfrm>
          <a:prstGeom prst="rect">
            <a:avLst/>
          </a:prstGeom>
        </p:spPr>
      </p:pic>
      <p:sp>
        <p:nvSpPr>
          <p:cNvPr id="47" name="TextBox 48"/>
          <p:cNvSpPr txBox="1"/>
          <p:nvPr/>
        </p:nvSpPr>
        <p:spPr>
          <a:xfrm>
            <a:off x="2209226" y="4710009"/>
            <a:ext cx="430271" cy="31377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21m</a:t>
            </a:r>
            <a:endParaRPr lang="en-GB" sz="1600" b="1" dirty="0">
              <a:solidFill>
                <a:srgbClr val="026DB6"/>
              </a:solidFill>
              <a:latin typeface="Arial" panose="020B0604020202020204" pitchFamily="34" charset="0"/>
              <a:cs typeface="Arial" panose="020B0604020202020204" pitchFamily="34" charset="0"/>
            </a:endParaRPr>
          </a:p>
        </p:txBody>
      </p:sp>
      <p:sp>
        <p:nvSpPr>
          <p:cNvPr id="42" name="TextBox 48"/>
          <p:cNvSpPr txBox="1"/>
          <p:nvPr/>
        </p:nvSpPr>
        <p:spPr>
          <a:xfrm>
            <a:off x="4610503" y="3760062"/>
            <a:ext cx="252000"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10</a:t>
            </a:r>
            <a:endParaRPr lang="en-GB" sz="1600" b="1" dirty="0">
              <a:solidFill>
                <a:srgbClr val="026DB6"/>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6"/>
          <a:stretch>
            <a:fillRect/>
          </a:stretch>
        </p:blipFill>
        <p:spPr>
          <a:xfrm>
            <a:off x="3009564" y="2364169"/>
            <a:ext cx="258750" cy="213750"/>
          </a:xfrm>
          <a:prstGeom prst="rect">
            <a:avLst/>
          </a:prstGeom>
        </p:spPr>
      </p:pic>
      <p:pic>
        <p:nvPicPr>
          <p:cNvPr id="4" name="Image 3"/>
          <p:cNvPicPr>
            <a:picLocks noChangeAspect="1"/>
          </p:cNvPicPr>
          <p:nvPr/>
        </p:nvPicPr>
        <p:blipFill>
          <a:blip r:embed="rId7"/>
          <a:stretch>
            <a:fillRect/>
          </a:stretch>
        </p:blipFill>
        <p:spPr>
          <a:xfrm>
            <a:off x="2876208" y="3282446"/>
            <a:ext cx="202500" cy="236250"/>
          </a:xfrm>
          <a:prstGeom prst="rect">
            <a:avLst/>
          </a:prstGeom>
        </p:spPr>
      </p:pic>
      <p:pic>
        <p:nvPicPr>
          <p:cNvPr id="5" name="Image 4"/>
          <p:cNvPicPr>
            <a:picLocks noChangeAspect="1"/>
          </p:cNvPicPr>
          <p:nvPr/>
        </p:nvPicPr>
        <p:blipFill>
          <a:blip r:embed="rId8"/>
          <a:stretch>
            <a:fillRect/>
          </a:stretch>
        </p:blipFill>
        <p:spPr>
          <a:xfrm>
            <a:off x="1888614" y="4684651"/>
            <a:ext cx="315000" cy="270000"/>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1434"/>
            <a:ext cx="10693400" cy="820401"/>
          </a:xfrm>
          <a:prstGeom prst="rect">
            <a:avLst/>
          </a:prstGeom>
        </p:spPr>
      </p:pic>
      <p:sp>
        <p:nvSpPr>
          <p:cNvPr id="33" name="TextBox 32"/>
          <p:cNvSpPr txBox="1"/>
          <p:nvPr/>
        </p:nvSpPr>
        <p:spPr>
          <a:xfrm>
            <a:off x="6677811" y="426326"/>
            <a:ext cx="2413305" cy="261610"/>
          </a:xfrm>
          <a:prstGeom prst="rect">
            <a:avLst/>
          </a:prstGeom>
          <a:noFill/>
        </p:spPr>
        <p:txBody>
          <a:bodyPr wrap="square" rtlCol="0">
            <a:spAutoFit/>
          </a:bodyPr>
          <a:lstStyle/>
          <a:p>
            <a:r>
              <a:rPr lang="fr-CA" sz="1100" dirty="0" smtClean="0">
                <a:solidFill>
                  <a:schemeClr val="bg2">
                    <a:lumMod val="75000"/>
                  </a:schemeClr>
                </a:solidFill>
              </a:rPr>
              <a:t>27 octobre – 02 novembre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9969</TotalTime>
  <Words>215</Words>
  <Application>Microsoft Office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Elise Gibergues</cp:lastModifiedBy>
  <cp:revision>804</cp:revision>
  <cp:lastPrinted>2015-11-04T11:49:48Z</cp:lastPrinted>
  <dcterms:created xsi:type="dcterms:W3CDTF">2014-03-10T10:37:19Z</dcterms:created>
  <dcterms:modified xsi:type="dcterms:W3CDTF">2015-11-04T12:17:02Z</dcterms:modified>
</cp:coreProperties>
</file>