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926" autoAdjust="0"/>
    <p:restoredTop sz="96453" autoAdjust="0"/>
  </p:normalViewPr>
  <p:slideViewPr>
    <p:cSldViewPr>
      <p:cViewPr>
        <p:scale>
          <a:sx n="120" d="100"/>
          <a:sy n="120" d="100"/>
        </p:scale>
        <p:origin x="-120" y="72"/>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05/05/2015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‹N°›</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05/05/2015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‹N°›</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05/05/2015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05/05/2015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05/05/2015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05/05/2015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05/05/2015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05/05/2015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05/05/2015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05/05/2015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05/05/2015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05/05/2015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05/05/2015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05/05/2015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‹N°›</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 y="846490"/>
            <a:ext cx="6683829" cy="6019758"/>
          </a:xfrm>
          <a:prstGeom prst="rect">
            <a:avLst/>
          </a:prstGeom>
        </p:spPr>
      </p:pic>
      <p:sp>
        <p:nvSpPr>
          <p:cNvPr id="20" name="TextBox 19"/>
          <p:cNvSpPr txBox="1"/>
          <p:nvPr/>
        </p:nvSpPr>
        <p:spPr>
          <a:xfrm>
            <a:off x="138675" y="6084887"/>
            <a:ext cx="3930633" cy="716095"/>
          </a:xfrm>
          <a:prstGeom prst="rect">
            <a:avLst/>
          </a:prstGeom>
          <a:noFill/>
        </p:spPr>
        <p:txBody>
          <a:bodyPr wrap="square" lIns="99569" tIns="49785" rIns="99569" bIns="49785" rtlCol="0">
            <a:spAutoFit/>
          </a:bodyPr>
          <a:lstStyle/>
          <a:p>
            <a:r>
              <a:rPr lang="fr-FR" sz="800" dirty="0">
                <a:solidFill>
                  <a:srgbClr val="659AD2"/>
                </a:solidFill>
                <a:latin typeface="Arial" panose="020B0604020202020204" pitchFamily="34" charset="0"/>
                <a:cs typeface="Arial" panose="020B0604020202020204" pitchFamily="34" charset="0"/>
              </a:rPr>
              <a:t>Date de </a:t>
            </a:r>
            <a:r>
              <a:rPr lang="fr-FR" sz="800" dirty="0" smtClean="0">
                <a:solidFill>
                  <a:srgbClr val="659AD2"/>
                </a:solidFill>
                <a:latin typeface="Arial" panose="020B0604020202020204" pitchFamily="34" charset="0"/>
                <a:cs typeface="Arial" panose="020B0604020202020204" pitchFamily="34" charset="0"/>
              </a:rPr>
              <a:t>création: 05 mai 2015</a:t>
            </a:r>
            <a:endParaRPr lang="fr-FR" sz="800" dirty="0">
              <a:solidFill>
                <a:srgbClr val="659AD2"/>
              </a:solidFill>
              <a:latin typeface="Arial" panose="020B0604020202020204" pitchFamily="34" charset="0"/>
              <a:cs typeface="Arial" panose="020B0604020202020204" pitchFamily="34" charset="0"/>
            </a:endParaRPr>
          </a:p>
          <a:p>
            <a:r>
              <a:rPr lang="fr-FR" sz="800" dirty="0">
                <a:solidFill>
                  <a:srgbClr val="659AD2"/>
                </a:solidFill>
                <a:latin typeface="Arial" panose="020B0604020202020204" pitchFamily="34" charset="0"/>
                <a:cs typeface="Arial" panose="020B0604020202020204" pitchFamily="34" charset="0"/>
              </a:rPr>
              <a:t>Sources de données de la carte: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p>
          <a:p>
            <a:endParaRPr lang="fr-FR" sz="800" dirty="0">
              <a:solidFill>
                <a:srgbClr val="659AD2"/>
              </a:solidFill>
              <a:latin typeface="Arial" panose="020B0604020202020204" pitchFamily="34" charset="0"/>
              <a:cs typeface="Arial" panose="020B0604020202020204" pitchFamily="34" charset="0"/>
            </a:endParaRPr>
          </a:p>
          <a:p>
            <a:r>
              <a:rPr lang="fr-FR" sz="800" dirty="0">
                <a:solidFill>
                  <a:srgbClr val="659AD2"/>
                </a:solidFill>
                <a:latin typeface="Arial" panose="020B0604020202020204" pitchFamily="34" charset="0"/>
                <a:cs typeface="Arial" panose="020B0604020202020204" pitchFamily="34" charset="0"/>
              </a:rPr>
              <a:t>Les frontières, noms et désignations employés sur cette carte n’impliquent pas une reconnaissance ou acceptation officielle par les Nations Unies.</a:t>
            </a:r>
            <a:endParaRPr lang="fr-FR" sz="800" dirty="0">
              <a:solidFill>
                <a:srgbClr val="659AD2"/>
              </a:solidFill>
              <a:latin typeface="Arial" panose="020B0604020202020204" pitchFamily="34" charset="0"/>
              <a:cs typeface="Arial" panose="020B0604020202020204" pitchFamily="34" charset="0"/>
            </a:endParaRPr>
          </a:p>
        </p:txBody>
      </p:sp>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28 April – 5 May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721523" y="828303"/>
            <a:ext cx="3953770" cy="6768752"/>
          </a:xfrm>
          <a:prstGeom prst="rect">
            <a:avLst/>
          </a:prstGeom>
          <a:noFill/>
        </p:spPr>
        <p:txBody>
          <a:bodyPr wrap="square" lIns="99569" tIns="49785" rIns="99569" bIns="49785" rtlCol="0">
            <a:noAutofit/>
          </a:bodyPr>
          <a:lstStyle/>
          <a:p>
            <a:pPr>
              <a:spcBef>
                <a:spcPts val="100"/>
              </a:spcBef>
            </a:pPr>
            <a:r>
              <a:rPr lang="fr-FR" sz="750" b="1" dirty="0" smtClean="0">
                <a:solidFill>
                  <a:srgbClr val="FF721E"/>
                </a:solidFill>
                <a:latin typeface="Arial"/>
              </a:rPr>
              <a:t>BURKINA</a:t>
            </a:r>
            <a:r>
              <a:rPr lang="fr-FR" sz="700" b="1" dirty="0" smtClean="0">
                <a:solidFill>
                  <a:srgbClr val="FF721E"/>
                </a:solidFill>
                <a:latin typeface="Arial"/>
              </a:rPr>
              <a:t> </a:t>
            </a:r>
            <a:r>
              <a:rPr lang="fr-FR" sz="750" b="1" dirty="0" smtClean="0">
                <a:solidFill>
                  <a:srgbClr val="FF721E"/>
                </a:solidFill>
                <a:latin typeface="Arial"/>
              </a:rPr>
              <a:t>FASO</a:t>
            </a:r>
          </a:p>
          <a:p>
            <a:r>
              <a:rPr lang="fr-FR" sz="700" b="1" i="1" cap="all" dirty="0" smtClean="0">
                <a:solidFill>
                  <a:srgbClr val="036BB6"/>
                </a:solidFill>
                <a:latin typeface="Arial"/>
              </a:rPr>
              <a:t>160 000 ŒUFS DE VOLAILLE DÉTRUITS pour contrer la grippe aviaire</a:t>
            </a:r>
          </a:p>
          <a:p>
            <a:pPr algn="just"/>
            <a:r>
              <a:rPr lang="fr-FR" sz="700" dirty="0" smtClean="0">
                <a:solidFill>
                  <a:srgbClr val="A6A6A6"/>
                </a:solidFill>
                <a:latin typeface="Arial" pitchFamily="34" charset="0"/>
                <a:cs typeface="Arial" pitchFamily="34" charset="0"/>
              </a:rPr>
              <a:t>Comme mesure préventive contre la propagation de l'épidémie de grippe aviaire, plus de 160 000 œufs ont été saisis et détruits à Manga, dans la région du Centre-Sud. La majorité des cas de grippe aviaire avait été signalé dans cette zone en Février et Mars.</a:t>
            </a:r>
            <a:endParaRPr lang="en-GB" sz="700" dirty="0" smtClean="0">
              <a:solidFill>
                <a:srgbClr val="A6A6A6"/>
              </a:solidFill>
              <a:latin typeface="Arial" pitchFamily="34" charset="0"/>
              <a:cs typeface="Arial" pitchFamily="34" charset="0"/>
            </a:endParaRPr>
          </a:p>
          <a:p>
            <a:pPr>
              <a:spcBef>
                <a:spcPts val="100"/>
              </a:spcBef>
            </a:pPr>
            <a:r>
              <a:rPr lang="fr-FR" sz="750" b="1" dirty="0" smtClean="0">
                <a:solidFill>
                  <a:srgbClr val="FF721E"/>
                </a:solidFill>
                <a:latin typeface="Arial"/>
              </a:rPr>
              <a:t>GUINEE</a:t>
            </a:r>
          </a:p>
          <a:p>
            <a:r>
              <a:rPr lang="fr-FR" sz="700" b="1" i="1" cap="all" dirty="0" smtClean="0">
                <a:solidFill>
                  <a:srgbClr val="036BB6"/>
                </a:solidFill>
                <a:latin typeface="Arial"/>
              </a:rPr>
              <a:t>PLUSIEURS BLESSÉS LORS DE NOUVELLES MANIFESTATIONS A CONAKRY</a:t>
            </a:r>
          </a:p>
          <a:p>
            <a:pPr algn="just">
              <a:spcAft>
                <a:spcPts val="100"/>
              </a:spcAft>
            </a:pPr>
            <a:r>
              <a:rPr lang="fr-FR" sz="700" dirty="0" smtClean="0">
                <a:solidFill>
                  <a:srgbClr val="A6A6A6"/>
                </a:solidFill>
                <a:latin typeface="Arial" pitchFamily="34" charset="0"/>
                <a:cs typeface="Arial" pitchFamily="34" charset="0"/>
              </a:rPr>
              <a:t>Au moins 14 personnes ont été blessées à Conakry, le 3 mai, lorsque des partisans de l'opposition, bravant l'interdiction du gouvernement de manifester, ont affronté les forces de sécurité. Plusieurs semaines de protestations contre le calendrier des élections locales et présidentielles ont causé au moins trois morts et de nombreux blessés. Les dirigeants de l'opposition ont appelé à des manifestations à l'échelle nationale</a:t>
            </a:r>
            <a:r>
              <a:rPr lang="en-GB" sz="700" dirty="0" smtClean="0">
                <a:solidFill>
                  <a:srgbClr val="A6A6A6"/>
                </a:solidFill>
                <a:latin typeface="Arial" pitchFamily="34" charset="0"/>
                <a:cs typeface="Arial" pitchFamily="34" charset="0"/>
              </a:rPr>
              <a:t>. </a:t>
            </a:r>
            <a:endParaRPr lang="fr-FR" sz="500" dirty="0" smtClean="0">
              <a:solidFill>
                <a:srgbClr val="A6A6A6"/>
              </a:solidFill>
              <a:latin typeface="Arial" pitchFamily="34" charset="0"/>
              <a:cs typeface="Arial" pitchFamily="34" charset="0"/>
            </a:endParaRPr>
          </a:p>
          <a:p>
            <a:pPr algn="just"/>
            <a:r>
              <a:rPr lang="en-GB" sz="750" b="1" dirty="0" smtClean="0">
                <a:solidFill>
                  <a:srgbClr val="FF721E"/>
                </a:solidFill>
                <a:latin typeface="Arial"/>
              </a:rPr>
              <a:t>LIBERIA</a:t>
            </a:r>
          </a:p>
          <a:p>
            <a:pPr algn="just"/>
            <a:r>
              <a:rPr lang="fr-FR" sz="700" b="1" i="1" cap="all" dirty="0" smtClean="0">
                <a:solidFill>
                  <a:srgbClr val="036BB6"/>
                </a:solidFill>
                <a:latin typeface="Arial"/>
              </a:rPr>
              <a:t>400 CAS SUSPECTS DE ROUGEOLE, VACCINATIONS A TRAVERS TOUT LE PAYS</a:t>
            </a:r>
          </a:p>
          <a:p>
            <a:pPr algn="just"/>
            <a:r>
              <a:rPr lang="fr-FR" sz="700" dirty="0" smtClean="0">
                <a:solidFill>
                  <a:srgbClr val="A6A6A6"/>
                </a:solidFill>
                <a:latin typeface="Arial" pitchFamily="34" charset="0"/>
                <a:cs typeface="Arial" pitchFamily="34" charset="0"/>
              </a:rPr>
              <a:t>À compter du 1er mai, le ministère de la Santé a signalé 400 cas suspects de rougeole dans 10 comtés du Libéria; 67 pour cent d'entre eux sont âgés de moins de cinq ans. Les partenaires de santé continuent à mobiliser le soutien à la campagne nationale intégrée pour la rougeole, la polio et le déparasitage prévue du 8 au 14 mai.</a:t>
            </a:r>
            <a:r>
              <a:rPr lang="en-GB" sz="700" dirty="0" smtClean="0">
                <a:solidFill>
                  <a:srgbClr val="A6A6A6"/>
                </a:solidFill>
                <a:latin typeface="Arial" pitchFamily="34" charset="0"/>
                <a:cs typeface="Arial" pitchFamily="34" charset="0"/>
              </a:rPr>
              <a:t> </a:t>
            </a:r>
            <a:endParaRPr lang="fr-FR" sz="700" dirty="0" smtClean="0">
              <a:solidFill>
                <a:srgbClr val="A6A6A6"/>
              </a:solidFill>
              <a:latin typeface="Arial" pitchFamily="34" charset="0"/>
              <a:cs typeface="Arial" pitchFamily="34" charset="0"/>
            </a:endParaRPr>
          </a:p>
          <a:p>
            <a:pPr>
              <a:spcBef>
                <a:spcPts val="100"/>
              </a:spcBef>
            </a:pPr>
            <a:r>
              <a:rPr lang="fr-FR" sz="750" b="1" dirty="0" smtClean="0">
                <a:solidFill>
                  <a:srgbClr val="FF721E"/>
                </a:solidFill>
                <a:latin typeface="Arial"/>
              </a:rPr>
              <a:t>NIGER</a:t>
            </a:r>
          </a:p>
          <a:p>
            <a:r>
              <a:rPr lang="en-GB" sz="700" b="1" i="1" cap="all" dirty="0" smtClean="0">
                <a:solidFill>
                  <a:srgbClr val="036BB6"/>
                </a:solidFill>
                <a:latin typeface="Arial"/>
              </a:rPr>
              <a:t>25,000 </a:t>
            </a:r>
            <a:r>
              <a:rPr lang="fr-FR" sz="700" b="1" i="1" cap="all" dirty="0" smtClean="0">
                <a:solidFill>
                  <a:srgbClr val="036BB6"/>
                </a:solidFill>
                <a:latin typeface="Arial"/>
              </a:rPr>
              <a:t>PERSONNES FUIENT les iles du LAC TCHAD</a:t>
            </a:r>
            <a:endParaRPr lang="fr-FR" sz="700" b="1" i="1" cap="all" dirty="0" smtClean="0">
              <a:solidFill>
                <a:srgbClr val="036BB6"/>
              </a:solidFill>
              <a:latin typeface="Arial"/>
            </a:endParaRPr>
          </a:p>
          <a:p>
            <a:pPr algn="just">
              <a:spcAft>
                <a:spcPts val="100"/>
              </a:spcAft>
            </a:pPr>
            <a:r>
              <a:rPr lang="fr-FR" sz="700" dirty="0" smtClean="0">
                <a:solidFill>
                  <a:srgbClr val="A6A6A6"/>
                </a:solidFill>
                <a:latin typeface="Arial" pitchFamily="34" charset="0"/>
                <a:cs typeface="Arial" pitchFamily="34" charset="0"/>
              </a:rPr>
              <a:t>Selon les chiffres préliminaires, 25 000 personnes sont arrivées dans les villes de Nguigmi et Bosso dans le sud-est du Niger, fuyant leurs foyers sur de petites îles du lac Tchad. La plupart des familles déplacées sont installées à l'extérieur et leurs besoins les plus urgents sont des abris, de l'eau, de la nourriture et des articles non alimentaires. Les autorités et les acteurs humanitaires intensifient leur réponse. Les autorités nigériennes ont exhorté la semaine dernière les habitants du lac Tchad à évacuer leurs îles par craintes pour leur sécurité, une semaine après qu’une offensive de Boko Haram ai fait au moins 74 morts.</a:t>
            </a:r>
            <a:endParaRPr lang="en-GB" sz="700" dirty="0" smtClean="0">
              <a:solidFill>
                <a:srgbClr val="A6A6A6"/>
              </a:solidFill>
              <a:latin typeface="Arial" pitchFamily="34" charset="0"/>
              <a:cs typeface="Arial" pitchFamily="34" charset="0"/>
            </a:endParaRPr>
          </a:p>
          <a:p>
            <a:pPr algn="just"/>
            <a:r>
              <a:rPr lang="en-GB" sz="700" b="1" i="1" cap="all" dirty="0" err="1" smtClean="0">
                <a:solidFill>
                  <a:srgbClr val="036BB6"/>
                </a:solidFill>
                <a:latin typeface="Arial"/>
              </a:rPr>
              <a:t>l’épidémie</a:t>
            </a:r>
            <a:r>
              <a:rPr lang="en-GB" sz="700" b="1" i="1" cap="all" dirty="0" smtClean="0">
                <a:solidFill>
                  <a:srgbClr val="036BB6"/>
                </a:solidFill>
                <a:latin typeface="Arial"/>
              </a:rPr>
              <a:t> de </a:t>
            </a:r>
            <a:r>
              <a:rPr lang="en-GB" sz="700" b="1" i="1" cap="all" dirty="0" err="1" smtClean="0">
                <a:solidFill>
                  <a:srgbClr val="036BB6"/>
                </a:solidFill>
                <a:latin typeface="Arial"/>
              </a:rPr>
              <a:t>méningite</a:t>
            </a:r>
            <a:r>
              <a:rPr lang="en-GB" sz="700" b="1" i="1" cap="all" dirty="0" smtClean="0">
                <a:solidFill>
                  <a:srgbClr val="036BB6"/>
                </a:solidFill>
                <a:latin typeface="Arial"/>
              </a:rPr>
              <a:t> CAUSE 252 </a:t>
            </a:r>
            <a:r>
              <a:rPr lang="fr-FR" sz="700" b="1" i="1" cap="all" dirty="0" smtClean="0">
                <a:solidFill>
                  <a:srgbClr val="036BB6"/>
                </a:solidFill>
                <a:latin typeface="Arial"/>
              </a:rPr>
              <a:t>DÉCÉS</a:t>
            </a:r>
            <a:endParaRPr lang="fr-FR" sz="700" b="1" i="1" cap="all" dirty="0" smtClean="0">
              <a:solidFill>
                <a:srgbClr val="036BB6"/>
              </a:solidFill>
              <a:latin typeface="Arial"/>
            </a:endParaRPr>
          </a:p>
          <a:p>
            <a:pPr algn="just">
              <a:spcAft>
                <a:spcPts val="100"/>
              </a:spcAft>
            </a:pPr>
            <a:r>
              <a:rPr lang="fr-FR" sz="700" dirty="0" smtClean="0">
                <a:solidFill>
                  <a:srgbClr val="A6A6A6"/>
                </a:solidFill>
                <a:latin typeface="Arial" pitchFamily="34" charset="0"/>
                <a:cs typeface="Arial" pitchFamily="34" charset="0"/>
              </a:rPr>
              <a:t>Le bilan de l'épidémie de méningite 2015 continue d'empirer. Depuis Janvier, un total de 3304 cas a été enregistré à l'échelle nationale, entraînant 252 décès. Une campagne de vaccination de masse est en cours</a:t>
            </a:r>
            <a:r>
              <a:rPr lang="en-GB" sz="700" dirty="0" smtClean="0">
                <a:solidFill>
                  <a:srgbClr val="A6A6A6"/>
                </a:solidFill>
                <a:latin typeface="Arial" pitchFamily="34" charset="0"/>
                <a:cs typeface="Arial" pitchFamily="34" charset="0"/>
              </a:rPr>
              <a:t>. </a:t>
            </a:r>
            <a:endParaRPr lang="en-US" sz="500" b="1" dirty="0" smtClean="0">
              <a:solidFill>
                <a:srgbClr val="FF721E"/>
              </a:solidFill>
              <a:latin typeface="Arial"/>
            </a:endParaRPr>
          </a:p>
          <a:p>
            <a:r>
              <a:rPr lang="en-US" sz="750" b="1" dirty="0" smtClean="0">
                <a:solidFill>
                  <a:srgbClr val="FF721E"/>
                </a:solidFill>
                <a:latin typeface="Arial"/>
              </a:rPr>
              <a:t>NIGERIA</a:t>
            </a:r>
          </a:p>
          <a:p>
            <a:r>
              <a:rPr lang="fr-CA" sz="700" b="1" i="1" cap="all" dirty="0" smtClean="0">
                <a:solidFill>
                  <a:srgbClr val="036BB6"/>
                </a:solidFill>
                <a:latin typeface="Arial"/>
              </a:rPr>
              <a:t>LE DEPLACEMENT INTERNE ATTEINT 1,5 MILLIONS</a:t>
            </a:r>
            <a:endParaRPr lang="fr-FR" sz="700" b="1" i="1" cap="all" dirty="0" smtClean="0">
              <a:solidFill>
                <a:srgbClr val="036BB6"/>
              </a:solidFill>
              <a:latin typeface="Arial"/>
            </a:endParaRPr>
          </a:p>
          <a:p>
            <a:pPr algn="just">
              <a:spcAft>
                <a:spcPts val="100"/>
              </a:spcAft>
            </a:pPr>
            <a:r>
              <a:rPr lang="fr-FR" sz="700" dirty="0" smtClean="0">
                <a:solidFill>
                  <a:srgbClr val="A6A6A6"/>
                </a:solidFill>
                <a:latin typeface="Arial" pitchFamily="34" charset="0"/>
                <a:cs typeface="Arial" pitchFamily="34" charset="0"/>
              </a:rPr>
              <a:t>Le nombre de personnes déplacées internes dans les six Etats du nord-est atteint près de 1,5 millions, soit une augmentation de plus de 300.000 depuis Février 2015, selon la Matrice de Suivi des Déplacements produit par l'Agence Nationale de Gestion des Urgences (NEMA) et l'Organisation Internationale pour les Migrations (OIM). Maiduguri, la capitale de l'Etat de Borno, accueille désormais un demi-million de personnes déplacées</a:t>
            </a:r>
            <a:r>
              <a:rPr lang="en-GB" sz="700" dirty="0" smtClean="0">
                <a:solidFill>
                  <a:srgbClr val="A6A6A6"/>
                </a:solidFill>
                <a:latin typeface="Arial" pitchFamily="34" charset="0"/>
                <a:cs typeface="Arial" pitchFamily="34" charset="0"/>
              </a:rPr>
              <a:t>.  </a:t>
            </a:r>
            <a:endParaRPr lang="en-GB" sz="500" dirty="0" smtClean="0">
              <a:solidFill>
                <a:srgbClr val="A6A6A6"/>
              </a:solidFill>
              <a:latin typeface="Arial" pitchFamily="34" charset="0"/>
              <a:cs typeface="Arial" pitchFamily="34" charset="0"/>
            </a:endParaRPr>
          </a:p>
          <a:p>
            <a:r>
              <a:rPr lang="fr-FR" sz="700" b="1" i="1" cap="all" dirty="0" smtClean="0">
                <a:solidFill>
                  <a:srgbClr val="036BB6"/>
                </a:solidFill>
                <a:latin typeface="Arial"/>
              </a:rPr>
              <a:t>PRES DE 700 FEMMES ET FILLES SAUVÉES DES INSURGÉS</a:t>
            </a:r>
            <a:r>
              <a:rPr lang="en-GB" sz="700" b="1" i="1" cap="all" dirty="0" smtClean="0">
                <a:solidFill>
                  <a:srgbClr val="036BB6"/>
                </a:solidFill>
                <a:latin typeface="Arial"/>
              </a:rPr>
              <a:t> </a:t>
            </a:r>
            <a:endParaRPr lang="fr-FR" sz="700" b="1" i="1" cap="all" dirty="0" smtClean="0">
              <a:solidFill>
                <a:srgbClr val="036BB6"/>
              </a:solidFill>
              <a:latin typeface="Arial"/>
            </a:endParaRPr>
          </a:p>
          <a:p>
            <a:pPr algn="just">
              <a:spcAft>
                <a:spcPts val="100"/>
              </a:spcAft>
            </a:pPr>
            <a:r>
              <a:rPr lang="fr-FR" sz="700" dirty="0" smtClean="0">
                <a:solidFill>
                  <a:srgbClr val="A6A6A6"/>
                </a:solidFill>
                <a:latin typeface="Arial" pitchFamily="34" charset="0"/>
                <a:cs typeface="Arial" pitchFamily="34" charset="0"/>
              </a:rPr>
              <a:t>Le 30 Avril, l’armée nigériane a annoncé que près de 160 otages ont été secourus dans la forêt de Sambisa, le principal repaire des insurgés de Boko Haram, en plus de 200 filles et 93 femmes délivrées deux jours plus tôt. Le 2 mai, l'armée a déclaré que 234 autres ont été libérés. Boko Haram a perdu du terrain depuis Février lorsque le Nigéria et ses voisins ont intensifié une offensive de contre-insurrection.</a:t>
            </a:r>
            <a:r>
              <a:rPr lang="en-GB" sz="700" dirty="0" smtClean="0">
                <a:solidFill>
                  <a:srgbClr val="A6A6A6"/>
                </a:solidFill>
                <a:latin typeface="Arial" pitchFamily="34" charset="0"/>
                <a:cs typeface="Arial" pitchFamily="34" charset="0"/>
              </a:rPr>
              <a:t> </a:t>
            </a:r>
            <a:endParaRPr lang="fr-FR" sz="500" dirty="0" smtClean="0">
              <a:solidFill>
                <a:srgbClr val="A6A6A6"/>
              </a:solidFill>
              <a:latin typeface="Arial" pitchFamily="34" charset="0"/>
              <a:cs typeface="Arial" pitchFamily="34" charset="0"/>
            </a:endParaRPr>
          </a:p>
          <a:p>
            <a:r>
              <a:rPr lang="fr-FR" sz="750" b="1" dirty="0" smtClean="0">
                <a:solidFill>
                  <a:srgbClr val="FF721E"/>
                </a:solidFill>
                <a:latin typeface="Arial"/>
              </a:rPr>
              <a:t>TOGO</a:t>
            </a:r>
          </a:p>
          <a:p>
            <a:r>
              <a:rPr lang="fr-FR" sz="700" b="1" i="1" cap="all" dirty="0" smtClean="0">
                <a:solidFill>
                  <a:srgbClr val="036BB6"/>
                </a:solidFill>
                <a:latin typeface="Arial"/>
              </a:rPr>
              <a:t>LA COUR CONSTITUTIONNELLE CONFIRME LES RESULTATS DES PRESIDENTIELLES</a:t>
            </a:r>
          </a:p>
          <a:p>
            <a:pPr>
              <a:spcAft>
                <a:spcPts val="100"/>
              </a:spcAft>
            </a:pPr>
            <a:r>
              <a:rPr lang="fr-FR" sz="700" dirty="0" smtClean="0">
                <a:solidFill>
                  <a:srgbClr val="A6A6A6"/>
                </a:solidFill>
                <a:latin typeface="Arial" pitchFamily="34" charset="0"/>
                <a:cs typeface="Arial" pitchFamily="34" charset="0"/>
              </a:rPr>
              <a:t>Le Président Faure Gnassingbé a prêté serment pour un troisième mandat comme Président du Togo. La Cour Constitutionnelle du pays a statué qu'il avait remporté 58,77 pour cent des voix lors des élections tenues le 25 Avril. Les résultats sont contestés par le chef de l'opposition Jean-Pierre Fabre.</a:t>
            </a:r>
            <a:r>
              <a:rPr lang="en-GB" sz="700" dirty="0" smtClean="0">
                <a:solidFill>
                  <a:srgbClr val="A6A6A6"/>
                </a:solidFill>
                <a:latin typeface="Arial" pitchFamily="34" charset="0"/>
                <a:cs typeface="Arial" pitchFamily="34" charset="0"/>
              </a:rPr>
              <a:t> </a:t>
            </a:r>
            <a:endParaRPr lang="en-GB" sz="700" b="1" dirty="0" smtClean="0">
              <a:latin typeface="Arial" panose="020B0604020202020204" pitchFamily="34" charset="0"/>
              <a:cs typeface="Arial" panose="020B0604020202020204" pitchFamily="34" charset="0"/>
            </a:endParaRPr>
          </a:p>
          <a:p>
            <a:r>
              <a:rPr lang="en-US" sz="750" b="1" dirty="0" smtClean="0">
                <a:solidFill>
                  <a:srgbClr val="FF721E"/>
                </a:solidFill>
                <a:latin typeface="Arial"/>
              </a:rPr>
              <a:t>RÉGIONAL/ MALADIE A VIRUS EBOLA (MVE)</a:t>
            </a:r>
          </a:p>
          <a:p>
            <a:r>
              <a:rPr lang="fr-CA" sz="700" b="1" i="1" cap="all" dirty="0" smtClean="0">
                <a:solidFill>
                  <a:srgbClr val="036BB6"/>
                </a:solidFill>
                <a:latin typeface="Arial"/>
              </a:rPr>
              <a:t>Plafonnement des cas</a:t>
            </a:r>
            <a:endParaRPr lang="fr-FR" sz="700" b="1" i="1" cap="all" dirty="0" smtClean="0">
              <a:solidFill>
                <a:srgbClr val="036BB6"/>
              </a:solidFill>
              <a:latin typeface="Arial"/>
            </a:endParaRPr>
          </a:p>
          <a:p>
            <a:pPr algn="just"/>
            <a:r>
              <a:rPr lang="fr-FR" sz="700" dirty="0">
                <a:solidFill>
                  <a:srgbClr val="A6A6A6"/>
                </a:solidFill>
                <a:latin typeface="Arial" pitchFamily="34" charset="0"/>
                <a:cs typeface="Arial" pitchFamily="34" charset="0"/>
              </a:rPr>
              <a:t>Un total de 33 nouveaux cas a été signalé dans la semaine menant au 26 Avril. Deux régions, Forécariah en Guinée et </a:t>
            </a:r>
            <a:r>
              <a:rPr lang="fr-FR" sz="700" dirty="0" err="1">
                <a:solidFill>
                  <a:srgbClr val="A6A6A6"/>
                </a:solidFill>
                <a:latin typeface="Arial" pitchFamily="34" charset="0"/>
                <a:cs typeface="Arial" pitchFamily="34" charset="0"/>
              </a:rPr>
              <a:t>Kambia</a:t>
            </a:r>
            <a:r>
              <a:rPr lang="fr-FR" sz="700" dirty="0">
                <a:solidFill>
                  <a:srgbClr val="A6A6A6"/>
                </a:solidFill>
                <a:latin typeface="Arial" pitchFamily="34" charset="0"/>
                <a:cs typeface="Arial" pitchFamily="34" charset="0"/>
              </a:rPr>
              <a:t> en Sierra Leone, représentent 25 des cas signalés. Une amélioration de l'engagement communautaire dans ces zones est nécessaire pour s’assurer que toutes les chaînes de transmission restantes peuvent être suivies et finalement stoppées. Le Libéria n'a signalé aucune infection pour la cinquième semaine consécutive et pourrait être déclarée libre d’Ebola le 9 mai. </a:t>
            </a:r>
            <a:r>
              <a:rPr lang="en-GB" sz="700" dirty="0" smtClean="0">
                <a:solidFill>
                  <a:srgbClr val="A6A6A6"/>
                </a:solidFill>
                <a:latin typeface="Arial" pitchFamily="34" charset="0"/>
                <a:cs typeface="Arial" pitchFamily="34" charset="0"/>
              </a:rPr>
              <a:t> </a:t>
            </a:r>
            <a:endParaRPr lang="fr-FR" sz="700" dirty="0">
              <a:solidFill>
                <a:srgbClr val="A6A6A6"/>
              </a:solidFill>
              <a:latin typeface="Arial" pitchFamily="34" charset="0"/>
              <a:cs typeface="Arial" pitchFamily="34" charset="0"/>
            </a:endParaRPr>
          </a:p>
        </p:txBody>
      </p:sp>
      <p:sp>
        <p:nvSpPr>
          <p:cNvPr id="66" name="TextBox 22"/>
          <p:cNvSpPr txBox="1"/>
          <p:nvPr/>
        </p:nvSpPr>
        <p:spPr>
          <a:xfrm>
            <a:off x="3985911" y="4058071"/>
            <a:ext cx="613413"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TOGO</a:t>
            </a:r>
            <a:endParaRPr lang="en-GB" dirty="0"/>
          </a:p>
        </p:txBody>
      </p:sp>
      <p:sp>
        <p:nvSpPr>
          <p:cNvPr id="68" name="TextBox 44"/>
          <p:cNvSpPr txBox="1"/>
          <p:nvPr/>
        </p:nvSpPr>
        <p:spPr>
          <a:xfrm>
            <a:off x="4044069" y="4352505"/>
            <a:ext cx="1654825" cy="325733"/>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LE PRESIDENT INVESTIT, L’OPPOSITION CONTESTE LES RESULTATS</a:t>
            </a:r>
            <a:endParaRPr lang="en-GB" dirty="0"/>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77" name="Connecteur en angle 76"/>
          <p:cNvCxnSpPr/>
          <p:nvPr/>
        </p:nvCxnSpPr>
        <p:spPr>
          <a:xfrm rot="10800000">
            <a:off x="2584004" y="3721799"/>
            <a:ext cx="1125309" cy="772378"/>
          </a:xfrm>
          <a:prstGeom prst="bentConnector3">
            <a:avLst>
              <a:gd name="adj1" fmla="val 100331"/>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9" name="TextBox 22"/>
          <p:cNvSpPr txBox="1"/>
          <p:nvPr/>
        </p:nvSpPr>
        <p:spPr>
          <a:xfrm>
            <a:off x="3114663" y="2002922"/>
            <a:ext cx="594649"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a:t>
            </a:r>
            <a:endParaRPr lang="en-GB" dirty="0"/>
          </a:p>
        </p:txBody>
      </p:sp>
      <p:sp>
        <p:nvSpPr>
          <p:cNvPr id="43" name="TextBox 22"/>
          <p:cNvSpPr txBox="1"/>
          <p:nvPr/>
        </p:nvSpPr>
        <p:spPr>
          <a:xfrm>
            <a:off x="3007940" y="2971109"/>
            <a:ext cx="826592" cy="16737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fr-CH" dirty="0" smtClean="0"/>
              <a:t>NIGERIA</a:t>
            </a:r>
            <a:endParaRPr lang="en-GB" dirty="0"/>
          </a:p>
        </p:txBody>
      </p:sp>
      <p:sp>
        <p:nvSpPr>
          <p:cNvPr id="45" name="TextBox 44"/>
          <p:cNvSpPr txBox="1"/>
          <p:nvPr/>
        </p:nvSpPr>
        <p:spPr>
          <a:xfrm>
            <a:off x="3663220" y="3162347"/>
            <a:ext cx="936104" cy="279580"/>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PERSONNES DEPLACÉES</a:t>
            </a:r>
            <a:endParaRPr lang="en-GB" sz="900" b="1" dirty="0" smtClean="0">
              <a:solidFill>
                <a:srgbClr val="026DB6"/>
              </a:solidFill>
              <a:latin typeface="Arial" panose="020B0604020202020204" pitchFamily="34" charset="0"/>
              <a:cs typeface="Arial" panose="020B0604020202020204" pitchFamily="34" charset="0"/>
            </a:endParaRPr>
          </a:p>
        </p:txBody>
      </p:sp>
      <p:sp>
        <p:nvSpPr>
          <p:cNvPr id="63" name="TextBox 22"/>
          <p:cNvSpPr txBox="1"/>
          <p:nvPr/>
        </p:nvSpPr>
        <p:spPr>
          <a:xfrm>
            <a:off x="18108" y="4328876"/>
            <a:ext cx="1697820"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REGIONAL/ MVE</a:t>
            </a:r>
            <a:endParaRPr lang="en-GB" dirty="0"/>
          </a:p>
        </p:txBody>
      </p:sp>
      <p:pic>
        <p:nvPicPr>
          <p:cNvPr id="64" name="Imag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961" y="4678239"/>
            <a:ext cx="217529" cy="210513"/>
          </a:xfrm>
          <a:prstGeom prst="rect">
            <a:avLst/>
          </a:prstGeom>
        </p:spPr>
      </p:pic>
      <p:cxnSp>
        <p:nvCxnSpPr>
          <p:cNvPr id="74" name="Connecteur en angle 73"/>
          <p:cNvCxnSpPr/>
          <p:nvPr/>
        </p:nvCxnSpPr>
        <p:spPr>
          <a:xfrm rot="16200000" flipV="1">
            <a:off x="398531" y="3588676"/>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5" name="Connecteur en angle 74"/>
          <p:cNvCxnSpPr/>
          <p:nvPr/>
        </p:nvCxnSpPr>
        <p:spPr>
          <a:xfrm rot="16200000" flipV="1">
            <a:off x="649251" y="3836042"/>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9" name="Connecteur en angle 78"/>
          <p:cNvCxnSpPr/>
          <p:nvPr/>
        </p:nvCxnSpPr>
        <p:spPr>
          <a:xfrm rot="5400000" flipH="1" flipV="1">
            <a:off x="871273" y="3829693"/>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85" name="Connecteur droit 84"/>
          <p:cNvCxnSpPr/>
          <p:nvPr/>
        </p:nvCxnSpPr>
        <p:spPr>
          <a:xfrm flipH="1">
            <a:off x="882202" y="4088768"/>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35" name="TextBox 44"/>
          <p:cNvSpPr txBox="1"/>
          <p:nvPr/>
        </p:nvSpPr>
        <p:spPr>
          <a:xfrm>
            <a:off x="3661761" y="2224364"/>
            <a:ext cx="1396908"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FUIENT LES ILES DU LAC TCHAD</a:t>
            </a:r>
            <a:endParaRPr lang="en-GB" sz="900" b="1" dirty="0">
              <a:solidFill>
                <a:srgbClr val="026DB6"/>
              </a:solidFill>
              <a:latin typeface="Arial" panose="020B0604020202020204" pitchFamily="34" charset="0"/>
              <a:cs typeface="Arial" panose="020B0604020202020204" pitchFamily="34" charset="0"/>
            </a:endParaRPr>
          </a:p>
        </p:txBody>
      </p:sp>
      <p:sp>
        <p:nvSpPr>
          <p:cNvPr id="38" name="TextBox 48"/>
          <p:cNvSpPr txBox="1"/>
          <p:nvPr/>
        </p:nvSpPr>
        <p:spPr>
          <a:xfrm>
            <a:off x="328262" y="4667650"/>
            <a:ext cx="245329" cy="231691"/>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33</a:t>
            </a:r>
            <a:endParaRPr lang="en-GB" sz="1600" b="1" dirty="0">
              <a:solidFill>
                <a:srgbClr val="026DB6"/>
              </a:solidFill>
              <a:latin typeface="Arial" panose="020B0604020202020204" pitchFamily="34" charset="0"/>
              <a:cs typeface="Arial" panose="020B0604020202020204" pitchFamily="34" charset="0"/>
            </a:endParaRPr>
          </a:p>
        </p:txBody>
      </p:sp>
      <p:sp>
        <p:nvSpPr>
          <p:cNvPr id="37" name="TextBox 44"/>
          <p:cNvSpPr txBox="1"/>
          <p:nvPr/>
        </p:nvSpPr>
        <p:spPr>
          <a:xfrm>
            <a:off x="631326" y="4607857"/>
            <a:ext cx="1200555" cy="351277"/>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CAS </a:t>
            </a:r>
            <a:r>
              <a:rPr lang="en-GB" dirty="0"/>
              <a:t>E</a:t>
            </a:r>
            <a:r>
              <a:rPr lang="en-GB" dirty="0" smtClean="0"/>
              <a:t>N GUINEE ET EN </a:t>
            </a:r>
            <a:r>
              <a:rPr lang="en-GB" dirty="0" smtClean="0"/>
              <a:t>SIERRA LEONE</a:t>
            </a:r>
            <a:endParaRPr lang="en-GB" dirty="0"/>
          </a:p>
        </p:txBody>
      </p:sp>
      <p:sp>
        <p:nvSpPr>
          <p:cNvPr id="40" name="TextBox 48"/>
          <p:cNvSpPr txBox="1"/>
          <p:nvPr/>
        </p:nvSpPr>
        <p:spPr>
          <a:xfrm>
            <a:off x="3163899" y="2248217"/>
            <a:ext cx="467098" cy="237922"/>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25m</a:t>
            </a:r>
            <a:endParaRPr lang="en-GB" sz="1600" b="1" dirty="0">
              <a:solidFill>
                <a:srgbClr val="026DB6"/>
              </a:solidFill>
              <a:latin typeface="Arial" panose="020B0604020202020204" pitchFamily="34" charset="0"/>
              <a:cs typeface="Arial" panose="020B0604020202020204" pitchFamily="34" charset="0"/>
            </a:endParaRPr>
          </a:p>
        </p:txBody>
      </p:sp>
      <p:sp>
        <p:nvSpPr>
          <p:cNvPr id="52" name="TextBox 22"/>
          <p:cNvSpPr txBox="1"/>
          <p:nvPr/>
        </p:nvSpPr>
        <p:spPr>
          <a:xfrm>
            <a:off x="882202" y="1370903"/>
            <a:ext cx="1403288"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BURKINA FASO</a:t>
            </a:r>
            <a:endParaRPr lang="en-GB" dirty="0"/>
          </a:p>
        </p:txBody>
      </p:sp>
      <p:sp>
        <p:nvSpPr>
          <p:cNvPr id="54" name="TextBox 44"/>
          <p:cNvSpPr txBox="1"/>
          <p:nvPr/>
        </p:nvSpPr>
        <p:spPr>
          <a:xfrm>
            <a:off x="1637418" y="1616012"/>
            <a:ext cx="1410661" cy="365874"/>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fr-FR" dirty="0" smtClean="0"/>
              <a:t>ŒUFS DÉTRUITS POUR CONTRER LA </a:t>
            </a:r>
            <a:br>
              <a:rPr lang="fr-FR" dirty="0" smtClean="0"/>
            </a:br>
            <a:r>
              <a:rPr lang="fr-FR" dirty="0" smtClean="0"/>
              <a:t>GRIPPE AVIAIRE </a:t>
            </a:r>
            <a:endParaRPr lang="en-GB" dirty="0"/>
          </a:p>
        </p:txBody>
      </p:sp>
      <p:sp>
        <p:nvSpPr>
          <p:cNvPr id="57" name="TextBox 48"/>
          <p:cNvSpPr txBox="1"/>
          <p:nvPr/>
        </p:nvSpPr>
        <p:spPr>
          <a:xfrm>
            <a:off x="1037953" y="1632959"/>
            <a:ext cx="543613" cy="369963"/>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160m</a:t>
            </a:r>
            <a:endParaRPr lang="en-GB" sz="1600" b="1" dirty="0">
              <a:solidFill>
                <a:srgbClr val="026DB6"/>
              </a:solidFill>
              <a:latin typeface="Arial" panose="020B0604020202020204" pitchFamily="34" charset="0"/>
              <a:cs typeface="Arial" panose="020B0604020202020204" pitchFamily="34" charset="0"/>
            </a:endParaRPr>
          </a:p>
        </p:txBody>
      </p:sp>
      <p:pic>
        <p:nvPicPr>
          <p:cNvPr id="44" name="Imag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2378" y="1642561"/>
            <a:ext cx="217529" cy="210513"/>
          </a:xfrm>
          <a:prstGeom prst="rect">
            <a:avLst/>
          </a:prstGeom>
        </p:spPr>
      </p:pic>
      <p:pic>
        <p:nvPicPr>
          <p:cNvPr id="47" name="Picture 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925015" y="3157722"/>
            <a:ext cx="246128" cy="246128"/>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48"/>
          <p:cNvSpPr txBox="1"/>
          <p:nvPr/>
        </p:nvSpPr>
        <p:spPr>
          <a:xfrm>
            <a:off x="3129263" y="3187049"/>
            <a:ext cx="49155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1.5M</a:t>
            </a:r>
            <a:endParaRPr lang="en-GB" sz="1600" b="1" dirty="0">
              <a:solidFill>
                <a:srgbClr val="026DB6"/>
              </a:solidFill>
              <a:latin typeface="Arial" panose="020B0604020202020204" pitchFamily="34" charset="0"/>
              <a:cs typeface="Arial" panose="020B0604020202020204" pitchFamily="34" charset="0"/>
            </a:endParaRPr>
          </a:p>
        </p:txBody>
      </p:sp>
      <p:sp>
        <p:nvSpPr>
          <p:cNvPr id="48" name="TextBox 22"/>
          <p:cNvSpPr txBox="1"/>
          <p:nvPr/>
        </p:nvSpPr>
        <p:spPr>
          <a:xfrm>
            <a:off x="2005501" y="4555684"/>
            <a:ext cx="757466"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LIBERIA</a:t>
            </a:r>
            <a:endParaRPr lang="en-GB" dirty="0"/>
          </a:p>
        </p:txBody>
      </p:sp>
      <p:sp>
        <p:nvSpPr>
          <p:cNvPr id="49" name="TextBox 44"/>
          <p:cNvSpPr txBox="1"/>
          <p:nvPr/>
        </p:nvSpPr>
        <p:spPr>
          <a:xfrm>
            <a:off x="2565275" y="4844815"/>
            <a:ext cx="1197249" cy="303967"/>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CAS SUSPECTS DE ROUGEOLE</a:t>
            </a:r>
            <a:endParaRPr lang="en-GB" dirty="0"/>
          </a:p>
        </p:txBody>
      </p:sp>
      <p:cxnSp>
        <p:nvCxnSpPr>
          <p:cNvPr id="50" name="Connecteur en angle 49"/>
          <p:cNvCxnSpPr/>
          <p:nvPr/>
        </p:nvCxnSpPr>
        <p:spPr>
          <a:xfrm rot="10800000">
            <a:off x="1258101" y="3854340"/>
            <a:ext cx="909449" cy="689380"/>
          </a:xfrm>
          <a:prstGeom prst="bentConnector3">
            <a:avLst>
              <a:gd name="adj1" fmla="val 4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pic>
        <p:nvPicPr>
          <p:cNvPr id="51" name="Imag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50020" y="4850329"/>
            <a:ext cx="217529" cy="210513"/>
          </a:xfrm>
          <a:prstGeom prst="rect">
            <a:avLst/>
          </a:prstGeom>
        </p:spPr>
      </p:pic>
      <p:sp>
        <p:nvSpPr>
          <p:cNvPr id="58" name="TextBox 48"/>
          <p:cNvSpPr txBox="1"/>
          <p:nvPr/>
        </p:nvSpPr>
        <p:spPr>
          <a:xfrm>
            <a:off x="2156700" y="4840727"/>
            <a:ext cx="376293"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400</a:t>
            </a:r>
            <a:endParaRPr lang="en-GB" sz="1600" b="1" dirty="0">
              <a:solidFill>
                <a:srgbClr val="026DB6"/>
              </a:solidFill>
              <a:latin typeface="Arial" panose="020B0604020202020204" pitchFamily="34" charset="0"/>
              <a:cs typeface="Arial" panose="020B0604020202020204" pitchFamily="34" charset="0"/>
            </a:endParaRPr>
          </a:p>
        </p:txBody>
      </p:sp>
      <p:cxnSp>
        <p:nvCxnSpPr>
          <p:cNvPr id="65" name="Connecteur en angle 64"/>
          <p:cNvCxnSpPr/>
          <p:nvPr/>
        </p:nvCxnSpPr>
        <p:spPr>
          <a:xfrm rot="16200000" flipH="1">
            <a:off x="1235380" y="2150674"/>
            <a:ext cx="1006341" cy="59156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pic>
        <p:nvPicPr>
          <p:cNvPr id="76" name="Picture 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910043" y="2248217"/>
            <a:ext cx="246128" cy="246128"/>
          </a:xfrm>
          <a:prstGeom prst="rect">
            <a:avLst/>
          </a:prstGeom>
          <a:noFill/>
          <a:extLst>
            <a:ext uri="{909E8E84-426E-40DD-AFC4-6F175D3DCCD1}">
              <a14:hiddenFill xmlns:a14="http://schemas.microsoft.com/office/drawing/2010/main">
                <a:solidFill>
                  <a:srgbClr val="FFFFFF"/>
                </a:solidFill>
              </a14:hiddenFill>
            </a:ext>
          </a:extLst>
        </p:spPr>
      </p:pic>
      <p:pic>
        <p:nvPicPr>
          <p:cNvPr id="78" name="Image 77"/>
          <p:cNvPicPr>
            <a:picLocks noChangeAspect="1"/>
          </p:cNvPicPr>
          <p:nvPr/>
        </p:nvPicPr>
        <p:blipFill>
          <a:blip r:embed="rId6"/>
          <a:stretch>
            <a:fillRect/>
          </a:stretch>
        </p:blipFill>
        <p:spPr>
          <a:xfrm>
            <a:off x="3746999" y="4311406"/>
            <a:ext cx="260347" cy="303738"/>
          </a:xfrm>
          <a:prstGeom prst="rect">
            <a:avLst/>
          </a:prstGeom>
        </p:spPr>
      </p:pic>
      <p:cxnSp>
        <p:nvCxnSpPr>
          <p:cNvPr id="55" name="Connecteur en angle 74"/>
          <p:cNvCxnSpPr/>
          <p:nvPr/>
        </p:nvCxnSpPr>
        <p:spPr>
          <a:xfrm rot="16200000" flipV="1">
            <a:off x="801651" y="3988442"/>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56" name="TextBox 22"/>
          <p:cNvSpPr txBox="1"/>
          <p:nvPr/>
        </p:nvSpPr>
        <p:spPr>
          <a:xfrm>
            <a:off x="353485" y="2342574"/>
            <a:ext cx="1403288"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GUINEE</a:t>
            </a:r>
            <a:endParaRPr lang="en-GB" dirty="0"/>
          </a:p>
        </p:txBody>
      </p:sp>
      <p:sp>
        <p:nvSpPr>
          <p:cNvPr id="59" name="TextBox 44"/>
          <p:cNvSpPr txBox="1"/>
          <p:nvPr/>
        </p:nvSpPr>
        <p:spPr>
          <a:xfrm>
            <a:off x="410541" y="2633518"/>
            <a:ext cx="1722443" cy="316108"/>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NOUVELLES MANIFESTATIONS A CONAKRY</a:t>
            </a:r>
            <a:endParaRPr lang="en-GB" dirty="0"/>
          </a:p>
        </p:txBody>
      </p:sp>
      <p:cxnSp>
        <p:nvCxnSpPr>
          <p:cNvPr id="62" name="Connecteur en angle 76"/>
          <p:cNvCxnSpPr/>
          <p:nvPr/>
        </p:nvCxnSpPr>
        <p:spPr>
          <a:xfrm rot="16200000" flipH="1">
            <a:off x="373007" y="2669186"/>
            <a:ext cx="377655" cy="633604"/>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pic>
        <p:nvPicPr>
          <p:cNvPr id="67" name="Image 1"/>
          <p:cNvPicPr>
            <a:picLocks noChangeAspect="1"/>
          </p:cNvPicPr>
          <p:nvPr/>
        </p:nvPicPr>
        <p:blipFill>
          <a:blip r:embed="rId6"/>
          <a:stretch>
            <a:fillRect/>
          </a:stretch>
        </p:blipFill>
        <p:spPr>
          <a:xfrm>
            <a:off x="68634" y="2538913"/>
            <a:ext cx="277423" cy="323660"/>
          </a:xfrm>
          <a:prstGeom prst="rect">
            <a:avLst/>
          </a:prstGeom>
        </p:spPr>
      </p:pic>
      <p:pic>
        <p:nvPicPr>
          <p:cNvPr id="3" name="Imag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080" y="0"/>
            <a:ext cx="10705480" cy="849413"/>
          </a:xfrm>
          <a:prstGeom prst="rect">
            <a:avLst/>
          </a:prstGeom>
        </p:spPr>
      </p:pic>
      <p:sp>
        <p:nvSpPr>
          <p:cNvPr id="46" name="ZoneTexte 45"/>
          <p:cNvSpPr txBox="1"/>
          <p:nvPr/>
        </p:nvSpPr>
        <p:spPr>
          <a:xfrm>
            <a:off x="6721523" y="475406"/>
            <a:ext cx="1584176" cy="261610"/>
          </a:xfrm>
          <a:prstGeom prst="rect">
            <a:avLst/>
          </a:prstGeom>
          <a:noFill/>
        </p:spPr>
        <p:txBody>
          <a:bodyPr wrap="square" rtlCol="0">
            <a:spAutoFit/>
          </a:bodyPr>
          <a:lstStyle/>
          <a:p>
            <a:r>
              <a:rPr lang="fr-CA" sz="1050" dirty="0" smtClean="0">
                <a:solidFill>
                  <a:schemeClr val="bg2">
                    <a:lumMod val="75000"/>
                  </a:schemeClr>
                </a:solidFill>
                <a:latin typeface="Arial" panose="020B0604020202020204" pitchFamily="34" charset="0"/>
                <a:cs typeface="Arial" panose="020B0604020202020204" pitchFamily="34" charset="0"/>
              </a:rPr>
              <a:t>28 avril </a:t>
            </a:r>
            <a:r>
              <a:rPr lang="fr-CA" sz="1050" dirty="0" smtClean="0">
                <a:solidFill>
                  <a:schemeClr val="bg2">
                    <a:lumMod val="75000"/>
                  </a:schemeClr>
                </a:solidFill>
                <a:latin typeface="Arial" panose="020B0604020202020204" pitchFamily="34" charset="0"/>
                <a:cs typeface="Arial" panose="020B0604020202020204" pitchFamily="34" charset="0"/>
              </a:rPr>
              <a:t>– </a:t>
            </a:r>
            <a:r>
              <a:rPr lang="fr-CA" sz="1050" dirty="0" smtClean="0">
                <a:solidFill>
                  <a:schemeClr val="bg2">
                    <a:lumMod val="75000"/>
                  </a:schemeClr>
                </a:solidFill>
                <a:latin typeface="Arial" panose="020B0604020202020204" pitchFamily="34" charset="0"/>
                <a:cs typeface="Arial" panose="020B0604020202020204" pitchFamily="34" charset="0"/>
              </a:rPr>
              <a:t>05 mai </a:t>
            </a:r>
            <a:r>
              <a:rPr lang="fr-CA" sz="1050" dirty="0" smtClean="0">
                <a:solidFill>
                  <a:schemeClr val="bg2">
                    <a:lumMod val="75000"/>
                  </a:schemeClr>
                </a:solidFill>
                <a:latin typeface="Arial" panose="020B0604020202020204" pitchFamily="34" charset="0"/>
                <a:cs typeface="Arial" panose="020B0604020202020204" pitchFamily="34" charset="0"/>
              </a:rPr>
              <a:t>2015</a:t>
            </a:r>
            <a:endParaRPr lang="fr-CA" sz="1050" dirty="0">
              <a:solidFill>
                <a:schemeClr val="bg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5512</TotalTime>
  <Words>816</Words>
  <Application>Microsoft Office PowerPoint</Application>
  <PresentationFormat>Personnalisé</PresentationFormat>
  <Paragraphs>50</Paragraphs>
  <Slides>1</Slides>
  <Notes>1</Notes>
  <HiddenSlides>0</HiddenSlides>
  <MMClips>0</MMClips>
  <ScaleCrop>false</ScaleCrop>
  <HeadingPairs>
    <vt:vector size="4" baseType="variant">
      <vt:variant>
        <vt:lpstr>Thème</vt:lpstr>
      </vt:variant>
      <vt:variant>
        <vt:i4>1</vt:i4>
      </vt:variant>
      <vt:variant>
        <vt:lpstr>Titres des diapositives</vt:lpstr>
      </vt:variant>
      <vt:variant>
        <vt:i4>1</vt:i4>
      </vt:variant>
    </vt:vector>
  </HeadingPairs>
  <TitlesOfParts>
    <vt:vector size="2" baseType="lpstr">
      <vt:lpstr>Office Theme</vt:lpstr>
      <vt:lpstr>Présentation PowerPoint</vt:lpstr>
    </vt:vector>
  </TitlesOfParts>
  <Company>OCHA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cp:lastModifiedBy>
  <cp:revision>624</cp:revision>
  <cp:lastPrinted>2015-05-05T16:49:01Z</cp:lastPrinted>
  <dcterms:created xsi:type="dcterms:W3CDTF">2014-03-10T10:37:19Z</dcterms:created>
  <dcterms:modified xsi:type="dcterms:W3CDTF">2015-05-05T18:41:11Z</dcterms:modified>
</cp:coreProperties>
</file>