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26DB6"/>
    <a:srgbClr val="FF721E"/>
    <a:srgbClr val="036BB6"/>
    <a:srgbClr val="404040"/>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522" y="-139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10/11/2015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10/11/2015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10/11/2015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10/11/2015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10/11/2015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10/11/2015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10/11/2015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10/11/2015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10/11/2015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10/11/2015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10/11/2015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10/11/2015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10/11/2015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10/11/2015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 y="851906"/>
            <a:ext cx="6671788" cy="6008914"/>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03 – 09 Nov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90525"/>
          </a:xfrm>
          <a:prstGeom prst="rect">
            <a:avLst/>
          </a:prstGeom>
          <a:noFill/>
        </p:spPr>
        <p:txBody>
          <a:bodyPr wrap="square" lIns="99569" tIns="49785" rIns="99569" bIns="49785" rtlCol="0">
            <a:noAutofit/>
          </a:bodyPr>
          <a:lstStyle/>
          <a:p>
            <a:r>
              <a:rPr lang="fr-FR" sz="1000" b="1" dirty="0" smtClean="0">
                <a:solidFill>
                  <a:srgbClr val="FF721E"/>
                </a:solidFill>
                <a:latin typeface="Arial"/>
              </a:rPr>
              <a:t>CAMEROUN</a:t>
            </a:r>
          </a:p>
          <a:p>
            <a:r>
              <a:rPr lang="fr-FR" sz="900" b="1" dirty="0" smtClean="0">
                <a:solidFill>
                  <a:srgbClr val="026DB6"/>
                </a:solidFill>
                <a:latin typeface="Arial" panose="020B0604020202020204" pitchFamily="34" charset="0"/>
                <a:cs typeface="Arial" panose="020B0604020202020204" pitchFamily="34" charset="0"/>
              </a:rPr>
              <a:t>TROIS MORTS DANS UN ATTENTAT SUICIDE</a:t>
            </a:r>
          </a:p>
          <a:p>
            <a:pPr algn="just"/>
            <a:r>
              <a:rPr lang="fr-FR" sz="800" dirty="0" smtClean="0">
                <a:solidFill>
                  <a:srgbClr val="A6A6A6"/>
                </a:solidFill>
                <a:latin typeface="Arial" panose="020B0604020202020204" pitchFamily="34" charset="0"/>
                <a:cs typeface="Arial" panose="020B0604020202020204" pitchFamily="34" charset="0"/>
              </a:rPr>
              <a:t>Au </a:t>
            </a:r>
            <a:r>
              <a:rPr lang="fr-FR" sz="800" dirty="0">
                <a:solidFill>
                  <a:srgbClr val="A6A6A6"/>
                </a:solidFill>
                <a:latin typeface="Arial" panose="020B0604020202020204" pitchFamily="34" charset="0"/>
                <a:cs typeface="Arial" panose="020B0604020202020204" pitchFamily="34" charset="0"/>
              </a:rPr>
              <a:t>moins trois personnes ont été tuées et 19 autres blessées dans un attentat-suicide, le 9 novembre, sur un marché de Fotokol, localité de la région de l'Extrême Nord. Un deuxième agresseur a été tué par les forces de sécurité avant d'exploser son engin explosif. Les militants de Boko Haram sont soupçonnés d'être derrière la série d'attentat-suicides qui secoue la région de l'Extrême-Nord depuis juin</a:t>
            </a:r>
            <a:r>
              <a:rPr lang="fr-FR" sz="800" dirty="0" smtClean="0">
                <a:solidFill>
                  <a:srgbClr val="A6A6A6"/>
                </a:solidFill>
                <a:latin typeface="Arial" panose="020B0604020202020204" pitchFamily="34" charset="0"/>
                <a:cs typeface="Arial" panose="020B0604020202020204" pitchFamily="34" charset="0"/>
              </a:rPr>
              <a:t>.</a:t>
            </a:r>
          </a:p>
          <a:p>
            <a:pPr algn="just"/>
            <a:r>
              <a:rPr lang="en-GB" sz="100" dirty="0" smtClean="0">
                <a:solidFill>
                  <a:srgbClr val="A6A6A6"/>
                </a:solidFill>
                <a:latin typeface="Arial" panose="020B0604020202020204" pitchFamily="34" charset="0"/>
                <a:cs typeface="Arial" panose="020B0604020202020204" pitchFamily="34" charset="0"/>
              </a:rPr>
              <a:t> </a:t>
            </a:r>
            <a:endParaRPr lang="en-GB" sz="100" dirty="0">
              <a:solidFill>
                <a:srgbClr val="A6A6A6"/>
              </a:solidFill>
              <a:latin typeface="Arial" panose="020B0604020202020204" pitchFamily="34" charset="0"/>
              <a:cs typeface="Arial" panose="020B0604020202020204" pitchFamily="34" charset="0"/>
            </a:endParaRPr>
          </a:p>
          <a:p>
            <a:r>
              <a:rPr lang="en-GB" sz="1000" b="1" dirty="0" smtClean="0">
                <a:solidFill>
                  <a:srgbClr val="FF721E"/>
                </a:solidFill>
                <a:latin typeface="Arial"/>
              </a:rPr>
              <a:t>RÉPUBLIQUE CENTRAFRICAINE (RCA</a:t>
            </a:r>
            <a:r>
              <a:rPr lang="en-GB" sz="1000" b="1" dirty="0">
                <a:solidFill>
                  <a:srgbClr val="FF721E"/>
                </a:solidFill>
                <a:latin typeface="Arial"/>
              </a:rPr>
              <a:t>)</a:t>
            </a:r>
            <a:r>
              <a:rPr lang="en-GB" sz="1000" b="1" dirty="0"/>
              <a:t>	</a:t>
            </a:r>
            <a:endParaRPr lang="fr-FR" sz="1000" dirty="0"/>
          </a:p>
          <a:p>
            <a:r>
              <a:rPr lang="fr-CA" sz="900" b="1" dirty="0" smtClean="0">
                <a:solidFill>
                  <a:srgbClr val="026DB6"/>
                </a:solidFill>
                <a:latin typeface="Arial" panose="020B0604020202020204" pitchFamily="34" charset="0"/>
                <a:cs typeface="Arial" panose="020B0604020202020204" pitchFamily="34" charset="0"/>
              </a:rPr>
              <a:t>LES RÉFUGIÉS PARTICIPERONT AUX ÉLECTIONS</a:t>
            </a:r>
            <a:endParaRPr lang="fr-FR" sz="900" b="1" dirty="0">
              <a:solidFill>
                <a:srgbClr val="026DB6"/>
              </a:solidFill>
              <a:latin typeface="Arial" panose="020B0604020202020204" pitchFamily="34" charset="0"/>
              <a:cs typeface="Arial" panose="020B0604020202020204" pitchFamily="34" charset="0"/>
            </a:endParaRPr>
          </a:p>
          <a:p>
            <a:pPr algn="just"/>
            <a:r>
              <a:rPr lang="fr-FR" sz="800" dirty="0">
                <a:solidFill>
                  <a:srgbClr val="A6A6A6"/>
                </a:solidFill>
                <a:latin typeface="Arial" panose="020B0604020202020204" pitchFamily="34" charset="0"/>
                <a:cs typeface="Arial" panose="020B0604020202020204" pitchFamily="34" charset="0"/>
              </a:rPr>
              <a:t>La République centrafricaine (RCA), le Cameroun et le HCR ont signé le 2 </a:t>
            </a:r>
            <a:r>
              <a:rPr lang="fr-FR" sz="800" dirty="0" smtClean="0">
                <a:solidFill>
                  <a:srgbClr val="A6A6A6"/>
                </a:solidFill>
                <a:latin typeface="Arial" panose="020B0604020202020204" pitchFamily="34" charset="0"/>
                <a:cs typeface="Arial" panose="020B0604020202020204" pitchFamily="34" charset="0"/>
              </a:rPr>
              <a:t>novembre </a:t>
            </a:r>
            <a:r>
              <a:rPr lang="fr-FR" sz="800" dirty="0">
                <a:solidFill>
                  <a:srgbClr val="A6A6A6"/>
                </a:solidFill>
                <a:latin typeface="Arial" panose="020B0604020202020204" pitchFamily="34" charset="0"/>
                <a:cs typeface="Arial" panose="020B0604020202020204" pitchFamily="34" charset="0"/>
              </a:rPr>
              <a:t>un accord tripartite qui permettra à plus de 109 000 réfugiés centrafricains au Cameroun, admissibles à voter, à prendre part aux élections générales du 27 décembre visant à mettre fin au gouvernement de transition actuel. Le Cameroun accueille environ 250 000 réfugiés centrafricains dans sa région de l'Est, voisine à la RCA.</a:t>
            </a:r>
            <a:r>
              <a:rPr lang="en-US" sz="500" dirty="0"/>
              <a:t> </a:t>
            </a:r>
            <a:endParaRPr lang="en-US" sz="500" dirty="0" smtClean="0"/>
          </a:p>
          <a:p>
            <a:pPr algn="just"/>
            <a:endParaRPr lang="en-GB" sz="100" dirty="0" smtClean="0">
              <a:solidFill>
                <a:srgbClr val="A6A6A6"/>
              </a:solidFill>
              <a:latin typeface="Arial" pitchFamily="34" charset="0"/>
              <a:cs typeface="Arial" pitchFamily="34" charset="0"/>
            </a:endParaRPr>
          </a:p>
          <a:p>
            <a:r>
              <a:rPr lang="fr-FR" sz="1000" b="1" dirty="0" smtClean="0">
                <a:solidFill>
                  <a:srgbClr val="FF721E"/>
                </a:solidFill>
                <a:latin typeface="Arial" panose="020B0604020202020204" pitchFamily="34" charset="0"/>
                <a:cs typeface="Arial" panose="020B0604020202020204" pitchFamily="34" charset="0"/>
              </a:rPr>
              <a:t>TCHAD</a:t>
            </a:r>
            <a:endParaRPr lang="en-GB" sz="1000" b="1" dirty="0" smtClean="0">
              <a:solidFill>
                <a:srgbClr val="FF721E"/>
              </a:solidFill>
              <a:latin typeface="Arial" panose="020B0604020202020204" pitchFamily="34" charset="0"/>
              <a:cs typeface="Arial" panose="020B0604020202020204" pitchFamily="34" charset="0"/>
            </a:endParaRPr>
          </a:p>
          <a:p>
            <a:r>
              <a:rPr lang="fr-CA" sz="900" b="1" dirty="0" smtClean="0">
                <a:solidFill>
                  <a:srgbClr val="026DB6"/>
                </a:solidFill>
                <a:latin typeface="Arial" panose="020B0604020202020204" pitchFamily="34" charset="0"/>
                <a:cs typeface="Arial" panose="020B0604020202020204" pitchFamily="34" charset="0"/>
              </a:rPr>
              <a:t>CINQ TUÉS DANS UNE ATTAQUE SUICIDE</a:t>
            </a:r>
            <a:endParaRPr lang="fr-FR" sz="900" b="1" dirty="0">
              <a:solidFill>
                <a:srgbClr val="026DB6"/>
              </a:solidFill>
              <a:latin typeface="Arial" panose="020B0604020202020204" pitchFamily="34" charset="0"/>
              <a:cs typeface="Arial" panose="020B0604020202020204" pitchFamily="34" charset="0"/>
            </a:endParaRPr>
          </a:p>
          <a:p>
            <a:pPr algn="just"/>
            <a:r>
              <a:rPr lang="fr-FR" sz="800" dirty="0">
                <a:solidFill>
                  <a:srgbClr val="A6A6A6"/>
                </a:solidFill>
                <a:latin typeface="Arial" panose="020B0604020202020204" pitchFamily="34" charset="0"/>
                <a:cs typeface="Arial" panose="020B0604020202020204" pitchFamily="34" charset="0"/>
              </a:rPr>
              <a:t>Le 8 novembre, deux kamikazes ont frappé le village de Ngouboua, sur les rives du lac Tchad, tuant cinq personnes. Boko Haram est soupçonné d'être derrière l'attentat perpétré par deux jeunes filles qui ont fait exploser leurs charges dans une zone peuplée. Jusqu'ici, aucun mouvement de population ou </a:t>
            </a:r>
            <a:r>
              <a:rPr lang="fr-FR" sz="800" dirty="0" smtClean="0">
                <a:solidFill>
                  <a:srgbClr val="A6A6A6"/>
                </a:solidFill>
                <a:latin typeface="Arial" panose="020B0604020202020204" pitchFamily="34" charset="0"/>
                <a:cs typeface="Arial" panose="020B0604020202020204" pitchFamily="34" charset="0"/>
              </a:rPr>
              <a:t>besoins </a:t>
            </a:r>
            <a:r>
              <a:rPr lang="fr-FR" sz="800" dirty="0">
                <a:solidFill>
                  <a:srgbClr val="A6A6A6"/>
                </a:solidFill>
                <a:latin typeface="Arial" panose="020B0604020202020204" pitchFamily="34" charset="0"/>
                <a:cs typeface="Arial" panose="020B0604020202020204" pitchFamily="34" charset="0"/>
              </a:rPr>
              <a:t>humanitaires liés à l'attaque n’ont été rapportés. En février, Ngouboua est devenu le premier village tchadien à être attaqué par des </a:t>
            </a:r>
            <a:r>
              <a:rPr lang="fr-FR" sz="800" dirty="0" smtClean="0">
                <a:solidFill>
                  <a:srgbClr val="A6A6A6"/>
                </a:solidFill>
                <a:latin typeface="Arial" panose="020B0604020202020204" pitchFamily="34" charset="0"/>
                <a:cs typeface="Arial" panose="020B0604020202020204" pitchFamily="34" charset="0"/>
              </a:rPr>
              <a:t>membres présumés de </a:t>
            </a:r>
            <a:r>
              <a:rPr lang="fr-FR" sz="800" dirty="0" err="1" smtClean="0">
                <a:solidFill>
                  <a:srgbClr val="A6A6A6"/>
                </a:solidFill>
                <a:latin typeface="Arial" panose="020B0604020202020204" pitchFamily="34" charset="0"/>
                <a:cs typeface="Arial" panose="020B0604020202020204" pitchFamily="34" charset="0"/>
              </a:rPr>
              <a:t>Boko</a:t>
            </a:r>
            <a:r>
              <a:rPr lang="fr-FR" sz="800" dirty="0" smtClean="0">
                <a:solidFill>
                  <a:srgbClr val="A6A6A6"/>
                </a:solidFill>
                <a:latin typeface="Arial" panose="020B0604020202020204" pitchFamily="34" charset="0"/>
                <a:cs typeface="Arial" panose="020B0604020202020204" pitchFamily="34" charset="0"/>
              </a:rPr>
              <a:t> </a:t>
            </a:r>
            <a:r>
              <a:rPr lang="fr-FR" sz="800" dirty="0">
                <a:solidFill>
                  <a:srgbClr val="A6A6A6"/>
                </a:solidFill>
                <a:latin typeface="Arial" panose="020B0604020202020204" pitchFamily="34" charset="0"/>
                <a:cs typeface="Arial" panose="020B0604020202020204" pitchFamily="34" charset="0"/>
              </a:rPr>
              <a:t>Haram</a:t>
            </a:r>
            <a:r>
              <a:rPr lang="fr-FR" sz="800" dirty="0" smtClean="0">
                <a:solidFill>
                  <a:srgbClr val="A6A6A6"/>
                </a:solidFill>
                <a:latin typeface="Arial" panose="020B0604020202020204" pitchFamily="34" charset="0"/>
                <a:cs typeface="Arial" panose="020B0604020202020204" pitchFamily="34" charset="0"/>
              </a:rPr>
              <a:t>.</a:t>
            </a:r>
          </a:p>
          <a:p>
            <a:pPr algn="just"/>
            <a:endParaRPr lang="en-GB" sz="100" dirty="0">
              <a:solidFill>
                <a:srgbClr val="A6A6A6"/>
              </a:solidFill>
              <a:latin typeface="Arial" panose="020B0604020202020204" pitchFamily="34" charset="0"/>
              <a:cs typeface="Arial" panose="020B0604020202020204" pitchFamily="34" charset="0"/>
            </a:endParaRPr>
          </a:p>
          <a:p>
            <a:r>
              <a:rPr lang="fr-FR" sz="1000" b="1" dirty="0" smtClean="0">
                <a:solidFill>
                  <a:srgbClr val="FF721E"/>
                </a:solidFill>
                <a:latin typeface="Arial" panose="020B0604020202020204" pitchFamily="34" charset="0"/>
                <a:cs typeface="Arial" panose="020B0604020202020204" pitchFamily="34" charset="0"/>
              </a:rPr>
              <a:t>NIGER</a:t>
            </a:r>
            <a:endParaRPr lang="en-GB" sz="1000" b="1" dirty="0">
              <a:solidFill>
                <a:srgbClr val="FF721E"/>
              </a:solidFill>
              <a:latin typeface="Arial" panose="020B0604020202020204" pitchFamily="34" charset="0"/>
              <a:cs typeface="Arial" panose="020B0604020202020204" pitchFamily="34" charset="0"/>
            </a:endParaRPr>
          </a:p>
          <a:p>
            <a:r>
              <a:rPr lang="fr-CA" sz="900" b="1" dirty="0" smtClean="0">
                <a:solidFill>
                  <a:srgbClr val="026DB6"/>
                </a:solidFill>
                <a:latin typeface="Arial" panose="020B0604020202020204" pitchFamily="34" charset="0"/>
                <a:cs typeface="Arial" panose="020B0604020202020204" pitchFamily="34" charset="0"/>
              </a:rPr>
              <a:t>PLUS DE 12 000 ENFANTS </a:t>
            </a:r>
            <a:r>
              <a:rPr lang="fr-CA" sz="900" b="1" dirty="0">
                <a:solidFill>
                  <a:srgbClr val="026DB6"/>
                </a:solidFill>
                <a:latin typeface="Arial" panose="020B0604020202020204" pitchFamily="34" charset="0"/>
                <a:cs typeface="Arial" panose="020B0604020202020204" pitchFamily="34" charset="0"/>
              </a:rPr>
              <a:t>NON </a:t>
            </a:r>
            <a:r>
              <a:rPr lang="fr-CA" sz="900" b="1" dirty="0" smtClean="0">
                <a:solidFill>
                  <a:srgbClr val="026DB6"/>
                </a:solidFill>
                <a:latin typeface="Arial" panose="020B0604020202020204" pitchFamily="34" charset="0"/>
                <a:cs typeface="Arial" panose="020B0604020202020204" pitchFamily="34" charset="0"/>
              </a:rPr>
              <a:t>SCOLARISÉS</a:t>
            </a:r>
            <a:r>
              <a:rPr lang="en-GB" sz="900" b="1" dirty="0" smtClean="0">
                <a:solidFill>
                  <a:srgbClr val="026DB6"/>
                </a:solidFill>
                <a:latin typeface="Arial" panose="020B0604020202020204" pitchFamily="34" charset="0"/>
                <a:cs typeface="Arial" panose="020B0604020202020204" pitchFamily="34" charset="0"/>
              </a:rPr>
              <a:t> </a:t>
            </a:r>
            <a:r>
              <a:rPr lang="fr-CA" sz="900" b="1" dirty="0" smtClean="0">
                <a:solidFill>
                  <a:srgbClr val="026DB6"/>
                </a:solidFill>
                <a:latin typeface="Arial" panose="020B0604020202020204" pitchFamily="34" charset="0"/>
                <a:cs typeface="Arial" panose="020B0604020202020204" pitchFamily="34" charset="0"/>
              </a:rPr>
              <a:t>À DIFFA</a:t>
            </a:r>
            <a:endParaRPr lang="fr-FR" sz="900" b="1" dirty="0">
              <a:solidFill>
                <a:srgbClr val="026DB6"/>
              </a:solidFill>
              <a:latin typeface="Arial" panose="020B0604020202020204" pitchFamily="34" charset="0"/>
              <a:cs typeface="Arial" panose="020B0604020202020204" pitchFamily="34" charset="0"/>
            </a:endParaRPr>
          </a:p>
          <a:p>
            <a:pPr algn="just"/>
            <a:r>
              <a:rPr lang="fr-FR" sz="800" dirty="0">
                <a:solidFill>
                  <a:srgbClr val="A6A6A6"/>
                </a:solidFill>
                <a:latin typeface="Arial" panose="020B0604020202020204" pitchFamily="34" charset="0"/>
                <a:cs typeface="Arial" panose="020B0604020202020204" pitchFamily="34" charset="0"/>
              </a:rPr>
              <a:t>Un total de 151 écoles a été fermé dans la région sud-est de Diffa, au Niger, en raison de l'insécurité et de la violence </a:t>
            </a:r>
            <a:r>
              <a:rPr lang="fr-FR" sz="800" dirty="0" smtClean="0">
                <a:solidFill>
                  <a:srgbClr val="A6A6A6"/>
                </a:solidFill>
                <a:latin typeface="Arial" panose="020B0604020202020204" pitchFamily="34" charset="0"/>
                <a:cs typeface="Arial" panose="020B0604020202020204" pitchFamily="34" charset="0"/>
              </a:rPr>
              <a:t>liées </a:t>
            </a:r>
            <a:r>
              <a:rPr lang="fr-FR" sz="800" dirty="0">
                <a:solidFill>
                  <a:srgbClr val="A6A6A6"/>
                </a:solidFill>
                <a:latin typeface="Arial" panose="020B0604020202020204" pitchFamily="34" charset="0"/>
                <a:cs typeface="Arial" panose="020B0604020202020204" pitchFamily="34" charset="0"/>
              </a:rPr>
              <a:t>à Boko Haram. </a:t>
            </a:r>
            <a:r>
              <a:rPr lang="fr-FR" sz="800" dirty="0" smtClean="0">
                <a:solidFill>
                  <a:srgbClr val="A6A6A6"/>
                </a:solidFill>
                <a:latin typeface="Arial" panose="020B0604020202020204" pitchFamily="34" charset="0"/>
                <a:cs typeface="Arial" panose="020B0604020202020204" pitchFamily="34" charset="0"/>
              </a:rPr>
              <a:t>De fait, 12 </a:t>
            </a:r>
            <a:r>
              <a:rPr lang="fr-FR" sz="800" dirty="0">
                <a:solidFill>
                  <a:srgbClr val="A6A6A6"/>
                </a:solidFill>
                <a:latin typeface="Arial" panose="020B0604020202020204" pitchFamily="34" charset="0"/>
                <a:cs typeface="Arial" panose="020B0604020202020204" pitchFamily="34" charset="0"/>
              </a:rPr>
              <a:t>631 enfants se sont retrouvés dans l’incapacité d’aller à l’école </a:t>
            </a:r>
            <a:r>
              <a:rPr lang="fr-FR" sz="800" dirty="0" smtClean="0">
                <a:solidFill>
                  <a:srgbClr val="A6A6A6"/>
                </a:solidFill>
                <a:latin typeface="Arial" panose="020B0604020202020204" pitchFamily="34" charset="0"/>
                <a:cs typeface="Arial" panose="020B0604020202020204" pitchFamily="34" charset="0"/>
              </a:rPr>
              <a:t>lorsque la nouvelle </a:t>
            </a:r>
            <a:r>
              <a:rPr lang="fr-FR" sz="800" dirty="0">
                <a:solidFill>
                  <a:srgbClr val="A6A6A6"/>
                </a:solidFill>
                <a:latin typeface="Arial" panose="020B0604020202020204" pitchFamily="34" charset="0"/>
                <a:cs typeface="Arial" panose="020B0604020202020204" pitchFamily="34" charset="0"/>
              </a:rPr>
              <a:t>année scolaire </a:t>
            </a:r>
            <a:r>
              <a:rPr lang="fr-FR" sz="800" dirty="0" smtClean="0">
                <a:solidFill>
                  <a:srgbClr val="A6A6A6"/>
                </a:solidFill>
                <a:latin typeface="Arial" panose="020B0604020202020204" pitchFamily="34" charset="0"/>
                <a:cs typeface="Arial" panose="020B0604020202020204" pitchFamily="34" charset="0"/>
              </a:rPr>
              <a:t>a débuté en </a:t>
            </a:r>
            <a:r>
              <a:rPr lang="fr-FR" sz="800" dirty="0">
                <a:solidFill>
                  <a:srgbClr val="A6A6A6"/>
                </a:solidFill>
                <a:latin typeface="Arial" panose="020B0604020202020204" pitchFamily="34" charset="0"/>
                <a:cs typeface="Arial" panose="020B0604020202020204" pitchFamily="34" charset="0"/>
              </a:rPr>
              <a:t>octobre. Le gouvernement et les organisations humanitaires travaillent sur les moyens d'aider les enfants à retourner à l'école avant la fin novembre</a:t>
            </a:r>
            <a:r>
              <a:rPr lang="fr-FR" sz="800" dirty="0" smtClean="0">
                <a:solidFill>
                  <a:srgbClr val="A6A6A6"/>
                </a:solidFill>
                <a:latin typeface="Arial" panose="020B0604020202020204" pitchFamily="34" charset="0"/>
                <a:cs typeface="Arial" panose="020B0604020202020204" pitchFamily="34" charset="0"/>
              </a:rPr>
              <a:t>.</a:t>
            </a:r>
          </a:p>
          <a:p>
            <a:pPr algn="just"/>
            <a:r>
              <a:rPr lang="en-GB" sz="100" dirty="0"/>
              <a:t> </a:t>
            </a:r>
            <a:r>
              <a:rPr lang="en-US" sz="100" dirty="0"/>
              <a:t> </a:t>
            </a:r>
            <a:endParaRPr lang="en-US" sz="100" dirty="0" smtClean="0"/>
          </a:p>
          <a:p>
            <a:r>
              <a:rPr lang="fr-FR" sz="1000" b="1" dirty="0" smtClean="0">
                <a:solidFill>
                  <a:srgbClr val="FF721E"/>
                </a:solidFill>
                <a:latin typeface="Arial" panose="020B0604020202020204" pitchFamily="34" charset="0"/>
                <a:cs typeface="Arial" panose="020B0604020202020204" pitchFamily="34" charset="0"/>
              </a:rPr>
              <a:t>NIGERIA</a:t>
            </a:r>
            <a:endParaRPr lang="en-GB" sz="1000" b="1" dirty="0">
              <a:solidFill>
                <a:srgbClr val="FF721E"/>
              </a:solidFill>
              <a:latin typeface="Arial" panose="020B0604020202020204" pitchFamily="34" charset="0"/>
              <a:cs typeface="Arial" panose="020B0604020202020204" pitchFamily="34" charset="0"/>
            </a:endParaRPr>
          </a:p>
          <a:p>
            <a:r>
              <a:rPr lang="en-GB" sz="900" b="1" dirty="0">
                <a:solidFill>
                  <a:srgbClr val="026DB6"/>
                </a:solidFill>
                <a:latin typeface="Arial" panose="020B0604020202020204" pitchFamily="34" charset="0"/>
                <a:cs typeface="Arial" panose="020B0604020202020204" pitchFamily="34" charset="0"/>
              </a:rPr>
              <a:t>SEPT TUÉS A </a:t>
            </a:r>
            <a:r>
              <a:rPr lang="en-GB" sz="900" b="1" dirty="0" smtClean="0">
                <a:solidFill>
                  <a:srgbClr val="026DB6"/>
                </a:solidFill>
                <a:latin typeface="Arial" panose="020B0604020202020204" pitchFamily="34" charset="0"/>
                <a:cs typeface="Arial" panose="020B0604020202020204" pitchFamily="34" charset="0"/>
              </a:rPr>
              <a:t>TARABA</a:t>
            </a:r>
          </a:p>
          <a:p>
            <a:pPr algn="just"/>
            <a:r>
              <a:rPr lang="fr-FR" sz="800" dirty="0">
                <a:solidFill>
                  <a:srgbClr val="A6A6A6"/>
                </a:solidFill>
                <a:latin typeface="Arial" panose="020B0604020202020204" pitchFamily="34" charset="0"/>
                <a:cs typeface="Arial" panose="020B0604020202020204" pitchFamily="34" charset="0"/>
              </a:rPr>
              <a:t>Des violences ont éclaté dans la ville de Wukari dans l'État de Taraba, le 8 novembre, après l'annulation de l'élection du gouverneur </a:t>
            </a:r>
            <a:r>
              <a:rPr lang="fr-FR" sz="800" smtClean="0">
                <a:solidFill>
                  <a:srgbClr val="A6A6A6"/>
                </a:solidFill>
                <a:latin typeface="Arial" panose="020B0604020202020204" pitchFamily="34" charset="0"/>
                <a:cs typeface="Arial" panose="020B0604020202020204" pitchFamily="34" charset="0"/>
              </a:rPr>
              <a:t>sortant. L'autorité </a:t>
            </a:r>
            <a:r>
              <a:rPr lang="fr-FR" sz="800" dirty="0">
                <a:solidFill>
                  <a:srgbClr val="A6A6A6"/>
                </a:solidFill>
                <a:latin typeface="Arial" panose="020B0604020202020204" pitchFamily="34" charset="0"/>
                <a:cs typeface="Arial" panose="020B0604020202020204" pitchFamily="34" charset="0"/>
              </a:rPr>
              <a:t>de l'État pour la gestion des urgences et la Croix-Rouge ont signalé une violence généralisée et une destruction de biens au cours des heurts qui ont coûté la vie à sept personnes </a:t>
            </a:r>
            <a:r>
              <a:rPr lang="fr-FR" sz="800" dirty="0" smtClean="0">
                <a:solidFill>
                  <a:srgbClr val="A6A6A6"/>
                </a:solidFill>
                <a:latin typeface="Arial" panose="020B0604020202020204" pitchFamily="34" charset="0"/>
                <a:cs typeface="Arial" panose="020B0604020202020204" pitchFamily="34" charset="0"/>
              </a:rPr>
              <a:t>et en a blessé </a:t>
            </a:r>
            <a:r>
              <a:rPr lang="fr-FR" sz="800" dirty="0">
                <a:solidFill>
                  <a:srgbClr val="A6A6A6"/>
                </a:solidFill>
                <a:latin typeface="Arial" panose="020B0604020202020204" pitchFamily="34" charset="0"/>
                <a:cs typeface="Arial" panose="020B0604020202020204" pitchFamily="34" charset="0"/>
              </a:rPr>
              <a:t>16 autres</a:t>
            </a:r>
            <a:r>
              <a:rPr lang="fr-FR" sz="800" dirty="0" smtClean="0">
                <a:solidFill>
                  <a:srgbClr val="A6A6A6"/>
                </a:solidFill>
                <a:latin typeface="Arial" panose="020B0604020202020204" pitchFamily="34" charset="0"/>
                <a:cs typeface="Arial" panose="020B0604020202020204" pitchFamily="34" charset="0"/>
              </a:rPr>
              <a:t>. </a:t>
            </a:r>
            <a:endParaRPr lang="en-US" sz="500" dirty="0">
              <a:solidFill>
                <a:srgbClr val="A6A6A6"/>
              </a:solidFill>
              <a:latin typeface="Arial" pitchFamily="34" charset="0"/>
              <a:cs typeface="Arial" pitchFamily="34" charset="0"/>
            </a:endParaRPr>
          </a:p>
          <a:p>
            <a:endParaRPr lang="en-GB" sz="100" b="1" dirty="0" smtClean="0">
              <a:solidFill>
                <a:srgbClr val="FF721E"/>
              </a:solidFill>
              <a:latin typeface="Arial"/>
            </a:endParaRPr>
          </a:p>
          <a:p>
            <a:r>
              <a:rPr lang="en-GB" sz="1000" b="1" dirty="0" smtClean="0">
                <a:solidFill>
                  <a:srgbClr val="FF721E"/>
                </a:solidFill>
                <a:latin typeface="Arial"/>
              </a:rPr>
              <a:t>MALADIE A VIRUS EBOLA/ </a:t>
            </a:r>
            <a:r>
              <a:rPr lang="fr-FR" sz="1000" b="1" dirty="0" smtClean="0">
                <a:solidFill>
                  <a:srgbClr val="FF721E"/>
                </a:solidFill>
                <a:latin typeface="Arial"/>
              </a:rPr>
              <a:t>REGIONAL</a:t>
            </a:r>
          </a:p>
          <a:p>
            <a:r>
              <a:rPr lang="en-GB" sz="900" b="1" dirty="0" smtClean="0">
                <a:solidFill>
                  <a:srgbClr val="026DB6"/>
                </a:solidFill>
                <a:latin typeface="Arial" panose="020B0604020202020204" pitchFamily="34" charset="0"/>
                <a:cs typeface="Arial" panose="020B0604020202020204" pitchFamily="34" charset="0"/>
              </a:rPr>
              <a:t>LA SIERRA </a:t>
            </a:r>
            <a:r>
              <a:rPr lang="en-GB" sz="900" b="1" dirty="0">
                <a:solidFill>
                  <a:srgbClr val="026DB6"/>
                </a:solidFill>
                <a:latin typeface="Arial" panose="020B0604020202020204" pitchFamily="34" charset="0"/>
                <a:cs typeface="Arial" panose="020B0604020202020204" pitchFamily="34" charset="0"/>
              </a:rPr>
              <a:t>LEONE </a:t>
            </a:r>
            <a:r>
              <a:rPr lang="en-GB" sz="900" b="1" dirty="0" smtClean="0">
                <a:solidFill>
                  <a:srgbClr val="026DB6"/>
                </a:solidFill>
                <a:latin typeface="Arial" panose="020B0604020202020204" pitchFamily="34" charset="0"/>
                <a:cs typeface="Arial" panose="020B0604020202020204" pitchFamily="34" charset="0"/>
              </a:rPr>
              <a:t>DÉCLARÉE EXEMPTE DU VIRUS</a:t>
            </a:r>
          </a:p>
          <a:p>
            <a:pPr algn="just"/>
            <a:r>
              <a:rPr lang="fr-FR" sz="800" dirty="0">
                <a:solidFill>
                  <a:srgbClr val="A6A6A6"/>
                </a:solidFill>
                <a:latin typeface="Arial" panose="020B0604020202020204" pitchFamily="34" charset="0"/>
                <a:cs typeface="Arial" panose="020B0604020202020204" pitchFamily="34" charset="0"/>
              </a:rPr>
              <a:t>La Sierra Leone a été déclarée exempte du virus Ebola, le 7 novembre, 42 jours après le dernier cas confirmé. Le pays a enregistré son premier cas d'Ebola en mai 2014. Depuis lors, le virus a infecté 8 704 personnes </a:t>
            </a:r>
            <a:r>
              <a:rPr lang="fr-FR" sz="800" dirty="0" smtClean="0">
                <a:solidFill>
                  <a:srgbClr val="A6A6A6"/>
                </a:solidFill>
                <a:latin typeface="Arial" panose="020B0604020202020204" pitchFamily="34" charset="0"/>
                <a:cs typeface="Arial" panose="020B0604020202020204" pitchFamily="34" charset="0"/>
              </a:rPr>
              <a:t>et tué </a:t>
            </a:r>
            <a:r>
              <a:rPr lang="fr-FR" sz="800" dirty="0">
                <a:solidFill>
                  <a:srgbClr val="A6A6A6"/>
                </a:solidFill>
                <a:latin typeface="Arial" panose="020B0604020202020204" pitchFamily="34" charset="0"/>
                <a:cs typeface="Arial" panose="020B0604020202020204" pitchFamily="34" charset="0"/>
              </a:rPr>
              <a:t>3 589 autres. </a:t>
            </a:r>
            <a:r>
              <a:rPr lang="fr-FR" sz="800" dirty="0" smtClean="0">
                <a:solidFill>
                  <a:srgbClr val="A6A6A6"/>
                </a:solidFill>
                <a:latin typeface="Arial" panose="020B0604020202020204" pitchFamily="34" charset="0"/>
                <a:cs typeface="Arial" panose="020B0604020202020204" pitchFamily="34" charset="0"/>
              </a:rPr>
              <a:t>Le pays a commencé </a:t>
            </a:r>
            <a:r>
              <a:rPr lang="fr-FR" sz="800" dirty="0">
                <a:solidFill>
                  <a:srgbClr val="A6A6A6"/>
                </a:solidFill>
                <a:latin typeface="Arial" panose="020B0604020202020204" pitchFamily="34" charset="0"/>
                <a:cs typeface="Arial" panose="020B0604020202020204" pitchFamily="34" charset="0"/>
              </a:rPr>
              <a:t>une «période de surveillance renforcée" de 90 jours pour assurer la détection précoce de nouveaux cas possibles. La Guinée n'a signalé aucun cas dans la semaine se terminant le 8 novembre. Quatre patients Ebola sont actuellement en cours de traitement et 71 contacts sont surveillés.</a:t>
            </a:r>
            <a:r>
              <a:rPr lang="en-US" sz="800" dirty="0"/>
              <a:t> </a:t>
            </a:r>
            <a:endParaRPr lang="fr-FR" sz="800"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REGIONAL </a:t>
            </a:r>
            <a:endParaRPr lang="en-GB" dirty="0"/>
          </a:p>
        </p:txBody>
      </p:sp>
      <p:sp>
        <p:nvSpPr>
          <p:cNvPr id="34" name="TextBox 44"/>
          <p:cNvSpPr txBox="1"/>
          <p:nvPr/>
        </p:nvSpPr>
        <p:spPr>
          <a:xfrm>
            <a:off x="364820" y="4561998"/>
            <a:ext cx="1444992"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a:t>LA SIERRA LEONE </a:t>
            </a:r>
            <a:r>
              <a:rPr lang="en-GB" dirty="0" smtClean="0"/>
              <a:t>DÉCLARÉE </a:t>
            </a:r>
            <a:r>
              <a:rPr lang="en-GB" dirty="0"/>
              <a:t>EXEMPTE </a:t>
            </a:r>
            <a:r>
              <a:rPr lang="en-GB" dirty="0" smtClean="0"/>
              <a:t/>
            </a:r>
            <a:br>
              <a:rPr lang="en-GB" dirty="0" smtClean="0"/>
            </a:br>
            <a:r>
              <a:rPr lang="en-GB" dirty="0" smtClean="0"/>
              <a:t>DU VIRUS EBOLA</a:t>
            </a:r>
            <a:endParaRPr lang="en-GB" dirty="0"/>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3099266" y="3037306"/>
            <a:ext cx="78508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2" name="ZoneTexte 1"/>
          <p:cNvSpPr txBox="1"/>
          <p:nvPr/>
        </p:nvSpPr>
        <p:spPr>
          <a:xfrm>
            <a:off x="12904" y="6934755"/>
            <a:ext cx="6667915" cy="415498"/>
          </a:xfrm>
          <a:prstGeom prst="rect">
            <a:avLst/>
          </a:prstGeom>
          <a:solidFill>
            <a:schemeClr val="bg1"/>
          </a:solidFill>
        </p:spPr>
        <p:txBody>
          <a:bodyPr wrap="square" rtlCol="0">
            <a:spAutoFit/>
          </a:bodyPr>
          <a:lstStyle/>
          <a:p>
            <a:pPr lvl="0">
              <a:spcAft>
                <a:spcPts val="600"/>
              </a:spcAft>
            </a:pPr>
            <a:r>
              <a:rPr lang="en-GB" sz="900" b="1" dirty="0">
                <a:solidFill>
                  <a:srgbClr val="659AD2"/>
                </a:solidFill>
                <a:latin typeface="Arial" panose="020B0604020202020204" pitchFamily="34" charset="0"/>
                <a:cs typeface="Arial" panose="020B0604020202020204" pitchFamily="34" charset="0"/>
              </a:rPr>
              <a:t>Date de </a:t>
            </a:r>
            <a:r>
              <a:rPr lang="en-GB" sz="900" b="1" dirty="0" err="1">
                <a:solidFill>
                  <a:srgbClr val="659AD2"/>
                </a:solidFill>
                <a:latin typeface="Arial" panose="020B0604020202020204" pitchFamily="34" charset="0"/>
                <a:cs typeface="Arial" panose="020B0604020202020204" pitchFamily="34" charset="0"/>
              </a:rPr>
              <a:t>création</a:t>
            </a:r>
            <a:r>
              <a:rPr lang="en-GB" sz="900" dirty="0">
                <a:solidFill>
                  <a:srgbClr val="659AD2"/>
                </a:solidFill>
                <a:latin typeface="Arial" panose="020B0604020202020204" pitchFamily="34" charset="0"/>
                <a:cs typeface="Arial" panose="020B0604020202020204" pitchFamily="34" charset="0"/>
              </a:rPr>
              <a:t>: </a:t>
            </a:r>
            <a:r>
              <a:rPr lang="en-GB" sz="900" dirty="0" smtClean="0">
                <a:solidFill>
                  <a:srgbClr val="659AD2"/>
                </a:solidFill>
                <a:latin typeface="Arial" panose="020B0604020202020204" pitchFamily="34" charset="0"/>
                <a:cs typeface="Arial" panose="020B0604020202020204" pitchFamily="34" charset="0"/>
              </a:rPr>
              <a:t>10 </a:t>
            </a:r>
            <a:r>
              <a:rPr lang="en-GB" sz="900" dirty="0" err="1">
                <a:solidFill>
                  <a:srgbClr val="659AD2"/>
                </a:solidFill>
                <a:latin typeface="Arial" panose="020B0604020202020204" pitchFamily="34" charset="0"/>
                <a:cs typeface="Arial" panose="020B0604020202020204" pitchFamily="34" charset="0"/>
              </a:rPr>
              <a:t>novembre</a:t>
            </a:r>
            <a:r>
              <a:rPr lang="en-GB" sz="900" dirty="0">
                <a:solidFill>
                  <a:srgbClr val="659AD2"/>
                </a:solidFill>
                <a:latin typeface="Arial" panose="020B0604020202020204" pitchFamily="34" charset="0"/>
                <a:cs typeface="Arial" panose="020B0604020202020204" pitchFamily="34" charset="0"/>
              </a:rPr>
              <a:t> 2015      </a:t>
            </a:r>
            <a:r>
              <a:rPr lang="fr-FR" sz="900" b="1" dirty="0">
                <a:solidFill>
                  <a:srgbClr val="659AD2"/>
                </a:solidFill>
                <a:latin typeface="Arial" panose="020B0604020202020204" pitchFamily="34" charset="0"/>
                <a:cs typeface="Arial" panose="020B0604020202020204" pitchFamily="34" charset="0"/>
              </a:rPr>
              <a:t>Sources de données</a:t>
            </a:r>
            <a:r>
              <a:rPr lang="fr-FR" sz="900" dirty="0">
                <a:solidFill>
                  <a:srgbClr val="659AD2"/>
                </a:solidFill>
                <a:latin typeface="Arial" panose="020B0604020202020204" pitchFamily="34" charset="0"/>
                <a:cs typeface="Arial" panose="020B0604020202020204" pitchFamily="34" charset="0"/>
              </a:rPr>
              <a:t>: UNCS, </a:t>
            </a:r>
            <a:r>
              <a:rPr lang="fr-FR" sz="900" dirty="0" err="1">
                <a:solidFill>
                  <a:srgbClr val="659AD2"/>
                </a:solidFill>
                <a:latin typeface="Arial" panose="020B0604020202020204" pitchFamily="34" charset="0"/>
                <a:cs typeface="Arial" panose="020B0604020202020204" pitchFamily="34" charset="0"/>
              </a:rPr>
              <a:t>DevInfo</a:t>
            </a:r>
            <a:r>
              <a:rPr lang="fr-FR" sz="900" dirty="0">
                <a:solidFill>
                  <a:srgbClr val="659AD2"/>
                </a:solidFill>
                <a:latin typeface="Arial" panose="020B0604020202020204" pitchFamily="34" charset="0"/>
                <a:cs typeface="Arial" panose="020B0604020202020204" pitchFamily="34" charset="0"/>
              </a:rPr>
              <a:t>, OCHA.       </a:t>
            </a:r>
            <a:r>
              <a:rPr lang="fr-FR" sz="900" b="1" dirty="0">
                <a:solidFill>
                  <a:srgbClr val="659AD2"/>
                </a:solidFill>
                <a:latin typeface="Arial" panose="020B0604020202020204" pitchFamily="34" charset="0"/>
                <a:cs typeface="Arial" panose="020B0604020202020204" pitchFamily="34" charset="0"/>
              </a:rPr>
              <a:t>Contact</a:t>
            </a:r>
            <a:r>
              <a:rPr lang="fr-FR" sz="900" dirty="0">
                <a:solidFill>
                  <a:srgbClr val="659AD2"/>
                </a:solidFill>
                <a:latin typeface="Arial" panose="020B0604020202020204" pitchFamily="34" charset="0"/>
                <a:cs typeface="Arial" panose="020B0604020202020204" pitchFamily="34" charset="0"/>
              </a:rPr>
              <a:t>: ocharowca@un.org</a:t>
            </a:r>
          </a:p>
          <a:p>
            <a:pPr lvl="0">
              <a:spcAft>
                <a:spcPts val="600"/>
              </a:spcAft>
            </a:pPr>
            <a:r>
              <a:rPr lang="fr-FR" sz="7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sp>
        <p:nvSpPr>
          <p:cNvPr id="37" name="TextBox 22"/>
          <p:cNvSpPr txBox="1"/>
          <p:nvPr/>
        </p:nvSpPr>
        <p:spPr>
          <a:xfrm>
            <a:off x="5056404" y="3445786"/>
            <a:ext cx="432000" cy="216000"/>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41" name="TextBox 44"/>
          <p:cNvSpPr txBox="1"/>
          <p:nvPr/>
        </p:nvSpPr>
        <p:spPr>
          <a:xfrm>
            <a:off x="4666336" y="3816395"/>
            <a:ext cx="1371791" cy="180000"/>
          </a:xfrm>
          <a:prstGeom prst="rect">
            <a:avLst/>
          </a:prstGeom>
          <a:noFill/>
        </p:spPr>
        <p:txBody>
          <a:bodyPr wrap="square" lIns="0" tIns="0" rIns="0" bIns="0" rtlCol="0" anchor="ctr" anchorCtr="0">
            <a:noAutofit/>
          </a:bodyPr>
          <a:lstStyle/>
          <a:p>
            <a:r>
              <a:rPr lang="fr-CA" sz="900" b="1" dirty="0">
                <a:solidFill>
                  <a:srgbClr val="026DB6"/>
                </a:solidFill>
                <a:latin typeface="Arial" panose="020B0604020202020204" pitchFamily="34" charset="0"/>
                <a:cs typeface="Arial" panose="020B0604020202020204" pitchFamily="34" charset="0"/>
              </a:rPr>
              <a:t>LES </a:t>
            </a:r>
            <a:r>
              <a:rPr lang="fr-CA" sz="900" b="1" dirty="0" smtClean="0">
                <a:solidFill>
                  <a:srgbClr val="026DB6"/>
                </a:solidFill>
                <a:latin typeface="Arial" panose="020B0604020202020204" pitchFamily="34" charset="0"/>
                <a:cs typeface="Arial" panose="020B0604020202020204" pitchFamily="34" charset="0"/>
              </a:rPr>
              <a:t>RÉFUGIÉS </a:t>
            </a:r>
            <a:r>
              <a:rPr lang="fr-CA" sz="900" b="1" dirty="0">
                <a:solidFill>
                  <a:srgbClr val="026DB6"/>
                </a:solidFill>
                <a:latin typeface="Arial" panose="020B0604020202020204" pitchFamily="34" charset="0"/>
                <a:cs typeface="Arial" panose="020B0604020202020204" pitchFamily="34" charset="0"/>
              </a:rPr>
              <a:t>PARTICIPERONT AUX ÉLECTIONS</a:t>
            </a:r>
            <a:endParaRPr lang="fr-FR"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3708090" y="2262184"/>
            <a:ext cx="1111890" cy="293835"/>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ENFANTS </a:t>
            </a:r>
            <a:br>
              <a:rPr lang="fr-CA" sz="900" b="1" dirty="0" smtClean="0">
                <a:solidFill>
                  <a:srgbClr val="026DB6"/>
                </a:solidFill>
                <a:latin typeface="Arial" panose="020B0604020202020204" pitchFamily="34" charset="0"/>
                <a:cs typeface="Arial" panose="020B0604020202020204" pitchFamily="34" charset="0"/>
              </a:rPr>
            </a:br>
            <a:r>
              <a:rPr lang="fr-CA" sz="900" b="1" dirty="0" smtClean="0">
                <a:solidFill>
                  <a:srgbClr val="026DB6"/>
                </a:solidFill>
                <a:latin typeface="Arial" panose="020B0604020202020204" pitchFamily="34" charset="0"/>
                <a:cs typeface="Arial" panose="020B0604020202020204" pitchFamily="34" charset="0"/>
              </a:rPr>
              <a:t>NON SCOLARISÉS</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22"/>
          <p:cNvSpPr txBox="1"/>
          <p:nvPr/>
        </p:nvSpPr>
        <p:spPr>
          <a:xfrm>
            <a:off x="3067227" y="2015556"/>
            <a:ext cx="770577"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39" name="TextBox 22"/>
          <p:cNvSpPr txBox="1"/>
          <p:nvPr/>
        </p:nvSpPr>
        <p:spPr>
          <a:xfrm>
            <a:off x="2335826" y="4271040"/>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CAMEROUN</a:t>
            </a:r>
            <a:endParaRPr lang="en-GB" dirty="0"/>
          </a:p>
        </p:txBody>
      </p:sp>
      <p:sp>
        <p:nvSpPr>
          <p:cNvPr id="40" name="TextBox 44"/>
          <p:cNvSpPr txBox="1"/>
          <p:nvPr/>
        </p:nvSpPr>
        <p:spPr>
          <a:xfrm>
            <a:off x="2590837" y="4489944"/>
            <a:ext cx="1171687" cy="298799"/>
          </a:xfrm>
          <a:prstGeom prst="rect">
            <a:avLst/>
          </a:prstGeom>
          <a:noFill/>
        </p:spPr>
        <p:txBody>
          <a:bodyPr wrap="square" lIns="0" tIns="0" rIns="0" bIns="0" rtlCol="0" anchor="ctr" anchorCtr="0">
            <a:noAutofit/>
          </a:bodyPr>
          <a:lstStyle/>
          <a:p>
            <a:r>
              <a:rPr lang="fr-FR" sz="900" b="1" dirty="0">
                <a:solidFill>
                  <a:srgbClr val="026DB6"/>
                </a:solidFill>
                <a:latin typeface="Arial" panose="020B0604020202020204" pitchFamily="34" charset="0"/>
                <a:cs typeface="Arial" panose="020B0604020202020204" pitchFamily="34" charset="0"/>
              </a:rPr>
              <a:t>MORTS DANS UN ATTENTAT SUICIDE</a:t>
            </a:r>
            <a:endParaRPr lang="en-GB" sz="900" b="1" dirty="0">
              <a:solidFill>
                <a:srgbClr val="026DB6"/>
              </a:solidFill>
              <a:latin typeface="Arial" panose="020B0604020202020204" pitchFamily="34" charset="0"/>
              <a:cs typeface="Arial" panose="020B0604020202020204" pitchFamily="34" charset="0"/>
            </a:endParaRPr>
          </a:p>
        </p:txBody>
      </p:sp>
      <p:cxnSp>
        <p:nvCxnSpPr>
          <p:cNvPr id="52" name="Connecteur en angle 51"/>
          <p:cNvCxnSpPr/>
          <p:nvPr/>
        </p:nvCxnSpPr>
        <p:spPr>
          <a:xfrm flipV="1">
            <a:off x="2898428" y="4120625"/>
            <a:ext cx="1040213" cy="144918"/>
          </a:xfrm>
          <a:prstGeom prst="bentConnector3">
            <a:avLst>
              <a:gd name="adj1" fmla="val 5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270475" y="3276575"/>
            <a:ext cx="1020345"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MEURENT DANS DES VIOLENCES</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063132" y="3301591"/>
            <a:ext cx="177886"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7</a:t>
            </a:r>
          </a:p>
        </p:txBody>
      </p:sp>
      <p:sp>
        <p:nvSpPr>
          <p:cNvPr id="47" name="TextBox 48"/>
          <p:cNvSpPr txBox="1"/>
          <p:nvPr/>
        </p:nvSpPr>
        <p:spPr>
          <a:xfrm>
            <a:off x="2392613" y="4493880"/>
            <a:ext cx="152022" cy="216000"/>
          </a:xfrm>
          <a:prstGeom prst="rect">
            <a:avLst/>
          </a:prstGeom>
          <a:noFill/>
        </p:spPr>
        <p:txBody>
          <a:bodyPr wrap="square" lIns="0" tIns="0" rIns="0" bIns="0" rtlCol="0">
            <a:noAutofit/>
          </a:bodyPr>
          <a:lstStyle/>
          <a:p>
            <a:pPr algn="ctr"/>
            <a:r>
              <a:rPr lang="en-GB" sz="1600" b="1" dirty="0">
                <a:solidFill>
                  <a:srgbClr val="026DB6"/>
                </a:solidFill>
                <a:latin typeface="Arial" panose="020B0604020202020204" pitchFamily="34" charset="0"/>
                <a:cs typeface="Arial" panose="020B0604020202020204" pitchFamily="34" charset="0"/>
              </a:rPr>
              <a:t>3</a:t>
            </a:r>
          </a:p>
        </p:txBody>
      </p:sp>
      <p:sp>
        <p:nvSpPr>
          <p:cNvPr id="31" name="TextBox 22"/>
          <p:cNvSpPr txBox="1"/>
          <p:nvPr/>
        </p:nvSpPr>
        <p:spPr>
          <a:xfrm>
            <a:off x="4410596" y="2582654"/>
            <a:ext cx="640498"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TCHAD</a:t>
            </a:r>
            <a:endParaRPr lang="en-GB" dirty="0"/>
          </a:p>
        </p:txBody>
      </p:sp>
      <p:sp>
        <p:nvSpPr>
          <p:cNvPr id="33" name="TextBox 44"/>
          <p:cNvSpPr txBox="1"/>
          <p:nvPr/>
        </p:nvSpPr>
        <p:spPr>
          <a:xfrm>
            <a:off x="4792175" y="2808453"/>
            <a:ext cx="1109050" cy="298799"/>
          </a:xfrm>
          <a:prstGeom prst="rect">
            <a:avLst/>
          </a:prstGeom>
          <a:noFill/>
        </p:spPr>
        <p:txBody>
          <a:bodyPr wrap="square" lIns="0" tIns="0" rIns="0" bIns="0" rtlCol="0" anchor="ctr" anchorCtr="0">
            <a:noAutofit/>
          </a:bodyPr>
          <a:lstStyle/>
          <a:p>
            <a:r>
              <a:rPr lang="fr-CA" sz="900" b="1" dirty="0">
                <a:solidFill>
                  <a:srgbClr val="026DB6"/>
                </a:solidFill>
                <a:latin typeface="Arial" panose="020B0604020202020204" pitchFamily="34" charset="0"/>
                <a:cs typeface="Arial" panose="020B0604020202020204" pitchFamily="34" charset="0"/>
              </a:rPr>
              <a:t>TUÉS DANS UNE ATTAQUE SUICIDE</a:t>
            </a:r>
            <a:endParaRPr lang="en-GB" sz="900" b="1" dirty="0">
              <a:solidFill>
                <a:srgbClr val="026DB6"/>
              </a:solidFill>
              <a:latin typeface="Arial" panose="020B0604020202020204" pitchFamily="34" charset="0"/>
              <a:cs typeface="Arial" panose="020B0604020202020204" pitchFamily="34" charset="0"/>
            </a:endParaRPr>
          </a:p>
        </p:txBody>
      </p:sp>
      <p:sp>
        <p:nvSpPr>
          <p:cNvPr id="46" name="TextBox 48"/>
          <p:cNvSpPr txBox="1"/>
          <p:nvPr/>
        </p:nvSpPr>
        <p:spPr>
          <a:xfrm>
            <a:off x="4631317" y="2813875"/>
            <a:ext cx="99528"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5</a:t>
            </a:r>
          </a:p>
        </p:txBody>
      </p:sp>
      <p:sp>
        <p:nvSpPr>
          <p:cNvPr id="48" name="TextBox 48"/>
          <p:cNvSpPr txBox="1"/>
          <p:nvPr/>
        </p:nvSpPr>
        <p:spPr>
          <a:xfrm>
            <a:off x="3159986" y="2279045"/>
            <a:ext cx="49421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12m</a:t>
            </a:r>
            <a:endParaRPr lang="en-GB" sz="1600" b="1" dirty="0">
              <a:solidFill>
                <a:srgbClr val="026DB6"/>
              </a:solidFill>
              <a:latin typeface="Arial" panose="020B0604020202020204" pitchFamily="34" charset="0"/>
              <a:cs typeface="Arial" panose="020B0604020202020204" pitchFamily="34" charset="0"/>
            </a:endParaRPr>
          </a:p>
        </p:txBody>
      </p:sp>
      <p:pic>
        <p:nvPicPr>
          <p:cNvPr id="50" name="Image 65"/>
          <p:cNvPicPr>
            <a:picLocks noChangeAspect="1"/>
          </p:cNvPicPr>
          <p:nvPr/>
        </p:nvPicPr>
        <p:blipFill>
          <a:blip r:embed="rId5"/>
          <a:stretch>
            <a:fillRect/>
          </a:stretch>
        </p:blipFill>
        <p:spPr>
          <a:xfrm>
            <a:off x="4418507" y="2804338"/>
            <a:ext cx="202500" cy="236250"/>
          </a:xfrm>
          <a:prstGeom prst="rect">
            <a:avLst/>
          </a:prstGeom>
        </p:spPr>
      </p:pic>
      <p:pic>
        <p:nvPicPr>
          <p:cNvPr id="6" name="Image 5"/>
          <p:cNvPicPr>
            <a:picLocks noChangeAspect="1"/>
          </p:cNvPicPr>
          <p:nvPr/>
        </p:nvPicPr>
        <p:blipFill>
          <a:blip r:embed="rId6"/>
          <a:stretch>
            <a:fillRect/>
          </a:stretch>
        </p:blipFill>
        <p:spPr>
          <a:xfrm>
            <a:off x="4410440" y="3741221"/>
            <a:ext cx="247500" cy="236250"/>
          </a:xfrm>
          <a:prstGeom prst="rect">
            <a:avLst/>
          </a:prstGeom>
        </p:spPr>
      </p:pic>
      <p:pic>
        <p:nvPicPr>
          <p:cNvPr id="7" name="Image 6"/>
          <p:cNvPicPr>
            <a:picLocks noChangeAspect="1"/>
          </p:cNvPicPr>
          <p:nvPr/>
        </p:nvPicPr>
        <p:blipFill>
          <a:blip r:embed="rId7"/>
          <a:stretch>
            <a:fillRect/>
          </a:stretch>
        </p:blipFill>
        <p:spPr>
          <a:xfrm>
            <a:off x="2999678" y="2333492"/>
            <a:ext cx="236250" cy="168750"/>
          </a:xfrm>
          <a:prstGeom prst="rect">
            <a:avLst/>
          </a:prstGeom>
        </p:spPr>
      </p:pic>
      <p:pic>
        <p:nvPicPr>
          <p:cNvPr id="54" name="Image 65"/>
          <p:cNvPicPr>
            <a:picLocks noChangeAspect="1"/>
          </p:cNvPicPr>
          <p:nvPr/>
        </p:nvPicPr>
        <p:blipFill>
          <a:blip r:embed="rId5"/>
          <a:stretch>
            <a:fillRect/>
          </a:stretch>
        </p:blipFill>
        <p:spPr>
          <a:xfrm>
            <a:off x="2898428" y="3262260"/>
            <a:ext cx="202500" cy="236250"/>
          </a:xfrm>
          <a:prstGeom prst="rect">
            <a:avLst/>
          </a:prstGeom>
        </p:spPr>
      </p:pic>
      <p:pic>
        <p:nvPicPr>
          <p:cNvPr id="55" name="Image 65"/>
          <p:cNvPicPr>
            <a:picLocks noChangeAspect="1"/>
          </p:cNvPicPr>
          <p:nvPr/>
        </p:nvPicPr>
        <p:blipFill>
          <a:blip r:embed="rId5"/>
          <a:stretch>
            <a:fillRect/>
          </a:stretch>
        </p:blipFill>
        <p:spPr>
          <a:xfrm>
            <a:off x="2157692" y="4475703"/>
            <a:ext cx="202500" cy="236250"/>
          </a:xfrm>
          <a:prstGeom prst="rect">
            <a:avLst/>
          </a:prstGeom>
        </p:spPr>
      </p:pic>
      <p:pic>
        <p:nvPicPr>
          <p:cNvPr id="42" name="Picture 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1434"/>
            <a:ext cx="10693400" cy="820401"/>
          </a:xfrm>
          <a:prstGeom prst="rect">
            <a:avLst/>
          </a:prstGeom>
        </p:spPr>
      </p:pic>
      <p:sp>
        <p:nvSpPr>
          <p:cNvPr id="44" name="TextBox 43"/>
          <p:cNvSpPr txBox="1"/>
          <p:nvPr/>
        </p:nvSpPr>
        <p:spPr>
          <a:xfrm>
            <a:off x="6677811" y="426326"/>
            <a:ext cx="2413305" cy="261610"/>
          </a:xfrm>
          <a:prstGeom prst="rect">
            <a:avLst/>
          </a:prstGeom>
          <a:noFill/>
        </p:spPr>
        <p:txBody>
          <a:bodyPr wrap="square" rtlCol="0">
            <a:spAutoFit/>
          </a:bodyPr>
          <a:lstStyle/>
          <a:p>
            <a:r>
              <a:rPr lang="fr-CA" sz="1100" dirty="0" smtClean="0">
                <a:solidFill>
                  <a:schemeClr val="bg2">
                    <a:lumMod val="75000"/>
                  </a:schemeClr>
                </a:solidFill>
              </a:rPr>
              <a:t>3 - 9 novembre 2015</a:t>
            </a:r>
            <a:endParaRPr lang="en-GB" sz="11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10092</TotalTime>
  <Words>172</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808</cp:revision>
  <cp:lastPrinted>2015-11-10T12:14:10Z</cp:lastPrinted>
  <dcterms:created xsi:type="dcterms:W3CDTF">2014-03-10T10:37:19Z</dcterms:created>
  <dcterms:modified xsi:type="dcterms:W3CDTF">2015-11-10T15:50:11Z</dcterms:modified>
</cp:coreProperties>
</file>