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80" d="100"/>
          <a:sy n="80" d="100"/>
        </p:scale>
        <p:origin x="882" y="6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22/07/2015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22/07/2015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22/07/2015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22/07/2015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22/07/2015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22/07/2015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4" cy="6019753"/>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15 </a:t>
            </a:r>
            <a:r>
              <a:rPr lang="fr-FR" sz="800" dirty="0">
                <a:solidFill>
                  <a:srgbClr val="659AD2"/>
                </a:solidFill>
                <a:latin typeface="Arial" panose="020B0604020202020204" pitchFamily="34" charset="0"/>
                <a:cs typeface="Arial" panose="020B0604020202020204" pitchFamily="34" charset="0"/>
              </a:rPr>
              <a:t>juillet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07 – 13 July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100" b="1" dirty="0" smtClean="0">
                <a:solidFill>
                  <a:srgbClr val="FF721E"/>
                </a:solidFill>
                <a:latin typeface="Arial"/>
              </a:rPr>
              <a:t>TCHAD</a:t>
            </a:r>
            <a:endParaRPr lang="fr-FR" sz="1100" b="1" dirty="0">
              <a:solidFill>
                <a:srgbClr val="FF721E"/>
              </a:solidFill>
              <a:latin typeface="Arial"/>
            </a:endParaRPr>
          </a:p>
          <a:p>
            <a:r>
              <a:rPr lang="en-GB" sz="900" b="1" i="1" cap="all" dirty="0">
                <a:solidFill>
                  <a:srgbClr val="036BB6"/>
                </a:solidFill>
                <a:latin typeface="Arial"/>
              </a:rPr>
              <a:t>16 </a:t>
            </a:r>
            <a:r>
              <a:rPr lang="en-GB" sz="900" b="1" i="1" cap="all" dirty="0" err="1" smtClean="0">
                <a:solidFill>
                  <a:srgbClr val="036BB6"/>
                </a:solidFill>
                <a:latin typeface="Arial"/>
              </a:rPr>
              <a:t>Tués</a:t>
            </a:r>
            <a:r>
              <a:rPr lang="en-GB" sz="900" b="1" i="1" cap="all" dirty="0" smtClean="0">
                <a:solidFill>
                  <a:srgbClr val="036BB6"/>
                </a:solidFill>
                <a:latin typeface="Arial"/>
              </a:rPr>
              <a:t> </a:t>
            </a:r>
            <a:r>
              <a:rPr lang="en-GB" sz="900" b="1" i="1" cap="all" dirty="0" err="1" smtClean="0">
                <a:solidFill>
                  <a:srgbClr val="036BB6"/>
                </a:solidFill>
                <a:latin typeface="Arial"/>
              </a:rPr>
              <a:t>dans</a:t>
            </a:r>
            <a:r>
              <a:rPr lang="en-GB" sz="900" b="1" i="1" cap="all" dirty="0" smtClean="0">
                <a:solidFill>
                  <a:srgbClr val="036BB6"/>
                </a:solidFill>
                <a:latin typeface="Arial"/>
              </a:rPr>
              <a:t> un </a:t>
            </a:r>
            <a:r>
              <a:rPr lang="en-GB" sz="900" b="1" i="1" cap="all" dirty="0" err="1" smtClean="0">
                <a:solidFill>
                  <a:srgbClr val="036BB6"/>
                </a:solidFill>
                <a:latin typeface="Arial"/>
              </a:rPr>
              <a:t>attentat</a:t>
            </a:r>
            <a:r>
              <a:rPr lang="en-GB" sz="900" b="1" i="1" cap="all" dirty="0">
                <a:solidFill>
                  <a:srgbClr val="036BB6"/>
                </a:solidFill>
                <a:latin typeface="Arial"/>
              </a:rPr>
              <a:t>-</a:t>
            </a:r>
            <a:r>
              <a:rPr lang="en-GB" sz="900" b="1" i="1" cap="all" dirty="0" smtClean="0">
                <a:solidFill>
                  <a:srgbClr val="036BB6"/>
                </a:solidFill>
                <a:latin typeface="Arial"/>
              </a:rPr>
              <a:t>suicide</a:t>
            </a:r>
            <a:endParaRPr lang="fr-FR" sz="900" b="1" i="1" cap="all" dirty="0">
              <a:solidFill>
                <a:srgbClr val="036BB6"/>
              </a:solidFill>
              <a:latin typeface="Arial"/>
            </a:endParaRPr>
          </a:p>
          <a:p>
            <a:pPr algn="just"/>
            <a:r>
              <a:rPr lang="fr-FR" sz="800" dirty="0">
                <a:solidFill>
                  <a:srgbClr val="A6A6A6"/>
                </a:solidFill>
                <a:latin typeface="Arial" pitchFamily="34" charset="0"/>
                <a:cs typeface="Arial" pitchFamily="34" charset="0"/>
              </a:rPr>
              <a:t>Le 11 </a:t>
            </a:r>
            <a:r>
              <a:rPr lang="fr-FR" sz="800" dirty="0" smtClean="0">
                <a:solidFill>
                  <a:srgbClr val="A6A6A6"/>
                </a:solidFill>
                <a:latin typeface="Arial" pitchFamily="34" charset="0"/>
                <a:cs typeface="Arial" pitchFamily="34" charset="0"/>
              </a:rPr>
              <a:t>juillet</a:t>
            </a:r>
            <a:r>
              <a:rPr lang="fr-FR" sz="800" dirty="0">
                <a:solidFill>
                  <a:srgbClr val="A6A6A6"/>
                </a:solidFill>
                <a:latin typeface="Arial" pitchFamily="34" charset="0"/>
                <a:cs typeface="Arial" pitchFamily="34" charset="0"/>
              </a:rPr>
              <a:t>, au moins 16 personnes ont été tuées et des dizaines d'autres blessées lorsqu'un kamikaze s’est fait exploser à l'entrée du marché central de N'Djamena. L'attaque est le troisième du genre dans la capitale en moins d'un mois. Des dizaines de personnes ont également été tuées lorsque des attaquants ont frappé N'Djamena les 15 et 29 juin. Séparément, plusieurs attaques ont été signalées ces derniers jours dans la région sud du Lac où environ 30 personnes sont décédées</a:t>
            </a:r>
            <a:r>
              <a:rPr lang="fr-FR" sz="800" dirty="0" smtClean="0">
                <a:solidFill>
                  <a:srgbClr val="A6A6A6"/>
                </a:solidFill>
                <a:latin typeface="Arial" pitchFamily="34" charset="0"/>
                <a:cs typeface="Arial" pitchFamily="34" charset="0"/>
              </a:rPr>
              <a:t>.</a:t>
            </a:r>
          </a:p>
          <a:p>
            <a:pPr algn="just"/>
            <a:endParaRPr lang="en-US" sz="300" dirty="0">
              <a:solidFill>
                <a:srgbClr val="A6A6A6"/>
              </a:solidFill>
              <a:latin typeface="Arial" pitchFamily="34" charset="0"/>
              <a:cs typeface="Arial" pitchFamily="34" charset="0"/>
            </a:endParaRPr>
          </a:p>
          <a:p>
            <a:r>
              <a:rPr lang="en-GB" sz="1100" b="1" dirty="0" smtClean="0">
                <a:solidFill>
                  <a:srgbClr val="FF721E"/>
                </a:solidFill>
                <a:latin typeface="Arial"/>
              </a:rPr>
              <a:t>CAMEROUN</a:t>
            </a:r>
            <a:endParaRPr lang="fr-FR" sz="1100" b="1" dirty="0">
              <a:solidFill>
                <a:srgbClr val="FF721E"/>
              </a:solidFill>
              <a:latin typeface="Arial"/>
            </a:endParaRPr>
          </a:p>
          <a:p>
            <a:r>
              <a:rPr lang="fr-FR" sz="900" b="1" i="1" cap="all" dirty="0">
                <a:solidFill>
                  <a:srgbClr val="036BB6"/>
                </a:solidFill>
                <a:latin typeface="Arial"/>
              </a:rPr>
              <a:t>11 tués dans un double attentat-suicide </a:t>
            </a:r>
            <a:endParaRPr lang="fr-FR" sz="900" b="1" i="1" cap="all" dirty="0" smtClean="0">
              <a:solidFill>
                <a:srgbClr val="036BB6"/>
              </a:solidFill>
              <a:latin typeface="Arial"/>
            </a:endParaRPr>
          </a:p>
          <a:p>
            <a:pPr algn="just"/>
            <a:r>
              <a:rPr lang="fr-FR" sz="800" dirty="0">
                <a:solidFill>
                  <a:srgbClr val="A6A6A6"/>
                </a:solidFill>
                <a:latin typeface="Arial" pitchFamily="34" charset="0"/>
                <a:cs typeface="Arial" pitchFamily="34" charset="0"/>
              </a:rPr>
              <a:t>Le 12 j</a:t>
            </a:r>
            <a:r>
              <a:rPr lang="fr-FR" sz="800" dirty="0" smtClean="0">
                <a:solidFill>
                  <a:srgbClr val="A6A6A6"/>
                </a:solidFill>
                <a:latin typeface="Arial" pitchFamily="34" charset="0"/>
                <a:cs typeface="Arial" pitchFamily="34" charset="0"/>
              </a:rPr>
              <a:t>uillet</a:t>
            </a:r>
            <a:r>
              <a:rPr lang="fr-FR" sz="800" dirty="0">
                <a:solidFill>
                  <a:srgbClr val="A6A6A6"/>
                </a:solidFill>
                <a:latin typeface="Arial" pitchFamily="34" charset="0"/>
                <a:cs typeface="Arial" pitchFamily="34" charset="0"/>
              </a:rPr>
              <a:t>, 11 personnes ont été tuées dans deux attentats-suicides à Fotokol, une ville de la région de l'Extrême Nord du Cameroun, près de la frontière avec le Nigéria, où deux assaillants en </a:t>
            </a:r>
            <a:r>
              <a:rPr lang="fr-FR" sz="800" dirty="0" err="1">
                <a:solidFill>
                  <a:srgbClr val="A6A6A6"/>
                </a:solidFill>
                <a:latin typeface="Arial" pitchFamily="34" charset="0"/>
                <a:cs typeface="Arial" pitchFamily="34" charset="0"/>
              </a:rPr>
              <a:t>burqa</a:t>
            </a:r>
            <a:r>
              <a:rPr lang="fr-FR" sz="800" dirty="0">
                <a:solidFill>
                  <a:srgbClr val="A6A6A6"/>
                </a:solidFill>
                <a:latin typeface="Arial" pitchFamily="34" charset="0"/>
                <a:cs typeface="Arial" pitchFamily="34" charset="0"/>
              </a:rPr>
              <a:t> ont fait exploser leurs ceintures d'explosifs – l’un dans un espace public où les gens se rassemblent souvent pour rompre le jeûne du Ramadan, et l'autre à l'extérieur d'un camp militaire. Ces attentats-suicides sont les premiers du genre au Cameroun, qui a été la cible, à plusieurs reprises, des militants de Boko Haram. Deux jours avant les attentats, la ville subissait une attaque à la roquette qui a tué une personne</a:t>
            </a:r>
            <a:r>
              <a:rPr lang="fr-FR" sz="800" dirty="0" smtClean="0">
                <a:solidFill>
                  <a:srgbClr val="A6A6A6"/>
                </a:solidFill>
                <a:latin typeface="Arial" pitchFamily="34" charset="0"/>
                <a:cs typeface="Arial" pitchFamily="34" charset="0"/>
              </a:rPr>
              <a:t>.</a:t>
            </a:r>
          </a:p>
          <a:p>
            <a:endParaRPr lang="en-US" sz="300" b="1" dirty="0" smtClean="0">
              <a:solidFill>
                <a:srgbClr val="FF721E"/>
              </a:solidFill>
              <a:latin typeface="Arial"/>
            </a:endParaRPr>
          </a:p>
          <a:p>
            <a:r>
              <a:rPr lang="en-US" sz="1100" b="1" dirty="0" smtClean="0">
                <a:solidFill>
                  <a:srgbClr val="FF721E"/>
                </a:solidFill>
                <a:latin typeface="Arial"/>
              </a:rPr>
              <a:t>LIBERIA</a:t>
            </a:r>
            <a:endParaRPr lang="en-US" sz="1100" b="1" dirty="0">
              <a:solidFill>
                <a:srgbClr val="FF721E"/>
              </a:solidFill>
              <a:latin typeface="Arial"/>
            </a:endParaRPr>
          </a:p>
          <a:p>
            <a:r>
              <a:rPr lang="fr-FR" sz="900" b="1" i="1" cap="all" dirty="0">
                <a:solidFill>
                  <a:srgbClr val="036BB6"/>
                </a:solidFill>
                <a:latin typeface="Arial"/>
              </a:rPr>
              <a:t>DEUXIÈME Décès dû </a:t>
            </a:r>
            <a:r>
              <a:rPr lang="fr-FR" sz="900" b="1" i="1" cap="all" dirty="0" smtClean="0">
                <a:solidFill>
                  <a:srgbClr val="036BB6"/>
                </a:solidFill>
                <a:latin typeface="Arial"/>
              </a:rPr>
              <a:t>au virus </a:t>
            </a:r>
            <a:r>
              <a:rPr lang="fr-FR" sz="900" b="1" i="1" cap="all" dirty="0">
                <a:solidFill>
                  <a:srgbClr val="036BB6"/>
                </a:solidFill>
                <a:latin typeface="Arial"/>
              </a:rPr>
              <a:t>EBOLA </a:t>
            </a:r>
            <a:endParaRPr lang="fr-FR" sz="900" b="1" i="1" cap="all" dirty="0" smtClean="0">
              <a:solidFill>
                <a:srgbClr val="036BB6"/>
              </a:solidFill>
              <a:latin typeface="Arial"/>
            </a:endParaRPr>
          </a:p>
          <a:p>
            <a:pPr algn="just"/>
            <a:r>
              <a:rPr lang="fr-FR" sz="800" dirty="0">
                <a:solidFill>
                  <a:srgbClr val="A6A6A6"/>
                </a:solidFill>
                <a:latin typeface="Arial" pitchFamily="34" charset="0"/>
                <a:cs typeface="Arial" pitchFamily="34" charset="0"/>
              </a:rPr>
              <a:t>Un deuxième patient atteint de la maladie à virus Ebola (MVE) est décédé le 12 </a:t>
            </a:r>
            <a:r>
              <a:rPr lang="fr-FR" sz="800" dirty="0" smtClean="0">
                <a:solidFill>
                  <a:srgbClr val="A6A6A6"/>
                </a:solidFill>
                <a:latin typeface="Arial" pitchFamily="34" charset="0"/>
                <a:cs typeface="Arial" pitchFamily="34" charset="0"/>
              </a:rPr>
              <a:t>juillet </a:t>
            </a:r>
            <a:r>
              <a:rPr lang="fr-FR" sz="800" dirty="0">
                <a:solidFill>
                  <a:srgbClr val="A6A6A6"/>
                </a:solidFill>
                <a:latin typeface="Arial" pitchFamily="34" charset="0"/>
                <a:cs typeface="Arial" pitchFamily="34" charset="0"/>
              </a:rPr>
              <a:t>à son arrivée </a:t>
            </a:r>
            <a:r>
              <a:rPr lang="fr-FR" sz="800" dirty="0" smtClean="0">
                <a:solidFill>
                  <a:srgbClr val="A6A6A6"/>
                </a:solidFill>
                <a:latin typeface="Arial" pitchFamily="34" charset="0"/>
                <a:cs typeface="Arial" pitchFamily="34" charset="0"/>
              </a:rPr>
              <a:t>dans </a:t>
            </a:r>
            <a:r>
              <a:rPr lang="fr-FR" sz="800" dirty="0">
                <a:solidFill>
                  <a:srgbClr val="A6A6A6"/>
                </a:solidFill>
                <a:latin typeface="Arial" pitchFamily="34" charset="0"/>
                <a:cs typeface="Arial" pitchFamily="34" charset="0"/>
              </a:rPr>
              <a:t>un centre de traitement Ebola dans la capitale Monrovia. Le premier décès MVE, sept semaines après que le Libéria a été déclaré exempt du </a:t>
            </a:r>
            <a:r>
              <a:rPr lang="fr-FR" sz="800" dirty="0" smtClean="0">
                <a:solidFill>
                  <a:srgbClr val="A6A6A6"/>
                </a:solidFill>
                <a:latin typeface="Arial" pitchFamily="34" charset="0"/>
                <a:cs typeface="Arial" pitchFamily="34" charset="0"/>
              </a:rPr>
              <a:t>virus, </a:t>
            </a:r>
            <a:r>
              <a:rPr lang="fr-FR" sz="800" dirty="0">
                <a:solidFill>
                  <a:srgbClr val="A6A6A6"/>
                </a:solidFill>
                <a:latin typeface="Arial" pitchFamily="34" charset="0"/>
                <a:cs typeface="Arial" pitchFamily="34" charset="0"/>
              </a:rPr>
              <a:t>a eu lieu le 28 </a:t>
            </a:r>
            <a:r>
              <a:rPr lang="fr-FR" sz="800" dirty="0" smtClean="0">
                <a:solidFill>
                  <a:srgbClr val="A6A6A6"/>
                </a:solidFill>
                <a:latin typeface="Arial" pitchFamily="34" charset="0"/>
                <a:cs typeface="Arial" pitchFamily="34" charset="0"/>
              </a:rPr>
              <a:t>juin</a:t>
            </a:r>
            <a:r>
              <a:rPr lang="fr-FR" sz="800" dirty="0">
                <a:solidFill>
                  <a:srgbClr val="A6A6A6"/>
                </a:solidFill>
                <a:latin typeface="Arial" pitchFamily="34" charset="0"/>
                <a:cs typeface="Arial" pitchFamily="34" charset="0"/>
              </a:rPr>
              <a:t>. Un total de six cas confirmés, dont les deux décès, a jusqu'ici été signalé. La source de transmission de la flambée actuelle est toujours sous investigation</a:t>
            </a:r>
            <a:r>
              <a:rPr lang="fr-FR" sz="800" dirty="0" smtClean="0">
                <a:solidFill>
                  <a:srgbClr val="A6A6A6"/>
                </a:solidFill>
                <a:latin typeface="Arial" pitchFamily="34" charset="0"/>
                <a:cs typeface="Arial" pitchFamily="34" charset="0"/>
              </a:rPr>
              <a:t>.</a:t>
            </a:r>
          </a:p>
          <a:p>
            <a:pPr algn="just"/>
            <a:endParaRPr lang="fr-FR" sz="300" dirty="0" smtClean="0">
              <a:solidFill>
                <a:srgbClr val="A6A6A6"/>
              </a:solidFill>
              <a:latin typeface="Arial" pitchFamily="34" charset="0"/>
              <a:cs typeface="Arial" pitchFamily="34" charset="0"/>
            </a:endParaRPr>
          </a:p>
          <a:p>
            <a:pPr algn="just"/>
            <a:r>
              <a:rPr lang="en-GB" sz="1100" b="1" dirty="0" smtClean="0">
                <a:solidFill>
                  <a:srgbClr val="FF721E"/>
                </a:solidFill>
                <a:latin typeface="Arial"/>
              </a:rPr>
              <a:t>NIGERIA</a:t>
            </a:r>
          </a:p>
          <a:p>
            <a:r>
              <a:rPr lang="fr-FR" sz="900" b="1" i="1" cap="all" dirty="0">
                <a:solidFill>
                  <a:srgbClr val="036BB6"/>
                </a:solidFill>
                <a:latin typeface="Arial"/>
              </a:rPr>
              <a:t>LÉGÈRE BAISSE du nombre de </a:t>
            </a:r>
            <a:r>
              <a:rPr lang="fr-FR" sz="900" b="1" i="1" cap="all" dirty="0" smtClean="0">
                <a:solidFill>
                  <a:srgbClr val="036BB6"/>
                </a:solidFill>
                <a:latin typeface="Arial"/>
              </a:rPr>
              <a:t>déplacés</a:t>
            </a:r>
          </a:p>
          <a:p>
            <a:pPr algn="just"/>
            <a:r>
              <a:rPr lang="fr-FR" sz="800" dirty="0">
                <a:solidFill>
                  <a:srgbClr val="A6A6A6"/>
                </a:solidFill>
                <a:latin typeface="Arial" pitchFamily="34" charset="0"/>
                <a:cs typeface="Arial" pitchFamily="34" charset="0"/>
              </a:rPr>
              <a:t>En </a:t>
            </a:r>
            <a:r>
              <a:rPr lang="fr-FR" sz="800" dirty="0" smtClean="0">
                <a:solidFill>
                  <a:srgbClr val="A6A6A6"/>
                </a:solidFill>
                <a:latin typeface="Arial" pitchFamily="34" charset="0"/>
                <a:cs typeface="Arial" pitchFamily="34" charset="0"/>
              </a:rPr>
              <a:t>juin </a:t>
            </a:r>
            <a:r>
              <a:rPr lang="fr-FR" sz="800" dirty="0">
                <a:solidFill>
                  <a:srgbClr val="A6A6A6"/>
                </a:solidFill>
                <a:latin typeface="Arial" pitchFamily="34" charset="0"/>
                <a:cs typeface="Arial" pitchFamily="34" charset="0"/>
              </a:rPr>
              <a:t>2015</a:t>
            </a:r>
            <a:r>
              <a:rPr lang="fr-FR" sz="800" dirty="0" smtClean="0">
                <a:solidFill>
                  <a:srgbClr val="A6A6A6"/>
                </a:solidFill>
                <a:latin typeface="Arial" pitchFamily="34" charset="0"/>
                <a:cs typeface="Arial" pitchFamily="34" charset="0"/>
              </a:rPr>
              <a:t>, il y avait </a:t>
            </a:r>
            <a:r>
              <a:rPr lang="fr-FR" sz="800" dirty="0">
                <a:solidFill>
                  <a:srgbClr val="A6A6A6"/>
                </a:solidFill>
                <a:latin typeface="Arial" pitchFamily="34" charset="0"/>
                <a:cs typeface="Arial" pitchFamily="34" charset="0"/>
              </a:rPr>
              <a:t>1 385 298 personnes </a:t>
            </a:r>
            <a:r>
              <a:rPr lang="fr-FR" sz="800" dirty="0" smtClean="0">
                <a:solidFill>
                  <a:srgbClr val="A6A6A6"/>
                </a:solidFill>
                <a:latin typeface="Arial" pitchFamily="34" charset="0"/>
                <a:cs typeface="Arial" pitchFamily="34" charset="0"/>
              </a:rPr>
              <a:t>déplacées </a:t>
            </a:r>
            <a:r>
              <a:rPr lang="fr-FR" sz="800" dirty="0">
                <a:solidFill>
                  <a:srgbClr val="A6A6A6"/>
                </a:solidFill>
                <a:latin typeface="Arial" pitchFamily="34" charset="0"/>
                <a:cs typeface="Arial" pitchFamily="34" charset="0"/>
              </a:rPr>
              <a:t>dans les États de l’Adamaoua, Bauchi, Borno, Gombe, Taraba et de Yobe au nord-est du Nigéria, selon la dernière Matrice de Suivi de Déplacement de l’OIM et de l’Agence Nationale de Gestion des Urgences du Nigéria.  Le chiffre marque une légère baisse par rapport à la dernière mise à jour en </a:t>
            </a:r>
            <a:r>
              <a:rPr lang="fr-FR" sz="800" dirty="0" smtClean="0">
                <a:solidFill>
                  <a:srgbClr val="A6A6A6"/>
                </a:solidFill>
                <a:latin typeface="Arial" pitchFamily="34" charset="0"/>
                <a:cs typeface="Arial" pitchFamily="34" charset="0"/>
              </a:rPr>
              <a:t>avril </a:t>
            </a:r>
            <a:r>
              <a:rPr lang="fr-FR" sz="800" dirty="0">
                <a:solidFill>
                  <a:srgbClr val="A6A6A6"/>
                </a:solidFill>
                <a:latin typeface="Arial" pitchFamily="34" charset="0"/>
                <a:cs typeface="Arial" pitchFamily="34" charset="0"/>
              </a:rPr>
              <a:t>lorsque quelque 1.5 millions de personnes déplacées avaient été identifiées. La baisse est due aux mouvements de retours observés sur le terrain, en particulier dans l'Adamaoua où le nombre de déplacés  a diminué de 49%. En revanche, à Borno, la population déplacée a augmenté depuis </a:t>
            </a:r>
            <a:r>
              <a:rPr lang="fr-FR" sz="800" dirty="0" smtClean="0">
                <a:solidFill>
                  <a:srgbClr val="A6A6A6"/>
                </a:solidFill>
                <a:latin typeface="Arial" pitchFamily="34" charset="0"/>
                <a:cs typeface="Arial" pitchFamily="34" charset="0"/>
              </a:rPr>
              <a:t>avril </a:t>
            </a:r>
            <a:r>
              <a:rPr lang="fr-FR" sz="800" dirty="0">
                <a:solidFill>
                  <a:srgbClr val="A6A6A6"/>
                </a:solidFill>
                <a:latin typeface="Arial" pitchFamily="34" charset="0"/>
                <a:cs typeface="Arial" pitchFamily="34" charset="0"/>
              </a:rPr>
              <a:t>et est maintenant </a:t>
            </a:r>
            <a:r>
              <a:rPr lang="fr-FR" sz="800" dirty="0" smtClean="0">
                <a:solidFill>
                  <a:srgbClr val="A6A6A6"/>
                </a:solidFill>
                <a:latin typeface="Arial" pitchFamily="34" charset="0"/>
                <a:cs typeface="Arial" pitchFamily="34" charset="0"/>
              </a:rPr>
              <a:t>de </a:t>
            </a:r>
            <a:r>
              <a:rPr lang="fr-FR" sz="800" dirty="0">
                <a:solidFill>
                  <a:srgbClr val="A6A6A6"/>
                </a:solidFill>
                <a:latin typeface="Arial" pitchFamily="34" charset="0"/>
                <a:cs typeface="Arial" pitchFamily="34" charset="0"/>
              </a:rPr>
              <a:t>plus d'un million (1 002 688</a:t>
            </a:r>
            <a:r>
              <a:rPr lang="fr-FR" sz="800" dirty="0" smtClean="0">
                <a:solidFill>
                  <a:srgbClr val="A6A6A6"/>
                </a:solidFill>
                <a:latin typeface="Arial" pitchFamily="34" charset="0"/>
                <a:cs typeface="Arial" pitchFamily="34" charset="0"/>
              </a:rPr>
              <a:t>).</a:t>
            </a:r>
          </a:p>
          <a:p>
            <a:pPr algn="just"/>
            <a:endParaRPr lang="en-GB" sz="300" dirty="0">
              <a:solidFill>
                <a:srgbClr val="A6A6A6"/>
              </a:solidFill>
              <a:latin typeface="Arial" pitchFamily="34" charset="0"/>
              <a:cs typeface="Arial" pitchFamily="34" charset="0"/>
            </a:endParaRPr>
          </a:p>
          <a:p>
            <a:r>
              <a:rPr lang="fr-FR" sz="1100" b="1" dirty="0" smtClean="0">
                <a:solidFill>
                  <a:srgbClr val="FF721E"/>
                </a:solidFill>
                <a:latin typeface="Arial"/>
              </a:rPr>
              <a:t>REGIONAL</a:t>
            </a:r>
            <a:r>
              <a:rPr lang="en-GB" sz="1100" b="1" dirty="0" smtClean="0">
                <a:solidFill>
                  <a:srgbClr val="FF721E"/>
                </a:solidFill>
                <a:latin typeface="Arial"/>
              </a:rPr>
              <a:t>/ MVE</a:t>
            </a:r>
            <a:endParaRPr lang="fr-FR" sz="1100" b="1" dirty="0">
              <a:solidFill>
                <a:srgbClr val="FF721E"/>
              </a:solidFill>
              <a:latin typeface="Arial"/>
            </a:endParaRPr>
          </a:p>
          <a:p>
            <a:r>
              <a:rPr lang="en-GB" sz="900" b="1" i="1" cap="all" dirty="0">
                <a:solidFill>
                  <a:srgbClr val="036BB6"/>
                </a:solidFill>
                <a:latin typeface="Arial"/>
              </a:rPr>
              <a:t>25 nouveaux </a:t>
            </a:r>
            <a:r>
              <a:rPr lang="en-GB" sz="900" b="1" i="1" cap="all" dirty="0" err="1">
                <a:solidFill>
                  <a:srgbClr val="036BB6"/>
                </a:solidFill>
                <a:latin typeface="Arial"/>
              </a:rPr>
              <a:t>cas</a:t>
            </a:r>
            <a:r>
              <a:rPr lang="en-GB" sz="900" b="1" i="1" cap="all" dirty="0">
                <a:solidFill>
                  <a:srgbClr val="036BB6"/>
                </a:solidFill>
                <a:latin typeface="Arial"/>
              </a:rPr>
              <a:t> </a:t>
            </a:r>
            <a:r>
              <a:rPr lang="en-GB" sz="900" b="1" i="1" cap="all" dirty="0" err="1">
                <a:solidFill>
                  <a:srgbClr val="036BB6"/>
                </a:solidFill>
                <a:latin typeface="Arial"/>
              </a:rPr>
              <a:t>signalés</a:t>
            </a:r>
            <a:endParaRPr lang="fr-FR" sz="900" b="1" i="1" cap="all" dirty="0">
              <a:solidFill>
                <a:srgbClr val="036BB6"/>
              </a:solidFill>
              <a:latin typeface="Arial"/>
            </a:endParaRPr>
          </a:p>
          <a:p>
            <a:pPr algn="just"/>
            <a:r>
              <a:rPr lang="fr-FR" sz="800" dirty="0">
                <a:solidFill>
                  <a:srgbClr val="A6A6A6"/>
                </a:solidFill>
                <a:latin typeface="Arial" pitchFamily="34" charset="0"/>
                <a:cs typeface="Arial" pitchFamily="34" charset="0"/>
              </a:rPr>
              <a:t>Au 13 </a:t>
            </a:r>
            <a:r>
              <a:rPr lang="fr-FR" sz="800" dirty="0" smtClean="0">
                <a:solidFill>
                  <a:srgbClr val="A6A6A6"/>
                </a:solidFill>
                <a:latin typeface="Arial" pitchFamily="34" charset="0"/>
                <a:cs typeface="Arial" pitchFamily="34" charset="0"/>
              </a:rPr>
              <a:t>juillet</a:t>
            </a:r>
            <a:r>
              <a:rPr lang="fr-FR" sz="800" dirty="0">
                <a:solidFill>
                  <a:srgbClr val="A6A6A6"/>
                </a:solidFill>
                <a:latin typeface="Arial" pitchFamily="34" charset="0"/>
                <a:cs typeface="Arial" pitchFamily="34" charset="0"/>
              </a:rPr>
              <a:t>, la Guinée a rapporté un total de 13 nouveaux cas confirmés, dont sept à Conakry. Entretemps, les acteurs humanitaires ont lancé une campagne de sensibilisation dans la localité de </a:t>
            </a:r>
            <a:r>
              <a:rPr lang="fr-FR" sz="800" dirty="0" err="1">
                <a:solidFill>
                  <a:srgbClr val="A6A6A6"/>
                </a:solidFill>
                <a:latin typeface="Arial" pitchFamily="34" charset="0"/>
                <a:cs typeface="Arial" pitchFamily="34" charset="0"/>
              </a:rPr>
              <a:t>Benty</a:t>
            </a:r>
            <a:r>
              <a:rPr lang="fr-FR" sz="800" dirty="0">
                <a:solidFill>
                  <a:srgbClr val="A6A6A6"/>
                </a:solidFill>
                <a:latin typeface="Arial" pitchFamily="34" charset="0"/>
                <a:cs typeface="Arial" pitchFamily="34" charset="0"/>
              </a:rPr>
              <a:t> à Forécariah, une des quatre préfectures foyer d’Ebola en Guinée. En Sierra Leone, huit nouveaux cas ont été signalés en date du 12 Juillet. Une intervention sanitaire renforcée dans les foyers Ebola du nord-ouest a été prolongée de 90 jours jusqu’à la première semaine d'octobre. </a:t>
            </a:r>
            <a:r>
              <a:rPr lang="fr-FR" sz="800" dirty="0" smtClean="0">
                <a:solidFill>
                  <a:srgbClr val="A6A6A6"/>
                </a:solidFill>
                <a:latin typeface="Arial" pitchFamily="34" charset="0"/>
                <a:cs typeface="Arial" pitchFamily="34" charset="0"/>
              </a:rPr>
              <a:t>Au cours de </a:t>
            </a:r>
            <a:r>
              <a:rPr lang="fr-FR" sz="800" dirty="0">
                <a:solidFill>
                  <a:srgbClr val="A6A6A6"/>
                </a:solidFill>
                <a:latin typeface="Arial" pitchFamily="34" charset="0"/>
                <a:cs typeface="Arial" pitchFamily="34" charset="0"/>
              </a:rPr>
              <a:t>la semaine précédant le 5 juillet</a:t>
            </a:r>
            <a:r>
              <a:rPr lang="fr-FR" sz="800" dirty="0" smtClean="0">
                <a:solidFill>
                  <a:srgbClr val="A6A6A6"/>
                </a:solidFill>
                <a:latin typeface="Arial" pitchFamily="34" charset="0"/>
                <a:cs typeface="Arial" pitchFamily="34" charset="0"/>
              </a:rPr>
              <a:t>, </a:t>
            </a:r>
            <a:r>
              <a:rPr lang="fr-FR" sz="800" dirty="0">
                <a:solidFill>
                  <a:srgbClr val="A6A6A6"/>
                </a:solidFill>
                <a:latin typeface="Arial" pitchFamily="34" charset="0"/>
                <a:cs typeface="Arial" pitchFamily="34" charset="0"/>
              </a:rPr>
              <a:t>30 cas </a:t>
            </a:r>
            <a:r>
              <a:rPr lang="fr-FR" sz="800" dirty="0" smtClean="0">
                <a:solidFill>
                  <a:srgbClr val="A6A6A6"/>
                </a:solidFill>
                <a:latin typeface="Arial" pitchFamily="34" charset="0"/>
                <a:cs typeface="Arial" pitchFamily="34" charset="0"/>
              </a:rPr>
              <a:t>ont été confirmés </a:t>
            </a:r>
            <a:r>
              <a:rPr lang="fr-FR" sz="800" dirty="0">
                <a:solidFill>
                  <a:srgbClr val="A6A6A6"/>
                </a:solidFill>
                <a:latin typeface="Arial" pitchFamily="34" charset="0"/>
                <a:cs typeface="Arial" pitchFamily="34" charset="0"/>
              </a:rPr>
              <a:t>dans les trois pays, marquant le total hebdomadaire le plus élevé depuis la mi-mai.</a:t>
            </a:r>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54612" y="2394401"/>
            <a:ext cx="69791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68" name="TextBox 44"/>
          <p:cNvSpPr txBox="1"/>
          <p:nvPr/>
        </p:nvSpPr>
        <p:spPr>
          <a:xfrm>
            <a:off x="4521453" y="2920617"/>
            <a:ext cx="1216890" cy="24745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CA" dirty="0" smtClean="0"/>
              <a:t>TUÉS DANS UN ATTENTAT-SUICIDE</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MVE </a:t>
            </a:r>
            <a:endParaRPr lang="en-GB" dirty="0"/>
          </a:p>
        </p:txBody>
      </p:sp>
      <p:sp>
        <p:nvSpPr>
          <p:cNvPr id="33" name="TextBox 22"/>
          <p:cNvSpPr txBox="1"/>
          <p:nvPr/>
        </p:nvSpPr>
        <p:spPr>
          <a:xfrm>
            <a:off x="3798620" y="3746528"/>
            <a:ext cx="106008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42" name="TextBox 44"/>
          <p:cNvSpPr txBox="1"/>
          <p:nvPr/>
        </p:nvSpPr>
        <p:spPr>
          <a:xfrm>
            <a:off x="4267566" y="4057646"/>
            <a:ext cx="1260367" cy="293835"/>
          </a:xfrm>
          <a:prstGeom prst="rect">
            <a:avLst/>
          </a:prstGeom>
          <a:noFill/>
        </p:spPr>
        <p:txBody>
          <a:bodyPr wrap="square" lIns="0" tIns="0" rIns="0" bIns="0" rtlCol="0" anchor="ctr" anchorCtr="0">
            <a:noAutofit/>
          </a:bodyPr>
          <a:lstStyle/>
          <a:p>
            <a:r>
              <a:rPr lang="en-GB" sz="900" b="1" dirty="0">
                <a:solidFill>
                  <a:srgbClr val="026DB6"/>
                </a:solidFill>
                <a:latin typeface="Arial" panose="020B0604020202020204" pitchFamily="34" charset="0"/>
                <a:cs typeface="Arial" panose="020B0604020202020204" pitchFamily="34" charset="0"/>
              </a:rPr>
              <a:t>TUÉS DANS </a:t>
            </a:r>
            <a:r>
              <a:rPr lang="en-GB" sz="900" b="1" dirty="0" smtClean="0">
                <a:solidFill>
                  <a:srgbClr val="026DB6"/>
                </a:solidFill>
                <a:latin typeface="Arial" panose="020B0604020202020204" pitchFamily="34" charset="0"/>
                <a:cs typeface="Arial" panose="020B0604020202020204" pitchFamily="34" charset="0"/>
              </a:rPr>
              <a:t>UNE ATTAQUE-SUICIDE</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983530" y="4057646"/>
            <a:ext cx="24550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277653" y="4211685"/>
            <a:ext cx="803532" cy="211527"/>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39" name="TextBox 44"/>
          <p:cNvSpPr txBox="1"/>
          <p:nvPr/>
        </p:nvSpPr>
        <p:spPr>
          <a:xfrm>
            <a:off x="2676471" y="4461143"/>
            <a:ext cx="100503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DÉCÉS MVE ENREGISTRÉS</a:t>
            </a:r>
            <a:endParaRPr lang="en-GB" sz="9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2528429" y="4454959"/>
            <a:ext cx="10926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48"/>
          <p:cNvSpPr txBox="1"/>
          <p:nvPr/>
        </p:nvSpPr>
        <p:spPr>
          <a:xfrm>
            <a:off x="4755677" y="2646334"/>
            <a:ext cx="23098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16</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640179" y="4475383"/>
            <a:ext cx="1034113"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NOUVEAUX CAS</a:t>
            </a:r>
            <a:endParaRPr lang="en-GB" dirty="0"/>
          </a:p>
        </p:txBody>
      </p:sp>
      <p:cxnSp>
        <p:nvCxnSpPr>
          <p:cNvPr id="38" name="Connecteur en angle 37"/>
          <p:cNvCxnSpPr/>
          <p:nvPr/>
        </p:nvCxnSpPr>
        <p:spPr>
          <a:xfrm rot="10800000">
            <a:off x="1293549" y="3924647"/>
            <a:ext cx="951037" cy="433848"/>
          </a:xfrm>
          <a:prstGeom prst="bentConnector3">
            <a:avLst>
              <a:gd name="adj1" fmla="val 5861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37" name="Imag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653" y="4464561"/>
            <a:ext cx="217529" cy="210513"/>
          </a:xfrm>
          <a:prstGeom prst="rect">
            <a:avLst/>
          </a:prstGeom>
        </p:spPr>
      </p:pic>
      <p:pic>
        <p:nvPicPr>
          <p:cNvPr id="44" name="Image 43"/>
          <p:cNvPicPr>
            <a:picLocks noChangeAspect="1"/>
          </p:cNvPicPr>
          <p:nvPr/>
        </p:nvPicPr>
        <p:blipFill>
          <a:blip r:embed="rId5"/>
          <a:stretch>
            <a:fillRect/>
          </a:stretch>
        </p:blipFill>
        <p:spPr>
          <a:xfrm>
            <a:off x="3746034" y="4020663"/>
            <a:ext cx="225000" cy="236250"/>
          </a:xfrm>
          <a:prstGeom prst="rect">
            <a:avLst/>
          </a:prstGeom>
        </p:spPr>
      </p:pic>
      <p:sp>
        <p:nvSpPr>
          <p:cNvPr id="29" name="TextBox 22"/>
          <p:cNvSpPr txBox="1"/>
          <p:nvPr/>
        </p:nvSpPr>
        <p:spPr>
          <a:xfrm>
            <a:off x="2949171" y="2931411"/>
            <a:ext cx="813353"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2951281" y="3444606"/>
            <a:ext cx="95973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BAISSE DU NOMBRE DE DÉPLACÉS</a:t>
            </a:r>
            <a:endParaRPr lang="en-GB" sz="900" b="1" dirty="0">
              <a:solidFill>
                <a:srgbClr val="026DB6"/>
              </a:solidFill>
              <a:latin typeface="Arial" panose="020B0604020202020204" pitchFamily="34" charset="0"/>
              <a:cs typeface="Arial" panose="020B0604020202020204" pitchFamily="34" charset="0"/>
            </a:endParaRPr>
          </a:p>
        </p:txBody>
      </p:sp>
      <p:sp>
        <p:nvSpPr>
          <p:cNvPr id="35" name="TextBox 48"/>
          <p:cNvSpPr txBox="1"/>
          <p:nvPr/>
        </p:nvSpPr>
        <p:spPr>
          <a:xfrm>
            <a:off x="3143250" y="3175117"/>
            <a:ext cx="47525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1.4M</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4482604" y="2639510"/>
            <a:ext cx="225000" cy="236250"/>
          </a:xfrm>
          <a:prstGeom prst="rect">
            <a:avLst/>
          </a:prstGeom>
        </p:spPr>
      </p:pic>
      <p:sp>
        <p:nvSpPr>
          <p:cNvPr id="50" name="TextBox 48"/>
          <p:cNvSpPr txBox="1"/>
          <p:nvPr/>
        </p:nvSpPr>
        <p:spPr>
          <a:xfrm>
            <a:off x="361170" y="4483751"/>
            <a:ext cx="24550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25</a:t>
            </a:r>
            <a:endParaRPr lang="en-GB" sz="16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81"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41"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925015" y="3156463"/>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06" y="6499"/>
            <a:ext cx="10675293" cy="810178"/>
          </a:xfrm>
          <a:prstGeom prst="rect">
            <a:avLst/>
          </a:prstGeom>
        </p:spPr>
      </p:pic>
      <p:sp>
        <p:nvSpPr>
          <p:cNvPr id="4" name="TextBox 3"/>
          <p:cNvSpPr txBox="1"/>
          <p:nvPr/>
        </p:nvSpPr>
        <p:spPr>
          <a:xfrm>
            <a:off x="6685298" y="447470"/>
            <a:ext cx="1205995" cy="261610"/>
          </a:xfrm>
          <a:prstGeom prst="rect">
            <a:avLst/>
          </a:prstGeom>
          <a:noFill/>
        </p:spPr>
        <p:txBody>
          <a:bodyPr wrap="square" rtlCol="0">
            <a:spAutoFit/>
          </a:bodyPr>
          <a:lstStyle/>
          <a:p>
            <a:r>
              <a:rPr lang="fr-CA" sz="1100" dirty="0" smtClean="0">
                <a:solidFill>
                  <a:schemeClr val="bg2">
                    <a:lumMod val="75000"/>
                  </a:schemeClr>
                </a:solidFill>
              </a:rPr>
              <a:t>7 - 13 juillet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6134</TotalTime>
  <Words>658</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687</cp:revision>
  <cp:lastPrinted>2015-07-01T11:01:21Z</cp:lastPrinted>
  <dcterms:created xsi:type="dcterms:W3CDTF">2014-03-10T10:37:19Z</dcterms:created>
  <dcterms:modified xsi:type="dcterms:W3CDTF">2015-07-22T18:20:49Z</dcterms:modified>
</cp:coreProperties>
</file>