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varScale="1">
        <p:scale>
          <a:sx n="78" d="100"/>
          <a:sy n="78" d="100"/>
        </p:scale>
        <p:origin x="78" y="126"/>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26/08/2015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26/08/2015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26/08/2015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26/08/2015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26/08/2015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26/08/2015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26/08/2015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26/08/2015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 y="846490"/>
            <a:ext cx="6683819" cy="6019750"/>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fr-FR" sz="800" dirty="0">
                <a:solidFill>
                  <a:srgbClr val="659AD2"/>
                </a:solidFill>
                <a:latin typeface="Arial" panose="020B0604020202020204" pitchFamily="34" charset="0"/>
                <a:cs typeface="Arial" panose="020B0604020202020204" pitchFamily="34" charset="0"/>
              </a:rPr>
              <a:t>Date de création: </a:t>
            </a:r>
            <a:r>
              <a:rPr lang="fr-FR" sz="800" dirty="0" smtClean="0">
                <a:solidFill>
                  <a:srgbClr val="659AD2"/>
                </a:solidFill>
                <a:latin typeface="Arial" panose="020B0604020202020204" pitchFamily="34" charset="0"/>
                <a:cs typeface="Arial" panose="020B0604020202020204" pitchFamily="34" charset="0"/>
              </a:rPr>
              <a:t>25 </a:t>
            </a:r>
            <a:r>
              <a:rPr lang="fr-FR" sz="800" dirty="0">
                <a:solidFill>
                  <a:srgbClr val="659AD2"/>
                </a:solidFill>
                <a:latin typeface="Arial" panose="020B0604020202020204" pitchFamily="34" charset="0"/>
                <a:cs typeface="Arial" panose="020B0604020202020204" pitchFamily="34" charset="0"/>
              </a:rPr>
              <a:t>Août 2015</a:t>
            </a:r>
          </a:p>
          <a:p>
            <a:r>
              <a:rPr lang="fr-FR" sz="800" dirty="0">
                <a:solidFill>
                  <a:srgbClr val="659AD2"/>
                </a:solidFill>
                <a:latin typeface="Arial" panose="020B0604020202020204" pitchFamily="34" charset="0"/>
                <a:cs typeface="Arial" panose="020B0604020202020204" pitchFamily="34" charset="0"/>
              </a:rPr>
              <a:t>Sources de données de la carte: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fr-FR" sz="800" dirty="0">
                <a:solidFill>
                  <a:srgbClr val="659AD2"/>
                </a:solidFill>
                <a:latin typeface="Arial" panose="020B0604020202020204" pitchFamily="34" charset="0"/>
                <a:cs typeface="Arial" panose="020B0604020202020204" pitchFamily="34" charset="0"/>
              </a:rPr>
              <a:t>Les frontières, noms et désignations employés sur cette carte n’impliquent pas une reconnaissance ou acceptation officielle par les Nations Unies.</a:t>
            </a: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18 – 24 August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683423" y="846490"/>
            <a:ext cx="3953770" cy="6318517"/>
          </a:xfrm>
          <a:prstGeom prst="rect">
            <a:avLst/>
          </a:prstGeom>
          <a:noFill/>
        </p:spPr>
        <p:txBody>
          <a:bodyPr wrap="square" lIns="99569" tIns="49785" rIns="99569" bIns="49785" rtlCol="0">
            <a:noAutofit/>
          </a:bodyPr>
          <a:lstStyle/>
          <a:p>
            <a:r>
              <a:rPr lang="en-GB" sz="800" b="1" dirty="0">
                <a:solidFill>
                  <a:srgbClr val="FF721E"/>
                </a:solidFill>
                <a:latin typeface="Arial"/>
              </a:rPr>
              <a:t>RÉPUBLIQUE CENTRAFRICAINE (RCA)</a:t>
            </a:r>
            <a:r>
              <a:rPr lang="en-GB" sz="1100" b="1" dirty="0"/>
              <a:t>	</a:t>
            </a:r>
            <a:endParaRPr lang="fr-FR" sz="1100" dirty="0"/>
          </a:p>
          <a:p>
            <a:r>
              <a:rPr lang="fr-FR" sz="750" b="1" i="1" cap="all" dirty="0">
                <a:solidFill>
                  <a:srgbClr val="036BB6"/>
                </a:solidFill>
                <a:latin typeface="Arial"/>
              </a:rPr>
              <a:t>Travailleurs humanitaires attaqués à </a:t>
            </a:r>
            <a:r>
              <a:rPr lang="fr-FR" sz="750" b="1" i="1" cap="all" dirty="0" smtClean="0">
                <a:solidFill>
                  <a:srgbClr val="036BB6"/>
                </a:solidFill>
                <a:latin typeface="Arial"/>
              </a:rPr>
              <a:t>Bambari</a:t>
            </a:r>
          </a:p>
          <a:p>
            <a:pPr algn="just"/>
            <a:r>
              <a:rPr lang="fr-FR" sz="750" dirty="0">
                <a:solidFill>
                  <a:srgbClr val="A6A6A6"/>
                </a:solidFill>
                <a:latin typeface="Arial" pitchFamily="34" charset="0"/>
                <a:cs typeface="Arial" pitchFamily="34" charset="0"/>
              </a:rPr>
              <a:t>Le 20 août, un véhicule avec des travailleurs humanitaires a été attaqué à Bambari faisant un blessé. Le véhicule était en route pour récupérer les victimes des affrontements dans le quartier de Bornou, quand une foule l’a intercepté et attaqué ses occupants. Des tensions intercommunautaires renouvelées à Bambari ont causé la mort de 10 civils et fait 8 blessés. La situation sur le terrain reste très tendue et toutes les activités humanitaires à Bambari ont dû être temporairement suspendues en attendant une réévaluation de la sécurité de l'environnement </a:t>
            </a:r>
            <a:r>
              <a:rPr lang="fr-FR" sz="750" dirty="0" smtClean="0">
                <a:solidFill>
                  <a:srgbClr val="A6A6A6"/>
                </a:solidFill>
                <a:latin typeface="Arial" pitchFamily="34" charset="0"/>
                <a:cs typeface="Arial" pitchFamily="34" charset="0"/>
              </a:rPr>
              <a:t>opérationnel.</a:t>
            </a:r>
          </a:p>
          <a:p>
            <a:pPr algn="just"/>
            <a:endParaRPr lang="en-GB" sz="100" dirty="0">
              <a:solidFill>
                <a:srgbClr val="A6A6A6"/>
              </a:solidFill>
              <a:latin typeface="Arial" pitchFamily="34" charset="0"/>
              <a:cs typeface="Arial" pitchFamily="34" charset="0"/>
            </a:endParaRPr>
          </a:p>
          <a:p>
            <a:r>
              <a:rPr lang="en-GB" sz="800" b="1" dirty="0">
                <a:solidFill>
                  <a:srgbClr val="FF721E"/>
                </a:solidFill>
                <a:latin typeface="Arial"/>
              </a:rPr>
              <a:t>T</a:t>
            </a:r>
            <a:r>
              <a:rPr lang="en-GB" sz="800" b="1" dirty="0" smtClean="0">
                <a:solidFill>
                  <a:srgbClr val="FF721E"/>
                </a:solidFill>
                <a:latin typeface="Arial"/>
              </a:rPr>
              <a:t>CHAD</a:t>
            </a:r>
            <a:endParaRPr lang="fr-FR" sz="800" b="1" dirty="0">
              <a:solidFill>
                <a:srgbClr val="FF721E"/>
              </a:solidFill>
              <a:latin typeface="Arial"/>
            </a:endParaRPr>
          </a:p>
          <a:p>
            <a:r>
              <a:rPr lang="fr-FR" sz="750" b="1" i="1" cap="all" dirty="0">
                <a:solidFill>
                  <a:srgbClr val="036BB6"/>
                </a:solidFill>
                <a:latin typeface="Arial"/>
              </a:rPr>
              <a:t>7 nouveaux sites </a:t>
            </a:r>
            <a:r>
              <a:rPr lang="fr-FR" sz="750" b="1" i="1" cap="all" dirty="0" smtClean="0">
                <a:solidFill>
                  <a:srgbClr val="036BB6"/>
                </a:solidFill>
                <a:latin typeface="Arial"/>
              </a:rPr>
              <a:t>de </a:t>
            </a:r>
            <a:r>
              <a:rPr lang="fr-FR" sz="750" b="1" i="1" cap="all" dirty="0">
                <a:solidFill>
                  <a:srgbClr val="036BB6"/>
                </a:solidFill>
                <a:latin typeface="Arial"/>
              </a:rPr>
              <a:t>personnes déplacées dans la région du </a:t>
            </a:r>
            <a:r>
              <a:rPr lang="fr-FR" sz="750" b="1" i="1" cap="all" dirty="0" smtClean="0">
                <a:solidFill>
                  <a:srgbClr val="036BB6"/>
                </a:solidFill>
                <a:latin typeface="Arial"/>
              </a:rPr>
              <a:t>lac</a:t>
            </a:r>
          </a:p>
          <a:p>
            <a:pPr algn="just"/>
            <a:r>
              <a:rPr lang="fr-FR" sz="750" dirty="0">
                <a:solidFill>
                  <a:srgbClr val="A6A6A6"/>
                </a:solidFill>
                <a:latin typeface="Arial" pitchFamily="34" charset="0"/>
                <a:cs typeface="Arial" pitchFamily="34" charset="0"/>
              </a:rPr>
              <a:t>Au cours de la dernière semaine, sept nouveaux sites abritant des personnes déplacées ont été signalés dans la région du lac, ce qui porte le nombre total de sites de déplacés à 22. Entre le 21 juillet et le 21 août, au moins 41 000 personnes avaient déjà été déplacées. Le nombre supplémentaire de personnes déplacées dans les sept nouveaux sites reste inconnu, </a:t>
            </a:r>
            <a:r>
              <a:rPr lang="fr-FR" sz="750" dirty="0" smtClean="0">
                <a:solidFill>
                  <a:srgbClr val="A6A6A6"/>
                </a:solidFill>
                <a:latin typeface="Arial" pitchFamily="34" charset="0"/>
                <a:cs typeface="Arial" pitchFamily="34" charset="0"/>
              </a:rPr>
              <a:t>car </a:t>
            </a:r>
            <a:r>
              <a:rPr lang="fr-FR" sz="750" dirty="0">
                <a:solidFill>
                  <a:srgbClr val="A6A6A6"/>
                </a:solidFill>
                <a:latin typeface="Arial" pitchFamily="34" charset="0"/>
                <a:cs typeface="Arial" pitchFamily="34" charset="0"/>
              </a:rPr>
              <a:t>les évaluations </a:t>
            </a:r>
            <a:r>
              <a:rPr lang="fr-FR" sz="750" dirty="0" smtClean="0">
                <a:solidFill>
                  <a:srgbClr val="A6A6A6"/>
                </a:solidFill>
                <a:latin typeface="Arial" pitchFamily="34" charset="0"/>
                <a:cs typeface="Arial" pitchFamily="34" charset="0"/>
              </a:rPr>
              <a:t>n’ont pas encore été réalisées</a:t>
            </a:r>
            <a:r>
              <a:rPr lang="fr-FR" sz="750" dirty="0">
                <a:solidFill>
                  <a:srgbClr val="A6A6A6"/>
                </a:solidFill>
                <a:latin typeface="Arial" pitchFamily="34" charset="0"/>
                <a:cs typeface="Arial" pitchFamily="34" charset="0"/>
              </a:rPr>
              <a:t>. Les besoins les plus urgents comprennent les abris, la sécurité alimentaire, l’hygiène et l’assainissement et la santé</a:t>
            </a:r>
            <a:r>
              <a:rPr lang="fr-FR" sz="750" dirty="0" smtClean="0">
                <a:solidFill>
                  <a:srgbClr val="A6A6A6"/>
                </a:solidFill>
                <a:latin typeface="Arial" pitchFamily="34" charset="0"/>
                <a:cs typeface="Arial" pitchFamily="34" charset="0"/>
              </a:rPr>
              <a:t>.</a:t>
            </a:r>
          </a:p>
          <a:p>
            <a:pPr algn="just"/>
            <a:endParaRPr lang="fr-FR" sz="100" dirty="0">
              <a:latin typeface="Arial" panose="020B0604020202020204" pitchFamily="34" charset="0"/>
              <a:cs typeface="Arial" panose="020B0604020202020204" pitchFamily="34" charset="0"/>
            </a:endParaRPr>
          </a:p>
          <a:p>
            <a:r>
              <a:rPr lang="en-GB" sz="800" b="1" dirty="0" smtClean="0">
                <a:solidFill>
                  <a:srgbClr val="FF721E"/>
                </a:solidFill>
                <a:latin typeface="Arial"/>
              </a:rPr>
              <a:t>GUINÉE</a:t>
            </a:r>
            <a:endParaRPr lang="fr-FR" sz="800" b="1" dirty="0">
              <a:solidFill>
                <a:srgbClr val="FF721E"/>
              </a:solidFill>
              <a:latin typeface="Arial"/>
            </a:endParaRPr>
          </a:p>
          <a:p>
            <a:r>
              <a:rPr lang="en-GB" sz="750" b="1" i="1" cap="all" dirty="0">
                <a:solidFill>
                  <a:srgbClr val="036BB6"/>
                </a:solidFill>
                <a:latin typeface="Arial"/>
              </a:rPr>
              <a:t>Political parties sign </a:t>
            </a:r>
            <a:r>
              <a:rPr lang="en-GB" sz="750" b="1" i="1" cap="all" dirty="0" smtClean="0">
                <a:solidFill>
                  <a:srgbClr val="036BB6"/>
                </a:solidFill>
                <a:latin typeface="Arial"/>
              </a:rPr>
              <a:t>deal </a:t>
            </a:r>
            <a:endParaRPr lang="fr-FR" sz="750" b="1" i="1" cap="all" dirty="0">
              <a:solidFill>
                <a:srgbClr val="036BB6"/>
              </a:solidFill>
              <a:latin typeface="Arial"/>
            </a:endParaRPr>
          </a:p>
          <a:p>
            <a:pPr algn="just"/>
            <a:r>
              <a:rPr lang="fr-FR" sz="750" dirty="0">
                <a:solidFill>
                  <a:srgbClr val="A6A6A6"/>
                </a:solidFill>
                <a:latin typeface="Arial" pitchFamily="34" charset="0"/>
                <a:cs typeface="Arial" pitchFamily="34" charset="0"/>
              </a:rPr>
              <a:t>Le 20 août, le parti au pouvoir et la coalition de l'opposition ont signé un accord pour mettre fin aux tensions politiques. Les élections locales étaient prévues pour 2014 mais ont été reportées en raison de l'épidémie d'Ebola. Les partis d'opposition soutiennent que les élections présidentielles, qui doivent être tenues le 11 octobre, ne devraient pas avoir lieu avant les élections locales sans consultation</a:t>
            </a:r>
            <a:r>
              <a:rPr lang="fr-FR" sz="750" dirty="0" smtClean="0">
                <a:solidFill>
                  <a:srgbClr val="A6A6A6"/>
                </a:solidFill>
                <a:latin typeface="Arial" pitchFamily="34" charset="0"/>
                <a:cs typeface="Arial" pitchFamily="34" charset="0"/>
              </a:rPr>
              <a:t>.</a:t>
            </a:r>
          </a:p>
          <a:p>
            <a:pPr algn="just"/>
            <a:endParaRPr lang="fr-FR" sz="100" dirty="0">
              <a:solidFill>
                <a:srgbClr val="A6A6A6"/>
              </a:solidFill>
              <a:latin typeface="Arial" pitchFamily="34" charset="0"/>
              <a:cs typeface="Arial" pitchFamily="34" charset="0"/>
            </a:endParaRPr>
          </a:p>
          <a:p>
            <a:r>
              <a:rPr lang="en-GB" sz="800" b="1" dirty="0" smtClean="0">
                <a:solidFill>
                  <a:srgbClr val="FF721E"/>
                </a:solidFill>
                <a:latin typeface="Arial"/>
              </a:rPr>
              <a:t>GUINEE-BISSAU</a:t>
            </a:r>
            <a:endParaRPr lang="fr-FR" sz="800" b="1" dirty="0">
              <a:solidFill>
                <a:srgbClr val="FF721E"/>
              </a:solidFill>
              <a:latin typeface="Arial"/>
            </a:endParaRPr>
          </a:p>
          <a:p>
            <a:r>
              <a:rPr lang="fr-FR" sz="750" b="1" i="1" cap="all" dirty="0">
                <a:solidFill>
                  <a:srgbClr val="036BB6"/>
                </a:solidFill>
                <a:latin typeface="Arial"/>
              </a:rPr>
              <a:t>NOUVEAU PREMIER MINISTRE CONTESTÉ PAR LE </a:t>
            </a:r>
            <a:r>
              <a:rPr lang="fr-FR" sz="750" b="1" i="1" cap="all" dirty="0" smtClean="0">
                <a:solidFill>
                  <a:srgbClr val="036BB6"/>
                </a:solidFill>
                <a:latin typeface="Arial"/>
              </a:rPr>
              <a:t>PARLEMENT</a:t>
            </a:r>
          </a:p>
          <a:p>
            <a:pPr algn="just"/>
            <a:r>
              <a:rPr lang="fr-FR" sz="750" dirty="0">
                <a:solidFill>
                  <a:srgbClr val="A6A6A6"/>
                </a:solidFill>
                <a:latin typeface="Arial" pitchFamily="34" charset="0"/>
                <a:cs typeface="Arial" pitchFamily="34" charset="0"/>
              </a:rPr>
              <a:t>La crise politique en Guinée-Bissau continue, malgré l’absence de nouvelles manifestations depuis la  semaine dernière. La nomination d'un nouveau Premier ministre a été condamnée par le Parlement car le parti qui a remporté les dernières élections législatives n’avait pas soumis sa candidature. L'ONU a exprimé son </a:t>
            </a:r>
            <a:r>
              <a:rPr lang="fr-FR" sz="750" dirty="0" smtClean="0">
                <a:solidFill>
                  <a:srgbClr val="A6A6A6"/>
                </a:solidFill>
                <a:latin typeface="Arial" pitchFamily="34" charset="0"/>
                <a:cs typeface="Arial" pitchFamily="34" charset="0"/>
              </a:rPr>
              <a:t>inquiétude </a:t>
            </a:r>
            <a:r>
              <a:rPr lang="fr-FR" sz="750" dirty="0">
                <a:solidFill>
                  <a:srgbClr val="A6A6A6"/>
                </a:solidFill>
                <a:latin typeface="Arial" pitchFamily="34" charset="0"/>
                <a:cs typeface="Arial" pitchFamily="34" charset="0"/>
              </a:rPr>
              <a:t>concernant les risques que la crise ne </a:t>
            </a:r>
            <a:r>
              <a:rPr lang="fr-FR" sz="750" dirty="0" smtClean="0">
                <a:solidFill>
                  <a:srgbClr val="A6A6A6"/>
                </a:solidFill>
                <a:latin typeface="Arial" pitchFamily="34" charset="0"/>
                <a:cs typeface="Arial" pitchFamily="34" charset="0"/>
              </a:rPr>
              <a:t>sape </a:t>
            </a:r>
            <a:r>
              <a:rPr lang="fr-FR" sz="750" dirty="0">
                <a:solidFill>
                  <a:srgbClr val="A6A6A6"/>
                </a:solidFill>
                <a:latin typeface="Arial" pitchFamily="34" charset="0"/>
                <a:cs typeface="Arial" pitchFamily="34" charset="0"/>
              </a:rPr>
              <a:t>les progrès accomplis jusque-là et </a:t>
            </a:r>
            <a:r>
              <a:rPr lang="fr-FR" sz="750" dirty="0" smtClean="0">
                <a:solidFill>
                  <a:srgbClr val="A6A6A6"/>
                </a:solidFill>
                <a:latin typeface="Arial" pitchFamily="34" charset="0"/>
                <a:cs typeface="Arial" pitchFamily="34" charset="0"/>
              </a:rPr>
              <a:t>ne déstabilise </a:t>
            </a:r>
            <a:r>
              <a:rPr lang="fr-FR" sz="750" dirty="0">
                <a:solidFill>
                  <a:srgbClr val="A6A6A6"/>
                </a:solidFill>
                <a:latin typeface="Arial" pitchFamily="34" charset="0"/>
                <a:cs typeface="Arial" pitchFamily="34" charset="0"/>
              </a:rPr>
              <a:t>la situation politique.</a:t>
            </a:r>
            <a:endParaRPr lang="en-US" sz="100" b="1" dirty="0" smtClean="0">
              <a:solidFill>
                <a:srgbClr val="FF721E"/>
              </a:solidFill>
              <a:latin typeface="Arial"/>
            </a:endParaRPr>
          </a:p>
          <a:p>
            <a:r>
              <a:rPr lang="en-US" sz="800" b="1" dirty="0" smtClean="0">
                <a:solidFill>
                  <a:srgbClr val="FF721E"/>
                </a:solidFill>
                <a:latin typeface="Arial"/>
              </a:rPr>
              <a:t>MALI</a:t>
            </a:r>
            <a:endParaRPr lang="fr-FR" sz="800" b="1" dirty="0">
              <a:solidFill>
                <a:srgbClr val="FF721E"/>
              </a:solidFill>
              <a:latin typeface="Arial"/>
            </a:endParaRPr>
          </a:p>
          <a:p>
            <a:r>
              <a:rPr lang="fr-FR" sz="750" b="1" i="1" cap="all" dirty="0" smtClean="0">
                <a:solidFill>
                  <a:srgbClr val="036BB6"/>
                </a:solidFill>
                <a:latin typeface="Arial"/>
              </a:rPr>
              <a:t>groupe </a:t>
            </a:r>
            <a:r>
              <a:rPr lang="fr-FR" sz="750" b="1" i="1" cap="all" dirty="0">
                <a:solidFill>
                  <a:srgbClr val="036BB6"/>
                </a:solidFill>
                <a:latin typeface="Arial"/>
              </a:rPr>
              <a:t>rebelle clé suspend sa participation au comité de suivi de l’accord de </a:t>
            </a:r>
            <a:r>
              <a:rPr lang="fr-FR" sz="750" b="1" i="1" cap="all" dirty="0" smtClean="0">
                <a:solidFill>
                  <a:srgbClr val="036BB6"/>
                </a:solidFill>
                <a:latin typeface="Arial"/>
              </a:rPr>
              <a:t>paix</a:t>
            </a:r>
          </a:p>
          <a:p>
            <a:pPr algn="just"/>
            <a:r>
              <a:rPr lang="fr-FR" sz="750" dirty="0">
                <a:solidFill>
                  <a:srgbClr val="A6A6A6"/>
                </a:solidFill>
                <a:latin typeface="Arial" pitchFamily="34" charset="0"/>
                <a:cs typeface="Arial" pitchFamily="34" charset="0"/>
              </a:rPr>
              <a:t>La Coordination des mouvements de l’Azawad (CMA) a annoncé qu'elle va suspendre sa participation au  comité de suivi de l'accord de paix. L'accord a été signé en juin 2015 entre le gouvernement et les groupes rebelles pour mettre fin au conflit dans le nord du Mali, mais il y a eu une récente hausse de la violence</a:t>
            </a:r>
            <a:r>
              <a:rPr lang="fr-FR" sz="750" dirty="0" smtClean="0">
                <a:solidFill>
                  <a:srgbClr val="A6A6A6"/>
                </a:solidFill>
                <a:latin typeface="Arial" pitchFamily="34" charset="0"/>
                <a:cs typeface="Arial" pitchFamily="34" charset="0"/>
              </a:rPr>
              <a:t>.</a:t>
            </a:r>
          </a:p>
          <a:p>
            <a:pPr algn="just"/>
            <a:endParaRPr lang="fr-FR" sz="100" b="1" dirty="0" smtClean="0">
              <a:solidFill>
                <a:srgbClr val="FF721E"/>
              </a:solidFill>
              <a:latin typeface="Arial"/>
            </a:endParaRPr>
          </a:p>
          <a:p>
            <a:r>
              <a:rPr lang="fr-FR" sz="800" b="1" dirty="0" smtClean="0">
                <a:solidFill>
                  <a:srgbClr val="FF721E"/>
                </a:solidFill>
                <a:latin typeface="Arial"/>
              </a:rPr>
              <a:t>NIGERIA</a:t>
            </a:r>
            <a:endParaRPr lang="fr-FR" sz="800" b="1" dirty="0">
              <a:solidFill>
                <a:srgbClr val="FF721E"/>
              </a:solidFill>
              <a:latin typeface="Arial"/>
            </a:endParaRPr>
          </a:p>
          <a:p>
            <a:r>
              <a:rPr lang="fr-FR" sz="750" b="1" i="1" cap="all" dirty="0">
                <a:solidFill>
                  <a:srgbClr val="036BB6"/>
                </a:solidFill>
                <a:latin typeface="Arial"/>
              </a:rPr>
              <a:t>Visite du Secrétaire général de l’ONU Ban </a:t>
            </a:r>
            <a:r>
              <a:rPr lang="fr-FR" sz="750" b="1" i="1" cap="all" dirty="0" err="1">
                <a:solidFill>
                  <a:srgbClr val="036BB6"/>
                </a:solidFill>
                <a:latin typeface="Arial"/>
              </a:rPr>
              <a:t>Ki-moon</a:t>
            </a:r>
            <a:r>
              <a:rPr lang="fr-FR" sz="750" b="1" i="1" cap="all" dirty="0">
                <a:solidFill>
                  <a:srgbClr val="036BB6"/>
                </a:solidFill>
                <a:latin typeface="Arial"/>
              </a:rPr>
              <a:t> </a:t>
            </a:r>
            <a:endParaRPr lang="fr-FR" sz="750" b="1" i="1" cap="all" dirty="0" smtClean="0">
              <a:solidFill>
                <a:srgbClr val="036BB6"/>
              </a:solidFill>
              <a:latin typeface="Arial"/>
            </a:endParaRPr>
          </a:p>
          <a:p>
            <a:pPr algn="just"/>
            <a:r>
              <a:rPr lang="fr-FR" sz="750" dirty="0">
                <a:solidFill>
                  <a:srgbClr val="A6A6A6"/>
                </a:solidFill>
                <a:latin typeface="Arial" pitchFamily="34" charset="0"/>
                <a:cs typeface="Arial" pitchFamily="34" charset="0"/>
              </a:rPr>
              <a:t>Le 23 août, Ban </a:t>
            </a:r>
            <a:r>
              <a:rPr lang="fr-FR" sz="750" dirty="0" err="1">
                <a:solidFill>
                  <a:srgbClr val="A6A6A6"/>
                </a:solidFill>
                <a:latin typeface="Arial" pitchFamily="34" charset="0"/>
                <a:cs typeface="Arial" pitchFamily="34" charset="0"/>
              </a:rPr>
              <a:t>Ki-moon</a:t>
            </a:r>
            <a:r>
              <a:rPr lang="fr-FR" sz="750" dirty="0">
                <a:solidFill>
                  <a:srgbClr val="A6A6A6"/>
                </a:solidFill>
                <a:latin typeface="Arial" pitchFamily="34" charset="0"/>
                <a:cs typeface="Arial" pitchFamily="34" charset="0"/>
              </a:rPr>
              <a:t>, a débuté une visite de deux jours au Nigéria. Après une rencontre avec le président </a:t>
            </a:r>
            <a:r>
              <a:rPr lang="fr-FR" sz="750" dirty="0" err="1">
                <a:solidFill>
                  <a:srgbClr val="A6A6A6"/>
                </a:solidFill>
                <a:latin typeface="Arial" pitchFamily="34" charset="0"/>
                <a:cs typeface="Arial" pitchFamily="34" charset="0"/>
              </a:rPr>
              <a:t>Buhari</a:t>
            </a:r>
            <a:r>
              <a:rPr lang="fr-FR" sz="750" dirty="0">
                <a:solidFill>
                  <a:srgbClr val="A6A6A6"/>
                </a:solidFill>
                <a:latin typeface="Arial" pitchFamily="34" charset="0"/>
                <a:cs typeface="Arial" pitchFamily="34" charset="0"/>
              </a:rPr>
              <a:t>, il s’est engagé à soutenir les efforts du Nigéria dans la lutte contre Boko Haram et contre les causes de militantisme dans le nord du pays, où il a décrit des conditions humanitaires particulièrement inquiétantes</a:t>
            </a:r>
            <a:r>
              <a:rPr lang="fr-FR" sz="750" dirty="0" smtClean="0">
                <a:solidFill>
                  <a:srgbClr val="A6A6A6"/>
                </a:solidFill>
                <a:latin typeface="Arial" pitchFamily="34" charset="0"/>
                <a:cs typeface="Arial" pitchFamily="34" charset="0"/>
              </a:rPr>
              <a:t>.</a:t>
            </a:r>
          </a:p>
          <a:p>
            <a:endParaRPr lang="en-US" sz="100" dirty="0">
              <a:solidFill>
                <a:srgbClr val="A6A6A6"/>
              </a:solidFill>
              <a:latin typeface="Arial" pitchFamily="34" charset="0"/>
              <a:cs typeface="Arial" pitchFamily="34" charset="0"/>
            </a:endParaRPr>
          </a:p>
          <a:p>
            <a:r>
              <a:rPr lang="en-GB" sz="800" b="1" dirty="0" smtClean="0">
                <a:solidFill>
                  <a:srgbClr val="FF721E"/>
                </a:solidFill>
                <a:latin typeface="Arial"/>
              </a:rPr>
              <a:t>REGIONAL/ MALADIE A VIRUS EBOLA (MVE) </a:t>
            </a:r>
          </a:p>
          <a:p>
            <a:r>
              <a:rPr lang="fr-FR" sz="750" b="1" i="1" cap="all" dirty="0" smtClean="0">
                <a:solidFill>
                  <a:srgbClr val="036BB6"/>
                </a:solidFill>
                <a:latin typeface="Arial"/>
              </a:rPr>
              <a:t>Ebola </a:t>
            </a:r>
            <a:r>
              <a:rPr lang="fr-FR" sz="750" b="1" i="1" cap="all" dirty="0">
                <a:solidFill>
                  <a:srgbClr val="036BB6"/>
                </a:solidFill>
                <a:latin typeface="Arial"/>
              </a:rPr>
              <a:t>encore en Guinée, zéro cas au Libéria et en Sierra </a:t>
            </a:r>
            <a:r>
              <a:rPr lang="fr-FR" sz="750" b="1" i="1" cap="all" dirty="0" smtClean="0">
                <a:solidFill>
                  <a:srgbClr val="036BB6"/>
                </a:solidFill>
                <a:latin typeface="Arial"/>
              </a:rPr>
              <a:t>Leone</a:t>
            </a:r>
          </a:p>
          <a:p>
            <a:r>
              <a:rPr lang="fr-FR" sz="750" dirty="0" smtClean="0">
                <a:solidFill>
                  <a:srgbClr val="A6A6A6"/>
                </a:solidFill>
                <a:latin typeface="Arial" pitchFamily="34" charset="0"/>
                <a:cs typeface="Arial" pitchFamily="34" charset="0"/>
              </a:rPr>
              <a:t>Le </a:t>
            </a:r>
            <a:r>
              <a:rPr lang="fr-FR" sz="750" dirty="0">
                <a:solidFill>
                  <a:srgbClr val="A6A6A6"/>
                </a:solidFill>
                <a:latin typeface="Arial" pitchFamily="34" charset="0"/>
                <a:cs typeface="Arial" pitchFamily="34" charset="0"/>
              </a:rPr>
              <a:t>nombre de cas d'Ebola au Libéria et en Sierra Leone reste à zéro, alors que cette semaine, trois nouveaux cas ont été signalés en Guinée. Actuellement, six patients MVE sont traités en Guinée ainsi que plusieurs cas suspects. Les chaînes de transmission de tous les nouveaux cas sont connues, ce qui permet un meilleur suivi des cas. </a:t>
            </a:r>
            <a:endParaRPr lang="fr-FR" sz="700" dirty="0">
              <a:solidFill>
                <a:srgbClr val="A6A6A6"/>
              </a:solidFill>
              <a:latin typeface="Arial" pitchFamily="34" charset="0"/>
              <a:cs typeface="Arial" pitchFamily="34" charset="0"/>
            </a:endParaRPr>
          </a:p>
        </p:txBody>
      </p:sp>
      <p:sp>
        <p:nvSpPr>
          <p:cNvPr id="66" name="TextBox 22"/>
          <p:cNvSpPr txBox="1"/>
          <p:nvPr/>
        </p:nvSpPr>
        <p:spPr>
          <a:xfrm>
            <a:off x="4707570" y="2205934"/>
            <a:ext cx="668412"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TCHAD</a:t>
            </a:r>
            <a:endParaRPr lang="en-GB" dirty="0"/>
          </a:p>
        </p:txBody>
      </p:sp>
      <p:sp>
        <p:nvSpPr>
          <p:cNvPr id="68" name="TextBox 44"/>
          <p:cNvSpPr txBox="1"/>
          <p:nvPr/>
        </p:nvSpPr>
        <p:spPr>
          <a:xfrm>
            <a:off x="4703795" y="2608730"/>
            <a:ext cx="1170995" cy="269456"/>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NVX SITES DE DÉPLACÉS </a:t>
            </a:r>
            <a:r>
              <a:rPr lang="en-GB" dirty="0" smtClean="0"/>
              <a:t/>
            </a:r>
            <a:br>
              <a:rPr lang="en-GB" dirty="0" smtClean="0"/>
            </a:br>
            <a:r>
              <a:rPr lang="en-GB" dirty="0" smtClean="0"/>
              <a:t>DANS </a:t>
            </a:r>
            <a:r>
              <a:rPr lang="en-GB" dirty="0" smtClean="0"/>
              <a:t>LA RÉGION DU LAC</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63" name="TextBox 22"/>
          <p:cNvSpPr txBox="1"/>
          <p:nvPr/>
        </p:nvSpPr>
        <p:spPr>
          <a:xfrm>
            <a:off x="18107" y="4193488"/>
            <a:ext cx="1907588"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MVE REGIONAL </a:t>
            </a:r>
            <a:endParaRPr lang="en-GB" dirty="0"/>
          </a:p>
        </p:txBody>
      </p:sp>
      <p:sp>
        <p:nvSpPr>
          <p:cNvPr id="34" name="TextBox 44"/>
          <p:cNvSpPr txBox="1"/>
          <p:nvPr/>
        </p:nvSpPr>
        <p:spPr>
          <a:xfrm>
            <a:off x="497463" y="4426251"/>
            <a:ext cx="1074353"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 EN GUINÉE</a:t>
            </a:r>
          </a:p>
        </p:txBody>
      </p:sp>
      <p:sp>
        <p:nvSpPr>
          <p:cNvPr id="29" name="TextBox 22"/>
          <p:cNvSpPr txBox="1"/>
          <p:nvPr/>
        </p:nvSpPr>
        <p:spPr>
          <a:xfrm>
            <a:off x="3215964" y="3020965"/>
            <a:ext cx="74514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30" name="TextBox 44"/>
          <p:cNvSpPr txBox="1"/>
          <p:nvPr/>
        </p:nvSpPr>
        <p:spPr>
          <a:xfrm>
            <a:off x="3232857" y="3233931"/>
            <a:ext cx="957341" cy="391666"/>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VISITE DU SG DE L’ONU </a:t>
            </a:r>
            <a:endParaRPr lang="en-GB" sz="900" b="1" dirty="0">
              <a:solidFill>
                <a:srgbClr val="026DB6"/>
              </a:solidFill>
              <a:latin typeface="Arial" panose="020B0604020202020204" pitchFamily="34" charset="0"/>
              <a:cs typeface="Arial" panose="020B0604020202020204" pitchFamily="34" charset="0"/>
            </a:endParaRPr>
          </a:p>
        </p:txBody>
      </p:sp>
      <p:pic>
        <p:nvPicPr>
          <p:cNvPr id="51" name="Imag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471" y="4458672"/>
            <a:ext cx="217529" cy="210513"/>
          </a:xfrm>
          <a:prstGeom prst="rect">
            <a:avLst/>
          </a:prstGeom>
        </p:spPr>
      </p:pic>
      <p:cxnSp>
        <p:nvCxnSpPr>
          <p:cNvPr id="56" name="Connecteur en angle 55"/>
          <p:cNvCxnSpPr/>
          <p:nvPr/>
        </p:nvCxnSpPr>
        <p:spPr>
          <a:xfrm rot="16200000" flipV="1">
            <a:off x="330012" y="3495730"/>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7" name="Connecteur en angle 56"/>
          <p:cNvCxnSpPr/>
          <p:nvPr/>
        </p:nvCxnSpPr>
        <p:spPr>
          <a:xfrm rot="16200000" flipV="1">
            <a:off x="580732" y="3743096"/>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8" name="Connecteur en angle 57"/>
          <p:cNvCxnSpPr/>
          <p:nvPr/>
        </p:nvCxnSpPr>
        <p:spPr>
          <a:xfrm rot="5400000" flipH="1" flipV="1">
            <a:off x="802754" y="3736747"/>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a:xfrm flipH="1">
            <a:off x="813683" y="3995822"/>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7" name="TextBox 48"/>
          <p:cNvSpPr txBox="1"/>
          <p:nvPr/>
        </p:nvSpPr>
        <p:spPr>
          <a:xfrm>
            <a:off x="4490041" y="2600383"/>
            <a:ext cx="18311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a:t>
            </a:r>
            <a:endParaRPr lang="en-GB" sz="1600" b="1" dirty="0">
              <a:solidFill>
                <a:srgbClr val="026DB6"/>
              </a:solidFill>
              <a:latin typeface="Arial" panose="020B0604020202020204" pitchFamily="34" charset="0"/>
              <a:cs typeface="Arial" panose="020B0604020202020204" pitchFamily="34" charset="0"/>
            </a:endParaRPr>
          </a:p>
        </p:txBody>
      </p:sp>
      <p:sp>
        <p:nvSpPr>
          <p:cNvPr id="31" name="TextBox 22"/>
          <p:cNvSpPr txBox="1"/>
          <p:nvPr/>
        </p:nvSpPr>
        <p:spPr>
          <a:xfrm>
            <a:off x="124334" y="1705133"/>
            <a:ext cx="1533391"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GUINEE-BISSAU</a:t>
            </a:r>
            <a:endParaRPr lang="en-GB" dirty="0"/>
          </a:p>
        </p:txBody>
      </p:sp>
      <p:sp>
        <p:nvSpPr>
          <p:cNvPr id="35" name="TextBox 44"/>
          <p:cNvSpPr txBox="1"/>
          <p:nvPr/>
        </p:nvSpPr>
        <p:spPr>
          <a:xfrm>
            <a:off x="490593" y="1968642"/>
            <a:ext cx="127163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LA CRISE POLITIQUE CONTINUE</a:t>
            </a:r>
            <a:endParaRPr lang="en-GB" sz="900" b="1" dirty="0">
              <a:solidFill>
                <a:srgbClr val="026DB6"/>
              </a:solidFill>
              <a:latin typeface="Arial" panose="020B0604020202020204" pitchFamily="34" charset="0"/>
              <a:cs typeface="Arial" panose="020B0604020202020204" pitchFamily="34" charset="0"/>
            </a:endParaRPr>
          </a:p>
        </p:txBody>
      </p:sp>
      <p:sp>
        <p:nvSpPr>
          <p:cNvPr id="39" name="TextBox 22"/>
          <p:cNvSpPr txBox="1"/>
          <p:nvPr/>
        </p:nvSpPr>
        <p:spPr>
          <a:xfrm>
            <a:off x="1924948" y="1819745"/>
            <a:ext cx="554824"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40" name="TextBox 44"/>
          <p:cNvSpPr txBox="1"/>
          <p:nvPr/>
        </p:nvSpPr>
        <p:spPr>
          <a:xfrm>
            <a:off x="1925870" y="2188569"/>
            <a:ext cx="1297457" cy="293835"/>
          </a:xfrm>
          <a:prstGeom prst="rect">
            <a:avLst/>
          </a:prstGeom>
          <a:noFill/>
        </p:spPr>
        <p:txBody>
          <a:bodyPr wrap="square" lIns="0" tIns="0" rIns="0" bIns="0" rtlCol="0" anchor="ctr" anchorCtr="0">
            <a:noAutofit/>
          </a:bodyPr>
          <a:lstStyle/>
          <a:p>
            <a:r>
              <a:rPr lang="fr-CA" sz="900" b="1" dirty="0" smtClean="0">
                <a:solidFill>
                  <a:srgbClr val="026DB6"/>
                </a:solidFill>
                <a:latin typeface="Arial" panose="020B0604020202020204" pitchFamily="34" charset="0"/>
                <a:cs typeface="Arial" panose="020B0604020202020204" pitchFamily="34" charset="0"/>
              </a:rPr>
              <a:t>SUSPENSION PARTICIPATION REBELLES AU SUIVI DE L’ACCORD DE PAIX</a:t>
            </a:r>
            <a:endParaRPr lang="en-GB" sz="9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308342" y="4439468"/>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cxnSp>
        <p:nvCxnSpPr>
          <p:cNvPr id="41" name="Connecteur en angle 40"/>
          <p:cNvCxnSpPr/>
          <p:nvPr/>
        </p:nvCxnSpPr>
        <p:spPr>
          <a:xfrm rot="16200000" flipH="1">
            <a:off x="93754" y="2640036"/>
            <a:ext cx="696018" cy="995"/>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2" name="TextBox 22"/>
          <p:cNvSpPr txBox="1"/>
          <p:nvPr/>
        </p:nvSpPr>
        <p:spPr>
          <a:xfrm>
            <a:off x="5106572" y="3389124"/>
            <a:ext cx="480262"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RCA</a:t>
            </a:r>
            <a:endParaRPr lang="en-GB" dirty="0"/>
          </a:p>
        </p:txBody>
      </p:sp>
      <p:sp>
        <p:nvSpPr>
          <p:cNvPr id="33" name="TextBox 44"/>
          <p:cNvSpPr txBox="1"/>
          <p:nvPr/>
        </p:nvSpPr>
        <p:spPr>
          <a:xfrm>
            <a:off x="5106572" y="3669371"/>
            <a:ext cx="976392" cy="391666"/>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HUMANITAIRES ATTAQUÉS À BAMBARI</a:t>
            </a:r>
            <a:endParaRPr lang="en-GB" sz="900" b="1" dirty="0">
              <a:solidFill>
                <a:srgbClr val="026DB6"/>
              </a:solidFill>
              <a:latin typeface="Arial" panose="020B0604020202020204" pitchFamily="34" charset="0"/>
              <a:cs typeface="Arial" panose="020B0604020202020204" pitchFamily="34" charset="0"/>
            </a:endParaRPr>
          </a:p>
        </p:txBody>
      </p:sp>
      <p:pic>
        <p:nvPicPr>
          <p:cNvPr id="9" name="Image 8"/>
          <p:cNvPicPr>
            <a:picLocks noChangeAspect="1"/>
          </p:cNvPicPr>
          <p:nvPr/>
        </p:nvPicPr>
        <p:blipFill>
          <a:blip r:embed="rId5"/>
          <a:stretch>
            <a:fillRect/>
          </a:stretch>
        </p:blipFill>
        <p:spPr>
          <a:xfrm>
            <a:off x="206546" y="1992184"/>
            <a:ext cx="258750" cy="213750"/>
          </a:xfrm>
          <a:prstGeom prst="rect">
            <a:avLst/>
          </a:prstGeom>
        </p:spPr>
      </p:pic>
      <p:pic>
        <p:nvPicPr>
          <p:cNvPr id="10" name="Image 9"/>
          <p:cNvPicPr>
            <a:picLocks noChangeAspect="1"/>
          </p:cNvPicPr>
          <p:nvPr/>
        </p:nvPicPr>
        <p:blipFill>
          <a:blip r:embed="rId6"/>
          <a:stretch>
            <a:fillRect/>
          </a:stretch>
        </p:blipFill>
        <p:spPr>
          <a:xfrm>
            <a:off x="1669396" y="2212076"/>
            <a:ext cx="236250" cy="157500"/>
          </a:xfrm>
          <a:prstGeom prst="rect">
            <a:avLst/>
          </a:prstGeom>
        </p:spPr>
      </p:pic>
      <p:pic>
        <p:nvPicPr>
          <p:cNvPr id="11" name="Image 10"/>
          <p:cNvPicPr>
            <a:picLocks noChangeAspect="1"/>
          </p:cNvPicPr>
          <p:nvPr/>
        </p:nvPicPr>
        <p:blipFill>
          <a:blip r:embed="rId7"/>
          <a:stretch>
            <a:fillRect/>
          </a:stretch>
        </p:blipFill>
        <p:spPr>
          <a:xfrm>
            <a:off x="2922596" y="3280848"/>
            <a:ext cx="213750" cy="236250"/>
          </a:xfrm>
          <a:prstGeom prst="rect">
            <a:avLst/>
          </a:prstGeom>
        </p:spPr>
      </p:pic>
      <p:pic>
        <p:nvPicPr>
          <p:cNvPr id="12" name="Image 11"/>
          <p:cNvPicPr>
            <a:picLocks noChangeAspect="1"/>
          </p:cNvPicPr>
          <p:nvPr/>
        </p:nvPicPr>
        <p:blipFill>
          <a:blip r:embed="rId8"/>
          <a:stretch>
            <a:fillRect/>
          </a:stretch>
        </p:blipFill>
        <p:spPr>
          <a:xfrm>
            <a:off x="4864027" y="3708431"/>
            <a:ext cx="236250" cy="236250"/>
          </a:xfrm>
          <a:prstGeom prst="rect">
            <a:avLst/>
          </a:prstGeom>
        </p:spPr>
      </p:pic>
      <p:pic>
        <p:nvPicPr>
          <p:cNvPr id="13" name="Image 12"/>
          <p:cNvPicPr>
            <a:picLocks noChangeAspect="1"/>
          </p:cNvPicPr>
          <p:nvPr/>
        </p:nvPicPr>
        <p:blipFill>
          <a:blip r:embed="rId9"/>
          <a:stretch>
            <a:fillRect/>
          </a:stretch>
        </p:blipFill>
        <p:spPr>
          <a:xfrm>
            <a:off x="4330362" y="2593850"/>
            <a:ext cx="247500" cy="236250"/>
          </a:xfrm>
          <a:prstGeom prst="rect">
            <a:avLst/>
          </a:prstGeom>
        </p:spPr>
      </p:pic>
      <p:sp>
        <p:nvSpPr>
          <p:cNvPr id="38" name="TextBox 48"/>
          <p:cNvSpPr txBox="1"/>
          <p:nvPr/>
        </p:nvSpPr>
        <p:spPr>
          <a:xfrm>
            <a:off x="4703795" y="3899145"/>
            <a:ext cx="183114" cy="229717"/>
          </a:xfrm>
          <a:prstGeom prst="rect">
            <a:avLst/>
          </a:prstGeom>
          <a:noFill/>
        </p:spPr>
        <p:txBody>
          <a:bodyPr wrap="square" lIns="0" tIns="0" rIns="0" bIns="0" rtlCol="0">
            <a:noAutofit/>
          </a:bodyPr>
          <a:lstStyle/>
          <a:p>
            <a:pPr algn="r"/>
            <a:endParaRPr lang="en-GB" sz="1600" b="1" dirty="0">
              <a:solidFill>
                <a:srgbClr val="026DB6"/>
              </a:solidFill>
              <a:latin typeface="Arial" panose="020B0604020202020204" pitchFamily="34" charset="0"/>
              <a:cs typeface="Arial" panose="020B0604020202020204" pitchFamily="34" charset="0"/>
            </a:endParaRPr>
          </a:p>
        </p:txBody>
      </p:sp>
      <p:sp>
        <p:nvSpPr>
          <p:cNvPr id="42" name="TextBox 48"/>
          <p:cNvSpPr txBox="1"/>
          <p:nvPr/>
        </p:nvSpPr>
        <p:spPr>
          <a:xfrm>
            <a:off x="311492" y="4674785"/>
            <a:ext cx="15146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sp>
        <p:nvSpPr>
          <p:cNvPr id="43" name="TextBox 44"/>
          <p:cNvSpPr txBox="1"/>
          <p:nvPr/>
        </p:nvSpPr>
        <p:spPr>
          <a:xfrm>
            <a:off x="518971" y="4688514"/>
            <a:ext cx="1074353" cy="268841"/>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EN SIERRA LEONE ET AU LIBERIA</a:t>
            </a:r>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 y="11548"/>
            <a:ext cx="10693391" cy="811551"/>
          </a:xfrm>
          <a:prstGeom prst="rect">
            <a:avLst/>
          </a:prstGeom>
        </p:spPr>
      </p:pic>
      <p:sp>
        <p:nvSpPr>
          <p:cNvPr id="45" name="TextBox 44"/>
          <p:cNvSpPr txBox="1"/>
          <p:nvPr/>
        </p:nvSpPr>
        <p:spPr>
          <a:xfrm>
            <a:off x="6683423" y="486433"/>
            <a:ext cx="1757747" cy="261610"/>
          </a:xfrm>
          <a:prstGeom prst="rect">
            <a:avLst/>
          </a:prstGeom>
          <a:noFill/>
        </p:spPr>
        <p:txBody>
          <a:bodyPr wrap="square" rtlCol="0">
            <a:spAutoFit/>
          </a:bodyPr>
          <a:lstStyle/>
          <a:p>
            <a:r>
              <a:rPr lang="fr-CA" sz="1100" dirty="0" smtClean="0">
                <a:solidFill>
                  <a:schemeClr val="bg2">
                    <a:lumMod val="75000"/>
                  </a:schemeClr>
                </a:solidFill>
              </a:rPr>
              <a:t>18 - 24 </a:t>
            </a:r>
            <a:r>
              <a:rPr lang="fr-CA" sz="1100" dirty="0">
                <a:solidFill>
                  <a:schemeClr val="bg2">
                    <a:lumMod val="75000"/>
                  </a:schemeClr>
                </a:solidFill>
              </a:rPr>
              <a:t>a</a:t>
            </a:r>
            <a:r>
              <a:rPr lang="fr-CA" sz="1100" dirty="0" smtClean="0">
                <a:solidFill>
                  <a:schemeClr val="bg2">
                    <a:lumMod val="75000"/>
                  </a:schemeClr>
                </a:solidFill>
              </a:rPr>
              <a:t>oût  2015</a:t>
            </a:r>
            <a:endParaRPr lang="en-GB" sz="1100" dirty="0">
              <a:solidFill>
                <a:schemeClr val="bg2">
                  <a:lumMod val="75000"/>
                </a:schemeClr>
              </a:solidFill>
            </a:endParaRP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8248</TotalTime>
  <Words>102</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OCHA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 Bah</cp:lastModifiedBy>
  <cp:revision>741</cp:revision>
  <cp:lastPrinted>2015-08-26T11:08:03Z</cp:lastPrinted>
  <dcterms:created xsi:type="dcterms:W3CDTF">2014-03-10T10:37:19Z</dcterms:created>
  <dcterms:modified xsi:type="dcterms:W3CDTF">2015-08-26T14:00:16Z</dcterms:modified>
</cp:coreProperties>
</file>